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97" r:id="rId2"/>
  </p:sldMasterIdLst>
  <p:notesMasterIdLst>
    <p:notesMasterId r:id="rId118"/>
  </p:notesMasterIdLst>
  <p:sldIdLst>
    <p:sldId id="256" r:id="rId3"/>
    <p:sldId id="371" r:id="rId4"/>
    <p:sldId id="503" r:id="rId5"/>
    <p:sldId id="299" r:id="rId6"/>
    <p:sldId id="473" r:id="rId7"/>
    <p:sldId id="443" r:id="rId8"/>
    <p:sldId id="390" r:id="rId9"/>
    <p:sldId id="300" r:id="rId10"/>
    <p:sldId id="366" r:id="rId11"/>
    <p:sldId id="309" r:id="rId12"/>
    <p:sldId id="365" r:id="rId13"/>
    <p:sldId id="458" r:id="rId14"/>
    <p:sldId id="373" r:id="rId15"/>
    <p:sldId id="442" r:id="rId16"/>
    <p:sldId id="444" r:id="rId17"/>
    <p:sldId id="377" r:id="rId18"/>
    <p:sldId id="447" r:id="rId19"/>
    <p:sldId id="446" r:id="rId20"/>
    <p:sldId id="445" r:id="rId21"/>
    <p:sldId id="372" r:id="rId22"/>
    <p:sldId id="448" r:id="rId23"/>
    <p:sldId id="449" r:id="rId24"/>
    <p:sldId id="450" r:id="rId25"/>
    <p:sldId id="619" r:id="rId26"/>
    <p:sldId id="620" r:id="rId27"/>
    <p:sldId id="621" r:id="rId28"/>
    <p:sldId id="379" r:id="rId29"/>
    <p:sldId id="492" r:id="rId30"/>
    <p:sldId id="493" r:id="rId31"/>
    <p:sldId id="494" r:id="rId32"/>
    <p:sldId id="495" r:id="rId33"/>
    <p:sldId id="496" r:id="rId34"/>
    <p:sldId id="502" r:id="rId35"/>
    <p:sldId id="497" r:id="rId36"/>
    <p:sldId id="504" r:id="rId37"/>
    <p:sldId id="263" r:id="rId38"/>
    <p:sldId id="381" r:id="rId39"/>
    <p:sldId id="359" r:id="rId40"/>
    <p:sldId id="460" r:id="rId41"/>
    <p:sldId id="465" r:id="rId42"/>
    <p:sldId id="459" r:id="rId43"/>
    <p:sldId id="491" r:id="rId44"/>
    <p:sldId id="452" r:id="rId45"/>
    <p:sldId id="384" r:id="rId46"/>
    <p:sldId id="389" r:id="rId47"/>
    <p:sldId id="454" r:id="rId48"/>
    <p:sldId id="455" r:id="rId49"/>
    <p:sldId id="456" r:id="rId50"/>
    <p:sldId id="474" r:id="rId51"/>
    <p:sldId id="289" r:id="rId52"/>
    <p:sldId id="290" r:id="rId53"/>
    <p:sldId id="285" r:id="rId54"/>
    <p:sldId id="284" r:id="rId55"/>
    <p:sldId id="486" r:id="rId56"/>
    <p:sldId id="511" r:id="rId57"/>
    <p:sldId id="517" r:id="rId58"/>
    <p:sldId id="512" r:id="rId59"/>
    <p:sldId id="513" r:id="rId60"/>
    <p:sldId id="439" r:id="rId61"/>
    <p:sldId id="487" r:id="rId62"/>
    <p:sldId id="437" r:id="rId63"/>
    <p:sldId id="505" r:id="rId64"/>
    <p:sldId id="466" r:id="rId65"/>
    <p:sldId id="464" r:id="rId66"/>
    <p:sldId id="469" r:id="rId67"/>
    <p:sldId id="298" r:id="rId68"/>
    <p:sldId id="467" r:id="rId69"/>
    <p:sldId id="291" r:id="rId70"/>
    <p:sldId id="488" r:id="rId71"/>
    <p:sldId id="292" r:id="rId72"/>
    <p:sldId id="293" r:id="rId73"/>
    <p:sldId id="294" r:id="rId74"/>
    <p:sldId id="295" r:id="rId75"/>
    <p:sldId id="489" r:id="rId76"/>
    <p:sldId id="500" r:id="rId77"/>
    <p:sldId id="499" r:id="rId78"/>
    <p:sldId id="498" r:id="rId79"/>
    <p:sldId id="501" r:id="rId80"/>
    <p:sldId id="506" r:id="rId81"/>
    <p:sldId id="388" r:id="rId82"/>
    <p:sldId id="363" r:id="rId83"/>
    <p:sldId id="362" r:id="rId84"/>
    <p:sldId id="482" r:id="rId85"/>
    <p:sldId id="483" r:id="rId86"/>
    <p:sldId id="481" r:id="rId87"/>
    <p:sldId id="370" r:id="rId88"/>
    <p:sldId id="340" r:id="rId89"/>
    <p:sldId id="339" r:id="rId90"/>
    <p:sldId id="518" r:id="rId91"/>
    <p:sldId id="480" r:id="rId92"/>
    <p:sldId id="507" r:id="rId93"/>
    <p:sldId id="346" r:id="rId94"/>
    <p:sldId id="347" r:id="rId95"/>
    <p:sldId id="475" r:id="rId96"/>
    <p:sldId id="508" r:id="rId97"/>
    <p:sldId id="348" r:id="rId98"/>
    <p:sldId id="367" r:id="rId99"/>
    <p:sldId id="477" r:id="rId100"/>
    <p:sldId id="351" r:id="rId101"/>
    <p:sldId id="349" r:id="rId102"/>
    <p:sldId id="352" r:id="rId103"/>
    <p:sldId id="368" r:id="rId104"/>
    <p:sldId id="509" r:id="rId105"/>
    <p:sldId id="354" r:id="rId106"/>
    <p:sldId id="476" r:id="rId107"/>
    <p:sldId id="358" r:id="rId108"/>
    <p:sldId id="364" r:id="rId109"/>
    <p:sldId id="516" r:id="rId110"/>
    <p:sldId id="257" r:id="rId111"/>
    <p:sldId id="430" r:id="rId112"/>
    <p:sldId id="615" r:id="rId113"/>
    <p:sldId id="616" r:id="rId114"/>
    <p:sldId id="617" r:id="rId115"/>
    <p:sldId id="618" r:id="rId116"/>
    <p:sldId id="43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28F47E-2266-0B48-B941-63994D5BD2CC}">
          <p14:sldIdLst>
            <p14:sldId id="256"/>
            <p14:sldId id="371"/>
            <p14:sldId id="503"/>
            <p14:sldId id="299"/>
            <p14:sldId id="473"/>
            <p14:sldId id="443"/>
            <p14:sldId id="390"/>
            <p14:sldId id="300"/>
            <p14:sldId id="366"/>
            <p14:sldId id="309"/>
            <p14:sldId id="365"/>
            <p14:sldId id="458"/>
            <p14:sldId id="373"/>
            <p14:sldId id="442"/>
            <p14:sldId id="444"/>
            <p14:sldId id="377"/>
            <p14:sldId id="447"/>
            <p14:sldId id="446"/>
            <p14:sldId id="445"/>
            <p14:sldId id="372"/>
            <p14:sldId id="448"/>
            <p14:sldId id="449"/>
            <p14:sldId id="450"/>
            <p14:sldId id="619"/>
            <p14:sldId id="620"/>
            <p14:sldId id="621"/>
            <p14:sldId id="379"/>
            <p14:sldId id="492"/>
            <p14:sldId id="493"/>
            <p14:sldId id="494"/>
            <p14:sldId id="495"/>
            <p14:sldId id="496"/>
            <p14:sldId id="502"/>
            <p14:sldId id="497"/>
            <p14:sldId id="504"/>
            <p14:sldId id="263"/>
            <p14:sldId id="381"/>
            <p14:sldId id="359"/>
            <p14:sldId id="460"/>
            <p14:sldId id="465"/>
            <p14:sldId id="459"/>
            <p14:sldId id="491"/>
            <p14:sldId id="452"/>
            <p14:sldId id="384"/>
            <p14:sldId id="389"/>
            <p14:sldId id="454"/>
            <p14:sldId id="455"/>
          </p14:sldIdLst>
        </p14:section>
        <p14:section name="SQL Server Impersonation" id="{749C8818-F318-464D-9798-B402174A6B2E}">
          <p14:sldIdLst>
            <p14:sldId id="456"/>
            <p14:sldId id="474"/>
            <p14:sldId id="289"/>
            <p14:sldId id="290"/>
            <p14:sldId id="285"/>
            <p14:sldId id="284"/>
          </p14:sldIdLst>
        </p14:section>
        <p14:section name="Security Tables in Tableau" id="{5783E995-8900-6E4D-8FCB-24CB46397601}">
          <p14:sldIdLst>
            <p14:sldId id="486"/>
            <p14:sldId id="511"/>
            <p14:sldId id="517"/>
            <p14:sldId id="512"/>
            <p14:sldId id="513"/>
            <p14:sldId id="439"/>
            <p14:sldId id="487"/>
            <p14:sldId id="437"/>
            <p14:sldId id="505"/>
            <p14:sldId id="466"/>
            <p14:sldId id="464"/>
            <p14:sldId id="469"/>
            <p14:sldId id="298"/>
            <p14:sldId id="467"/>
            <p14:sldId id="291"/>
            <p14:sldId id="488"/>
            <p14:sldId id="292"/>
            <p14:sldId id="293"/>
            <p14:sldId id="294"/>
            <p14:sldId id="295"/>
            <p14:sldId id="489"/>
            <p14:sldId id="500"/>
            <p14:sldId id="499"/>
            <p14:sldId id="498"/>
            <p14:sldId id="501"/>
            <p14:sldId id="506"/>
            <p14:sldId id="388"/>
            <p14:sldId id="363"/>
            <p14:sldId id="362"/>
            <p14:sldId id="482"/>
            <p14:sldId id="483"/>
            <p14:sldId id="481"/>
            <p14:sldId id="370"/>
            <p14:sldId id="340"/>
            <p14:sldId id="339"/>
            <p14:sldId id="518"/>
            <p14:sldId id="480"/>
            <p14:sldId id="507"/>
            <p14:sldId id="346"/>
            <p14:sldId id="347"/>
            <p14:sldId id="475"/>
            <p14:sldId id="508"/>
            <p14:sldId id="348"/>
            <p14:sldId id="367"/>
            <p14:sldId id="477"/>
            <p14:sldId id="351"/>
            <p14:sldId id="349"/>
            <p14:sldId id="352"/>
            <p14:sldId id="368"/>
            <p14:sldId id="509"/>
            <p14:sldId id="354"/>
            <p14:sldId id="476"/>
            <p14:sldId id="358"/>
            <p14:sldId id="364"/>
            <p14:sldId id="516"/>
            <p14:sldId id="257"/>
            <p14:sldId id="430"/>
            <p14:sldId id="615"/>
            <p14:sldId id="616"/>
            <p14:sldId id="617"/>
            <p14:sldId id="618"/>
            <p14:sldId id="43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randa Osterheld" initials="MO" lastIdx="37" clrIdx="0">
    <p:extLst>
      <p:ext uri="{19B8F6BF-5375-455C-9EA6-DF929625EA0E}">
        <p15:presenceInfo xmlns:p15="http://schemas.microsoft.com/office/powerpoint/2012/main" userId="S-1-5-21-1674886584-3431957878-314445162-1384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B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698"/>
    <p:restoredTop sz="67767" autoAdjust="0"/>
  </p:normalViewPr>
  <p:slideViewPr>
    <p:cSldViewPr snapToGrid="0" snapToObjects="1">
      <p:cViewPr varScale="1">
        <p:scale>
          <a:sx n="81" d="100"/>
          <a:sy n="81"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commentAuthors" Target="commentAuthor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D1BE6-CC29-A94B-837D-FBAE7468720A}" type="datetimeFigureOut">
              <a:rPr lang="en-US" smtClean="0"/>
              <a:t>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BE7F4-2B68-B94B-B850-71AF9FE4CBCD}" type="slidenum">
              <a:rPr lang="en-US" smtClean="0"/>
              <a:t>‹#›</a:t>
            </a:fld>
            <a:endParaRPr lang="en-US"/>
          </a:p>
        </p:txBody>
      </p:sp>
    </p:spTree>
    <p:extLst>
      <p:ext uri="{BB962C8B-B14F-4D97-AF65-F5344CB8AC3E}">
        <p14:creationId xmlns:p14="http://schemas.microsoft.com/office/powerpoint/2010/main" val="152970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BE7F4-2B68-B94B-B850-71AF9FE4CBCD}" type="slidenum">
              <a:rPr lang="en-US" smtClean="0"/>
              <a:t>1</a:t>
            </a:fld>
            <a:endParaRPr lang="en-US"/>
          </a:p>
        </p:txBody>
      </p:sp>
    </p:spTree>
    <p:extLst>
      <p:ext uri="{BB962C8B-B14F-4D97-AF65-F5344CB8AC3E}">
        <p14:creationId xmlns:p14="http://schemas.microsoft.com/office/powerpoint/2010/main" val="666491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12</a:t>
            </a:fld>
            <a:endParaRPr lang="en-US"/>
          </a:p>
        </p:txBody>
      </p:sp>
    </p:spTree>
    <p:extLst>
      <p:ext uri="{BB962C8B-B14F-4D97-AF65-F5344CB8AC3E}">
        <p14:creationId xmlns:p14="http://schemas.microsoft.com/office/powerpoint/2010/main" val="2609179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13</a:t>
            </a:fld>
            <a:endParaRPr lang="en-US"/>
          </a:p>
        </p:txBody>
      </p:sp>
    </p:spTree>
    <p:extLst>
      <p:ext uri="{BB962C8B-B14F-4D97-AF65-F5344CB8AC3E}">
        <p14:creationId xmlns:p14="http://schemas.microsoft.com/office/powerpoint/2010/main" val="742240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the overview, we talked about Entitlements. An entitlement is ”what you can see”, at whatever level that needs to be defined. </a:t>
            </a:r>
          </a:p>
        </p:txBody>
      </p:sp>
      <p:sp>
        <p:nvSpPr>
          <p:cNvPr id="4" name="Slide Number Placeholder 3"/>
          <p:cNvSpPr>
            <a:spLocks noGrp="1"/>
          </p:cNvSpPr>
          <p:nvPr>
            <p:ph type="sldNum" sz="quarter" idx="5"/>
          </p:nvPr>
        </p:nvSpPr>
        <p:spPr/>
        <p:txBody>
          <a:bodyPr/>
          <a:lstStyle/>
          <a:p>
            <a:fld id="{805BE7F4-2B68-B94B-B850-71AF9FE4CBCD}" type="slidenum">
              <a:rPr lang="en-US" smtClean="0"/>
              <a:t>15</a:t>
            </a:fld>
            <a:endParaRPr lang="en-US"/>
          </a:p>
        </p:txBody>
      </p:sp>
    </p:spTree>
    <p:extLst>
      <p:ext uri="{BB962C8B-B14F-4D97-AF65-F5344CB8AC3E}">
        <p14:creationId xmlns:p14="http://schemas.microsoft.com/office/powerpoint/2010/main" val="142264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Denormalization at its basic level is simply getting the full result set from the JOINs from the Normalized Tables. </a:t>
            </a:r>
          </a:p>
          <a:p>
            <a:endParaRPr lang="en-US" dirty="0"/>
          </a:p>
          <a:p>
            <a:r>
              <a:rPr lang="en-US" dirty="0"/>
              <a:t>It doesn’t necessarily lead to Row Duplication, but it does lead to storing the same Values in a table over and over, rather than just IDs. This breaks the rules for normalization</a:t>
            </a:r>
          </a:p>
          <a:p>
            <a:endParaRPr lang="en-US" dirty="0"/>
          </a:p>
          <a:p>
            <a:r>
              <a:rPr lang="en-US" dirty="0"/>
              <a:t>If you store denormalized values in a Table, it is very difficult to make updates correctly. This why most Data Warehouses are built on a scheduled ETL process.</a:t>
            </a:r>
          </a:p>
        </p:txBody>
      </p:sp>
      <p:sp>
        <p:nvSpPr>
          <p:cNvPr id="4" name="Slide Number Placeholder 3"/>
          <p:cNvSpPr>
            <a:spLocks noGrp="1"/>
          </p:cNvSpPr>
          <p:nvPr>
            <p:ph type="sldNum" sz="quarter" idx="5"/>
          </p:nvPr>
        </p:nvSpPr>
        <p:spPr/>
        <p:txBody>
          <a:bodyPr/>
          <a:lstStyle/>
          <a:p>
            <a:fld id="{805BE7F4-2B68-B94B-B850-71AF9FE4CBCD}" type="slidenum">
              <a:rPr lang="en-US" smtClean="0"/>
              <a:t>17</a:t>
            </a:fld>
            <a:endParaRPr lang="en-US"/>
          </a:p>
        </p:txBody>
      </p:sp>
    </p:spTree>
    <p:extLst>
      <p:ext uri="{BB962C8B-B14F-4D97-AF65-F5344CB8AC3E}">
        <p14:creationId xmlns:p14="http://schemas.microsoft.com/office/powerpoint/2010/main" val="341656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/commons/f/f8/Laptop-hard-drive-</a:t>
            </a:r>
            <a:r>
              <a:rPr lang="en-US" dirty="0" err="1"/>
              <a:t>exposed.jpg</a:t>
            </a:r>
            <a:endParaRPr lang="en-US" dirty="0"/>
          </a:p>
        </p:txBody>
      </p:sp>
      <p:sp>
        <p:nvSpPr>
          <p:cNvPr id="4" name="Slide Number Placeholder 3"/>
          <p:cNvSpPr>
            <a:spLocks noGrp="1"/>
          </p:cNvSpPr>
          <p:nvPr>
            <p:ph type="sldNum" sz="quarter" idx="5"/>
          </p:nvPr>
        </p:nvSpPr>
        <p:spPr/>
        <p:txBody>
          <a:bodyPr/>
          <a:lstStyle/>
          <a:p>
            <a:fld id="{805BE7F4-2B68-B94B-B850-71AF9FE4CBCD}" type="slidenum">
              <a:rPr lang="en-US" smtClean="0"/>
              <a:t>18</a:t>
            </a:fld>
            <a:endParaRPr lang="en-US"/>
          </a:p>
        </p:txBody>
      </p:sp>
    </p:spTree>
    <p:extLst>
      <p:ext uri="{BB962C8B-B14F-4D97-AF65-F5344CB8AC3E}">
        <p14:creationId xmlns:p14="http://schemas.microsoft.com/office/powerpoint/2010/main" val="3923511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Generic</a:t>
            </a:r>
            <a:r>
              <a:rPr lang="en-US" baseline="0" dirty="0"/>
              <a:t> entitlements database already built out that people connect to. Already parsed into tables, users, roles, definitions, get them to join the correct way to show the blown up version of all the entitlements someone has</a:t>
            </a:r>
            <a:endParaRPr lang="en-US" dirty="0"/>
          </a:p>
        </p:txBody>
      </p:sp>
      <p:sp>
        <p:nvSpPr>
          <p:cNvPr id="4" name="Slide Number Placeholder 3"/>
          <p:cNvSpPr>
            <a:spLocks noGrp="1"/>
          </p:cNvSpPr>
          <p:nvPr>
            <p:ph type="sldNum" sz="quarter" idx="10"/>
          </p:nvPr>
        </p:nvSpPr>
        <p:spPr/>
        <p:txBody>
          <a:bodyPr/>
          <a:lstStyle/>
          <a:p>
            <a:fld id="{805BE7F4-2B68-B94B-B850-71AF9FE4CBCD}" type="slidenum">
              <a:rPr lang="en-US" smtClean="0"/>
              <a:t>27</a:t>
            </a:fld>
            <a:endParaRPr lang="en-US"/>
          </a:p>
        </p:txBody>
      </p:sp>
    </p:spTree>
    <p:extLst>
      <p:ext uri="{BB962C8B-B14F-4D97-AF65-F5344CB8AC3E}">
        <p14:creationId xmlns:p14="http://schemas.microsoft.com/office/powerpoint/2010/main" val="1800192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36</a:t>
            </a:fld>
            <a:endParaRPr lang="en-US"/>
          </a:p>
        </p:txBody>
      </p:sp>
    </p:spTree>
    <p:extLst>
      <p:ext uri="{BB962C8B-B14F-4D97-AF65-F5344CB8AC3E}">
        <p14:creationId xmlns:p14="http://schemas.microsoft.com/office/powerpoint/2010/main" val="873082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/commons/thumb/a/a6/Lil_Wayne_%2823513397583%29.jpg/180px-Lil_Wayne_%2823513397583%29.jpg</a:t>
            </a:r>
          </a:p>
          <a:p>
            <a:endParaRPr lang="en-US" dirty="0"/>
          </a:p>
          <a:p>
            <a:endParaRPr lang="en-US" dirty="0"/>
          </a:p>
          <a:p>
            <a:r>
              <a:rPr lang="en-US" dirty="0"/>
              <a:t>To repeat: You are filtering the ENTITLEMENTS on the USER, not the DATA on the User.</a:t>
            </a:r>
          </a:p>
        </p:txBody>
      </p:sp>
      <p:sp>
        <p:nvSpPr>
          <p:cNvPr id="4" name="Slide Number Placeholder 3"/>
          <p:cNvSpPr>
            <a:spLocks noGrp="1"/>
          </p:cNvSpPr>
          <p:nvPr>
            <p:ph type="sldNum" sz="quarter" idx="10"/>
          </p:nvPr>
        </p:nvSpPr>
        <p:spPr/>
        <p:txBody>
          <a:bodyPr/>
          <a:lstStyle/>
          <a:p>
            <a:fld id="{F24559F7-3FBD-1445-97AD-A1065D034B26}" type="slidenum">
              <a:rPr lang="en-US" smtClean="0"/>
              <a:t>37</a:t>
            </a:fld>
            <a:endParaRPr lang="en-US"/>
          </a:p>
        </p:txBody>
      </p:sp>
    </p:spTree>
    <p:extLst>
      <p:ext uri="{BB962C8B-B14F-4D97-AF65-F5344CB8AC3E}">
        <p14:creationId xmlns:p14="http://schemas.microsoft.com/office/powerpoint/2010/main" val="3348267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/commons/thumb/c/c5/Louis_Armstrong_%281955%29.jpg/320px-Louis_Armstrong_%281955%29.jpg</a:t>
            </a:r>
          </a:p>
          <a:p>
            <a:endParaRPr lang="en-US" dirty="0"/>
          </a:p>
          <a:p>
            <a:r>
              <a:rPr lang="en-US" dirty="0"/>
              <a:t>The Calculated Field limits the Rows in the Entitlements table</a:t>
            </a:r>
          </a:p>
          <a:p>
            <a:r>
              <a:rPr lang="en-US" dirty="0"/>
              <a:t>The Fact Table is INNER </a:t>
            </a:r>
            <a:r>
              <a:rPr lang="en-US" dirty="0" err="1"/>
              <a:t>JOINed</a:t>
            </a:r>
            <a:r>
              <a:rPr lang="en-US" dirty="0"/>
              <a:t> to the Entitlements Table, and is thus limited to those rows linked to the remaining rows in the entitlements</a:t>
            </a:r>
          </a:p>
          <a:p>
            <a:endParaRPr lang="en-US" dirty="0"/>
          </a:p>
          <a:p>
            <a:r>
              <a:rPr lang="en-US" dirty="0"/>
              <a:t>Lil Jon</a:t>
            </a:r>
          </a:p>
        </p:txBody>
      </p:sp>
      <p:sp>
        <p:nvSpPr>
          <p:cNvPr id="4" name="Slide Number Placeholder 3"/>
          <p:cNvSpPr>
            <a:spLocks noGrp="1"/>
          </p:cNvSpPr>
          <p:nvPr>
            <p:ph type="sldNum" sz="quarter" idx="10"/>
          </p:nvPr>
        </p:nvSpPr>
        <p:spPr/>
        <p:txBody>
          <a:bodyPr/>
          <a:lstStyle/>
          <a:p>
            <a:fld id="{F24559F7-3FBD-1445-97AD-A1065D034B26}" type="slidenum">
              <a:rPr lang="en-US" smtClean="0"/>
              <a:t>38</a:t>
            </a:fld>
            <a:endParaRPr lang="en-US"/>
          </a:p>
        </p:txBody>
      </p:sp>
    </p:spTree>
    <p:extLst>
      <p:ext uri="{BB962C8B-B14F-4D97-AF65-F5344CB8AC3E}">
        <p14:creationId xmlns:p14="http://schemas.microsoft.com/office/powerpoint/2010/main" val="2336622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BE7F4-2B68-B94B-B850-71AF9FE4CBCD}" type="slidenum">
              <a:rPr lang="en-US" smtClean="0"/>
              <a:t>42</a:t>
            </a:fld>
            <a:endParaRPr lang="en-US"/>
          </a:p>
        </p:txBody>
      </p:sp>
    </p:spTree>
    <p:extLst>
      <p:ext uri="{BB962C8B-B14F-4D97-AF65-F5344CB8AC3E}">
        <p14:creationId xmlns:p14="http://schemas.microsoft.com/office/powerpoint/2010/main" val="1034140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BE7F4-2B68-B94B-B850-71AF9FE4CBCD}" type="slidenum">
              <a:rPr lang="en-US" smtClean="0"/>
              <a:t>2</a:t>
            </a:fld>
            <a:endParaRPr lang="en-US"/>
          </a:p>
        </p:txBody>
      </p:sp>
    </p:spTree>
    <p:extLst>
      <p:ext uri="{BB962C8B-B14F-4D97-AF65-F5344CB8AC3E}">
        <p14:creationId xmlns:p14="http://schemas.microsoft.com/office/powerpoint/2010/main" val="3203940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Tableau, every person is a Database User on ALPO</a:t>
            </a:r>
          </a:p>
          <a:p>
            <a:endParaRPr lang="en-US" dirty="0"/>
          </a:p>
          <a:p>
            <a:r>
              <a:rPr lang="en-US" dirty="0"/>
              <a:t>But in Tableau’s Salesforce instance, we are not Users of the Salesforce Database, we just exist as rows in the database listing what user belong</a:t>
            </a:r>
          </a:p>
        </p:txBody>
      </p:sp>
      <p:sp>
        <p:nvSpPr>
          <p:cNvPr id="4" name="Slide Number Placeholder 3"/>
          <p:cNvSpPr>
            <a:spLocks noGrp="1"/>
          </p:cNvSpPr>
          <p:nvPr>
            <p:ph type="sldNum" sz="quarter" idx="5"/>
          </p:nvPr>
        </p:nvSpPr>
        <p:spPr/>
        <p:txBody>
          <a:bodyPr/>
          <a:lstStyle/>
          <a:p>
            <a:fld id="{805BE7F4-2B68-B94B-B850-71AF9FE4CBCD}" type="slidenum">
              <a:rPr lang="en-US" smtClean="0"/>
              <a:t>44</a:t>
            </a:fld>
            <a:endParaRPr lang="en-US"/>
          </a:p>
        </p:txBody>
      </p:sp>
    </p:spTree>
    <p:extLst>
      <p:ext uri="{BB962C8B-B14F-4D97-AF65-F5344CB8AC3E}">
        <p14:creationId xmlns:p14="http://schemas.microsoft.com/office/powerpoint/2010/main" val="2877167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out a nice entitlements view before, so let’s use it to filter our data now. Open up Tableau 2018.3 or LATER, and JOIN the </a:t>
            </a:r>
            <a:r>
              <a:rPr lang="en-US" dirty="0" err="1"/>
              <a:t>entitlements_map_view</a:t>
            </a:r>
            <a:r>
              <a:rPr lang="en-US" dirty="0"/>
              <a:t> to </a:t>
            </a:r>
            <a:r>
              <a:rPr lang="en-US" dirty="0" err="1"/>
              <a:t>superstore_global_facts</a:t>
            </a:r>
            <a:endParaRPr lang="en-US" dirty="0"/>
          </a:p>
        </p:txBody>
      </p:sp>
      <p:sp>
        <p:nvSpPr>
          <p:cNvPr id="4" name="Slide Number Placeholder 3"/>
          <p:cNvSpPr>
            <a:spLocks noGrp="1"/>
          </p:cNvSpPr>
          <p:nvPr>
            <p:ph type="sldNum" sz="quarter" idx="5"/>
          </p:nvPr>
        </p:nvSpPr>
        <p:spPr/>
        <p:txBody>
          <a:bodyPr/>
          <a:lstStyle/>
          <a:p>
            <a:fld id="{805BE7F4-2B68-B94B-B850-71AF9FE4CBCD}" type="slidenum">
              <a:rPr lang="en-US" smtClean="0"/>
              <a:t>45</a:t>
            </a:fld>
            <a:endParaRPr lang="en-US"/>
          </a:p>
        </p:txBody>
      </p:sp>
    </p:spTree>
    <p:extLst>
      <p:ext uri="{BB962C8B-B14F-4D97-AF65-F5344CB8AC3E}">
        <p14:creationId xmlns:p14="http://schemas.microsoft.com/office/powerpoint/2010/main" val="842341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 The DBA MUST set up the database to make this possible. It doesn’t ”just happen” because you use RUN AS or Impersonate. If they don’t have it built out already, it may be more work than just doing it all in Tableau. In particular, you need ALL of the users to be in the database as Database Users. </a:t>
            </a:r>
          </a:p>
        </p:txBody>
      </p:sp>
      <p:sp>
        <p:nvSpPr>
          <p:cNvPr id="4" name="Slide Number Placeholder 3"/>
          <p:cNvSpPr>
            <a:spLocks noGrp="1"/>
          </p:cNvSpPr>
          <p:nvPr>
            <p:ph type="sldNum" sz="quarter" idx="5"/>
          </p:nvPr>
        </p:nvSpPr>
        <p:spPr/>
        <p:txBody>
          <a:bodyPr/>
          <a:lstStyle/>
          <a:p>
            <a:fld id="{805BE7F4-2B68-B94B-B850-71AF9FE4CBCD}" type="slidenum">
              <a:rPr lang="en-US" smtClean="0"/>
              <a:t>46</a:t>
            </a:fld>
            <a:endParaRPr lang="en-US"/>
          </a:p>
        </p:txBody>
      </p:sp>
    </p:spTree>
    <p:extLst>
      <p:ext uri="{BB962C8B-B14F-4D97-AF65-F5344CB8AC3E}">
        <p14:creationId xmlns:p14="http://schemas.microsoft.com/office/powerpoint/2010/main" val="1002091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why they built Initial SQL in the first place! Also, anecdotally we’ve heard that VPD is typically very slow but I don’t think that’s Tableau’s problem necessarily.</a:t>
            </a:r>
          </a:p>
        </p:txBody>
      </p:sp>
      <p:sp>
        <p:nvSpPr>
          <p:cNvPr id="4" name="Slide Number Placeholder 3"/>
          <p:cNvSpPr>
            <a:spLocks noGrp="1"/>
          </p:cNvSpPr>
          <p:nvPr>
            <p:ph type="sldNum" sz="quarter" idx="5"/>
          </p:nvPr>
        </p:nvSpPr>
        <p:spPr/>
        <p:txBody>
          <a:bodyPr/>
          <a:lstStyle/>
          <a:p>
            <a:fld id="{805BE7F4-2B68-B94B-B850-71AF9FE4CBCD}" type="slidenum">
              <a:rPr lang="en-US" smtClean="0"/>
              <a:t>47</a:t>
            </a:fld>
            <a:endParaRPr lang="en-US"/>
          </a:p>
        </p:txBody>
      </p:sp>
    </p:spTree>
    <p:extLst>
      <p:ext uri="{BB962C8B-B14F-4D97-AF65-F5344CB8AC3E}">
        <p14:creationId xmlns:p14="http://schemas.microsoft.com/office/powerpoint/2010/main" val="1792123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what the DBA actually sets up in SQL Server to make this all work. From there, we can generalize on how to do this in Tableau itself.</a:t>
            </a:r>
          </a:p>
        </p:txBody>
      </p:sp>
      <p:sp>
        <p:nvSpPr>
          <p:cNvPr id="4" name="Slide Number Placeholder 3"/>
          <p:cNvSpPr>
            <a:spLocks noGrp="1"/>
          </p:cNvSpPr>
          <p:nvPr>
            <p:ph type="sldNum" sz="quarter" idx="10"/>
          </p:nvPr>
        </p:nvSpPr>
        <p:spPr/>
        <p:txBody>
          <a:bodyPr/>
          <a:lstStyle/>
          <a:p>
            <a:fld id="{F24559F7-3FBD-1445-97AD-A1065D034B26}" type="slidenum">
              <a:rPr lang="en-US" smtClean="0"/>
              <a:t>48</a:t>
            </a:fld>
            <a:endParaRPr lang="en-US"/>
          </a:p>
        </p:txBody>
      </p:sp>
    </p:spTree>
    <p:extLst>
      <p:ext uri="{BB962C8B-B14F-4D97-AF65-F5344CB8AC3E}">
        <p14:creationId xmlns:p14="http://schemas.microsoft.com/office/powerpoint/2010/main" val="180363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https://tableaulove.com/using-sql-server-2016-to-accelerate-row-level/</a:t>
            </a:r>
          </a:p>
          <a:p>
            <a:r>
              <a:rPr lang="en-US" dirty="0"/>
              <a:t>https://docs.microsoft.com/en-us/sql/relational-databases/security/row-level-security?view=sql-server-2017</a:t>
            </a:r>
          </a:p>
        </p:txBody>
      </p:sp>
      <p:sp>
        <p:nvSpPr>
          <p:cNvPr id="4" name="Slide Number Placeholder 3"/>
          <p:cNvSpPr>
            <a:spLocks noGrp="1"/>
          </p:cNvSpPr>
          <p:nvPr>
            <p:ph type="sldNum" sz="quarter" idx="10"/>
          </p:nvPr>
        </p:nvSpPr>
        <p:spPr/>
        <p:txBody>
          <a:bodyPr/>
          <a:lstStyle/>
          <a:p>
            <a:fld id="{50A970BF-7F77-4B38-95D4-C2D2045E7B26}" type="slidenum">
              <a:rPr lang="en-US" smtClean="0"/>
              <a:t>52</a:t>
            </a:fld>
            <a:endParaRPr lang="en-US"/>
          </a:p>
        </p:txBody>
      </p:sp>
    </p:spTree>
    <p:extLst>
      <p:ext uri="{BB962C8B-B14F-4D97-AF65-F5344CB8AC3E}">
        <p14:creationId xmlns:p14="http://schemas.microsoft.com/office/powerpoint/2010/main" val="221537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https://tableaulove.com/using-sql-server-2016-to-accelerate-row-level/</a:t>
            </a:r>
          </a:p>
          <a:p>
            <a:r>
              <a:rPr lang="en-US" dirty="0"/>
              <a:t>https://docs.microsoft.com/en-us/sql/relational-databases/security/row-level-security?view=sql-server-2017</a:t>
            </a:r>
          </a:p>
        </p:txBody>
      </p:sp>
      <p:sp>
        <p:nvSpPr>
          <p:cNvPr id="4" name="Slide Number Placeholder 3"/>
          <p:cNvSpPr>
            <a:spLocks noGrp="1"/>
          </p:cNvSpPr>
          <p:nvPr>
            <p:ph type="sldNum" sz="quarter" idx="10"/>
          </p:nvPr>
        </p:nvSpPr>
        <p:spPr/>
        <p:txBody>
          <a:bodyPr/>
          <a:lstStyle/>
          <a:p>
            <a:fld id="{50A970BF-7F77-4B38-95D4-C2D2045E7B26}" type="slidenum">
              <a:rPr lang="en-US" smtClean="0"/>
              <a:t>53</a:t>
            </a:fld>
            <a:endParaRPr lang="en-US"/>
          </a:p>
        </p:txBody>
      </p:sp>
    </p:spTree>
    <p:extLst>
      <p:ext uri="{BB962C8B-B14F-4D97-AF65-F5344CB8AC3E}">
        <p14:creationId xmlns:p14="http://schemas.microsoft.com/office/powerpoint/2010/main" val="2591408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54</a:t>
            </a:fld>
            <a:endParaRPr lang="en-US"/>
          </a:p>
        </p:txBody>
      </p:sp>
    </p:spTree>
    <p:extLst>
      <p:ext uri="{BB962C8B-B14F-4D97-AF65-F5344CB8AC3E}">
        <p14:creationId xmlns:p14="http://schemas.microsoft.com/office/powerpoint/2010/main" val="620815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55</a:t>
            </a:fld>
            <a:endParaRPr lang="en-US"/>
          </a:p>
        </p:txBody>
      </p:sp>
    </p:spTree>
    <p:extLst>
      <p:ext uri="{BB962C8B-B14F-4D97-AF65-F5344CB8AC3E}">
        <p14:creationId xmlns:p14="http://schemas.microsoft.com/office/powerpoint/2010/main" val="3683472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having multi-table extracts, having a fully blown-up entitlements table would cause the fact table to blow up too, generating a monster size extract.</a:t>
            </a:r>
          </a:p>
        </p:txBody>
      </p:sp>
      <p:sp>
        <p:nvSpPr>
          <p:cNvPr id="4" name="Slide Number Placeholder 3"/>
          <p:cNvSpPr>
            <a:spLocks noGrp="1"/>
          </p:cNvSpPr>
          <p:nvPr>
            <p:ph type="sldNum" sz="quarter" idx="5"/>
          </p:nvPr>
        </p:nvSpPr>
        <p:spPr/>
        <p:txBody>
          <a:bodyPr/>
          <a:lstStyle/>
          <a:p>
            <a:fld id="{805BE7F4-2B68-B94B-B850-71AF9FE4CBCD}" type="slidenum">
              <a:rPr lang="en-US" smtClean="0"/>
              <a:t>56</a:t>
            </a:fld>
            <a:endParaRPr lang="en-US"/>
          </a:p>
        </p:txBody>
      </p:sp>
    </p:spTree>
    <p:extLst>
      <p:ext uri="{BB962C8B-B14F-4D97-AF65-F5344CB8AC3E}">
        <p14:creationId xmlns:p14="http://schemas.microsoft.com/office/powerpoint/2010/main" val="2335931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4</a:t>
            </a:fld>
            <a:endParaRPr lang="en-US"/>
          </a:p>
        </p:txBody>
      </p:sp>
    </p:spTree>
    <p:extLst>
      <p:ext uri="{BB962C8B-B14F-4D97-AF65-F5344CB8AC3E}">
        <p14:creationId xmlns:p14="http://schemas.microsoft.com/office/powerpoint/2010/main" val="207073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take an extract of those two tables. What if want to put a filter on while doing Multi-Table?</a:t>
            </a:r>
          </a:p>
        </p:txBody>
      </p:sp>
      <p:sp>
        <p:nvSpPr>
          <p:cNvPr id="4" name="Slide Number Placeholder 3"/>
          <p:cNvSpPr>
            <a:spLocks noGrp="1"/>
          </p:cNvSpPr>
          <p:nvPr>
            <p:ph type="sldNum" sz="quarter" idx="5"/>
          </p:nvPr>
        </p:nvSpPr>
        <p:spPr/>
        <p:txBody>
          <a:bodyPr/>
          <a:lstStyle/>
          <a:p>
            <a:fld id="{805BE7F4-2B68-B94B-B850-71AF9FE4CBCD}" type="slidenum">
              <a:rPr lang="en-US" smtClean="0"/>
              <a:t>61</a:t>
            </a:fld>
            <a:endParaRPr lang="en-US"/>
          </a:p>
        </p:txBody>
      </p:sp>
    </p:spTree>
    <p:extLst>
      <p:ext uri="{BB962C8B-B14F-4D97-AF65-F5344CB8AC3E}">
        <p14:creationId xmlns:p14="http://schemas.microsoft.com/office/powerpoint/2010/main" val="3862954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possible, why don’t we do it? </a:t>
            </a:r>
          </a:p>
        </p:txBody>
      </p:sp>
      <p:sp>
        <p:nvSpPr>
          <p:cNvPr id="4" name="Slide Number Placeholder 3"/>
          <p:cNvSpPr>
            <a:spLocks noGrp="1"/>
          </p:cNvSpPr>
          <p:nvPr>
            <p:ph type="sldNum" sz="quarter" idx="5"/>
          </p:nvPr>
        </p:nvSpPr>
        <p:spPr/>
        <p:txBody>
          <a:bodyPr/>
          <a:lstStyle/>
          <a:p>
            <a:fld id="{805BE7F4-2B68-B94B-B850-71AF9FE4CBCD}" type="slidenum">
              <a:rPr lang="en-US" smtClean="0"/>
              <a:t>64</a:t>
            </a:fld>
            <a:endParaRPr lang="en-US"/>
          </a:p>
        </p:txBody>
      </p:sp>
    </p:spTree>
    <p:extLst>
      <p:ext uri="{BB962C8B-B14F-4D97-AF65-F5344CB8AC3E}">
        <p14:creationId xmlns:p14="http://schemas.microsoft.com/office/powerpoint/2010/main" val="2755623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Requirements: A. Username and mapped entitlements exist as a table in database</a:t>
            </a:r>
          </a:p>
          <a:p>
            <a:pPr marL="228600" indent="-228600">
              <a:buAutoNum type="alphaUcPeriod" startAt="2"/>
            </a:pPr>
            <a:r>
              <a:rPr lang="en-US" dirty="0"/>
              <a:t>RAWSQL calculated field taking in username function on the filters shelf. </a:t>
            </a:r>
          </a:p>
          <a:p>
            <a:pPr marL="228600" indent="-228600">
              <a:buAutoNum type="alphaUcPeriod" startAt="2"/>
            </a:pPr>
            <a:r>
              <a:rPr lang="en-US" dirty="0"/>
              <a:t>How it works: RAWSQL_BOOL gets put on the filter shelf, database is looking up the appropriate values for the username from some other table, and only returning the values to filter the “column”.</a:t>
            </a:r>
          </a:p>
        </p:txBody>
      </p:sp>
      <p:sp>
        <p:nvSpPr>
          <p:cNvPr id="4" name="Slide Number Placeholder 3"/>
          <p:cNvSpPr>
            <a:spLocks noGrp="1"/>
          </p:cNvSpPr>
          <p:nvPr>
            <p:ph type="sldNum" sz="quarter" idx="10"/>
          </p:nvPr>
        </p:nvSpPr>
        <p:spPr/>
        <p:txBody>
          <a:bodyPr/>
          <a:lstStyle/>
          <a:p>
            <a:fld id="{50A970BF-7F77-4B38-95D4-C2D2045E7B26}" type="slidenum">
              <a:rPr lang="en-US" smtClean="0"/>
              <a:t>66</a:t>
            </a:fld>
            <a:endParaRPr lang="en-US"/>
          </a:p>
        </p:txBody>
      </p:sp>
    </p:spTree>
    <p:extLst>
      <p:ext uri="{BB962C8B-B14F-4D97-AF65-F5344CB8AC3E}">
        <p14:creationId xmlns:p14="http://schemas.microsoft.com/office/powerpoint/2010/main" val="4119721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really they just use them to TORMENT TABLEAU</a:t>
            </a:r>
          </a:p>
        </p:txBody>
      </p:sp>
      <p:sp>
        <p:nvSpPr>
          <p:cNvPr id="4" name="Slide Number Placeholder 3"/>
          <p:cNvSpPr>
            <a:spLocks noGrp="1"/>
          </p:cNvSpPr>
          <p:nvPr>
            <p:ph type="sldNum" sz="quarter" idx="5"/>
          </p:nvPr>
        </p:nvSpPr>
        <p:spPr/>
        <p:txBody>
          <a:bodyPr/>
          <a:lstStyle/>
          <a:p>
            <a:fld id="{805BE7F4-2B68-B94B-B850-71AF9FE4CBCD}" type="slidenum">
              <a:rPr lang="en-US" smtClean="0"/>
              <a:t>67</a:t>
            </a:fld>
            <a:endParaRPr lang="en-US"/>
          </a:p>
        </p:txBody>
      </p:sp>
    </p:spTree>
    <p:extLst>
      <p:ext uri="{BB962C8B-B14F-4D97-AF65-F5344CB8AC3E}">
        <p14:creationId xmlns:p14="http://schemas.microsoft.com/office/powerpoint/2010/main" val="960620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Connecting to the SP as a </a:t>
            </a:r>
            <a:r>
              <a:rPr lang="en-US" dirty="0" err="1"/>
              <a:t>datasource</a:t>
            </a:r>
            <a:r>
              <a:rPr lang="en-US" dirty="0"/>
              <a:t> – the SP is returning all the data for that specific user</a:t>
            </a:r>
          </a:p>
          <a:p>
            <a:r>
              <a:rPr lang="en-US" dirty="0"/>
              <a:t>What you need:</a:t>
            </a:r>
          </a:p>
          <a:p>
            <a:pPr lvl="1"/>
            <a:r>
              <a:rPr lang="en-US" dirty="0"/>
              <a:t>Table in our SQL Server for your Tableau based SPID (current user) sessions; You only need two columns: [Username] </a:t>
            </a:r>
            <a:r>
              <a:rPr lang="en-US" dirty="0" err="1"/>
              <a:t>nvarchar</a:t>
            </a:r>
            <a:r>
              <a:rPr lang="en-US" dirty="0"/>
              <a:t>(n) and [Current SPID] </a:t>
            </a:r>
            <a:r>
              <a:rPr lang="en-US" dirty="0" err="1"/>
              <a:t>int</a:t>
            </a:r>
            <a:endParaRPr lang="en-US" dirty="0"/>
          </a:p>
          <a:p>
            <a:pPr lvl="1"/>
            <a:r>
              <a:rPr lang="en-US" dirty="0"/>
              <a:t>Stored procedure that can return data specific to a user based on their username. </a:t>
            </a:r>
          </a:p>
          <a:p>
            <a:r>
              <a:rPr lang="en-US" dirty="0"/>
              <a:t>How it works:</a:t>
            </a:r>
          </a:p>
          <a:p>
            <a:pPr lvl="1"/>
            <a:r>
              <a:rPr lang="en-US" dirty="0"/>
              <a:t>Run Initial SQL that updates the SPID sessions with the current logged in users</a:t>
            </a:r>
          </a:p>
          <a:p>
            <a:pPr lvl="1"/>
            <a:r>
              <a:rPr lang="en-US" dirty="0"/>
              <a:t>Then in any view or stored procedure you use as your </a:t>
            </a:r>
            <a:r>
              <a:rPr lang="en-US" dirty="0" err="1"/>
              <a:t>datasource</a:t>
            </a:r>
            <a:r>
              <a:rPr lang="en-US" dirty="0"/>
              <a:t>, lookup the logged in user in that table by the session ID and then have the SP return the rows that person can see (within the database).</a:t>
            </a:r>
          </a:p>
          <a:p>
            <a:pPr lvl="1"/>
            <a:endParaRPr lang="en-US" dirty="0"/>
          </a:p>
          <a:p>
            <a:pPr lvl="1"/>
            <a:r>
              <a:rPr lang="en-US" dirty="0"/>
              <a:t>How it works: Initial SQL commands are run before any queries within a particular Tableau Server user’s session. The Initial </a:t>
            </a:r>
            <a:r>
              <a:rPr lang="en-US" dirty="0" err="1"/>
              <a:t>sql</a:t>
            </a:r>
            <a:r>
              <a:rPr lang="en-US" dirty="0"/>
              <a:t> calls its own stored procedure/function that updates The "tableau sessions" table, which gives you a mapping of SPID -&gt; username. Then in any view or stored procedure you use as your </a:t>
            </a:r>
            <a:r>
              <a:rPr lang="en-US" dirty="0" err="1"/>
              <a:t>datasource</a:t>
            </a:r>
            <a:r>
              <a:rPr lang="en-US" dirty="0"/>
              <a:t>, lookup the logged in user in that table by the session ID and then have the SP return the rows that person can see (within the database). </a:t>
            </a:r>
          </a:p>
          <a:p>
            <a:pPr lvl="1"/>
            <a:r>
              <a:rPr lang="en-US" dirty="0"/>
              <a:t>Good for: Oracle VPD and Microsoft SQL Server</a:t>
            </a:r>
          </a:p>
          <a:p>
            <a:endParaRPr lang="en-US" dirty="0"/>
          </a:p>
        </p:txBody>
      </p:sp>
      <p:sp>
        <p:nvSpPr>
          <p:cNvPr id="4" name="Slide Number Placeholder 3"/>
          <p:cNvSpPr>
            <a:spLocks noGrp="1"/>
          </p:cNvSpPr>
          <p:nvPr>
            <p:ph type="sldNum" sz="quarter" idx="10"/>
          </p:nvPr>
        </p:nvSpPr>
        <p:spPr/>
        <p:txBody>
          <a:bodyPr/>
          <a:lstStyle/>
          <a:p>
            <a:fld id="{50A970BF-7F77-4B38-95D4-C2D2045E7B26}" type="slidenum">
              <a:rPr lang="en-US" smtClean="0"/>
              <a:t>70</a:t>
            </a:fld>
            <a:endParaRPr lang="en-US"/>
          </a:p>
        </p:txBody>
      </p:sp>
    </p:spTree>
    <p:extLst>
      <p:ext uri="{BB962C8B-B14F-4D97-AF65-F5344CB8AC3E}">
        <p14:creationId xmlns:p14="http://schemas.microsoft.com/office/powerpoint/2010/main" val="3652268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to an SP that receives a user-specific encrypted token through a tableau parameter and returns the data that user can see</a:t>
            </a:r>
          </a:p>
          <a:p>
            <a:r>
              <a:rPr lang="en-US" dirty="0"/>
              <a:t>What you need: </a:t>
            </a:r>
          </a:p>
          <a:p>
            <a:pPr lvl="1"/>
            <a:r>
              <a:rPr lang="en-US" dirty="0"/>
              <a:t>A. Stored procedure that can return data specific to a user based on their token (must be able to decode token)</a:t>
            </a:r>
          </a:p>
          <a:p>
            <a:pPr lvl="1"/>
            <a:r>
              <a:rPr lang="en-US" dirty="0"/>
              <a:t>Token has to be encoded in some way, since you can set parameters via URL </a:t>
            </a:r>
          </a:p>
          <a:p>
            <a:pPr lvl="1"/>
            <a:r>
              <a:rPr lang="en-US" dirty="0"/>
              <a:t>B. Tableau parameter to pass the token to the SP </a:t>
            </a:r>
            <a:r>
              <a:rPr lang="en-US" dirty="0" err="1"/>
              <a:t>datasource</a:t>
            </a:r>
            <a:r>
              <a:rPr lang="en-US" dirty="0"/>
              <a:t>.</a:t>
            </a:r>
          </a:p>
        </p:txBody>
      </p:sp>
      <p:sp>
        <p:nvSpPr>
          <p:cNvPr id="4" name="Slide Number Placeholder 3"/>
          <p:cNvSpPr>
            <a:spLocks noGrp="1"/>
          </p:cNvSpPr>
          <p:nvPr>
            <p:ph type="sldNum" sz="quarter" idx="10"/>
          </p:nvPr>
        </p:nvSpPr>
        <p:spPr/>
        <p:txBody>
          <a:bodyPr/>
          <a:lstStyle/>
          <a:p>
            <a:fld id="{50A970BF-7F77-4B38-95D4-C2D2045E7B26}" type="slidenum">
              <a:rPr lang="en-US" smtClean="0"/>
              <a:t>71</a:t>
            </a:fld>
            <a:endParaRPr lang="en-US"/>
          </a:p>
        </p:txBody>
      </p:sp>
    </p:spTree>
    <p:extLst>
      <p:ext uri="{BB962C8B-B14F-4D97-AF65-F5344CB8AC3E}">
        <p14:creationId xmlns:p14="http://schemas.microsoft.com/office/powerpoint/2010/main" val="1846397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Requirements: A. Stored procedure to resolve the security context taking username as input that returns back , for example, the list of regions or stores or whatever that person should see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B. Raw SQL Bool function calling that stored procedure on the filters shelf, then set to true</a:t>
            </a:r>
          </a:p>
        </p:txBody>
      </p:sp>
      <p:sp>
        <p:nvSpPr>
          <p:cNvPr id="4" name="Slide Number Placeholder 3"/>
          <p:cNvSpPr>
            <a:spLocks noGrp="1"/>
          </p:cNvSpPr>
          <p:nvPr>
            <p:ph type="sldNum" sz="quarter" idx="10"/>
          </p:nvPr>
        </p:nvSpPr>
        <p:spPr/>
        <p:txBody>
          <a:bodyPr/>
          <a:lstStyle/>
          <a:p>
            <a:fld id="{50A970BF-7F77-4B38-95D4-C2D2045E7B26}" type="slidenum">
              <a:rPr lang="en-US" smtClean="0"/>
              <a:t>72</a:t>
            </a:fld>
            <a:endParaRPr lang="en-US"/>
          </a:p>
        </p:txBody>
      </p:sp>
    </p:spTree>
    <p:extLst>
      <p:ext uri="{BB962C8B-B14F-4D97-AF65-F5344CB8AC3E}">
        <p14:creationId xmlns:p14="http://schemas.microsoft.com/office/powerpoint/2010/main" val="2243338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Requirements: A) Web application creates the parameter token. The parameter is correctly encoded from the sending web application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B) There SP/function in the database that can decode it and returns back the correct security </a:t>
            </a:r>
            <a:r>
              <a:rPr kumimoji="0" lang="en-US" sz="2800" b="0" i="0" u="none" strike="noStrike" kern="1200" cap="none" spc="0" normalizeH="0" baseline="0" noProof="0" dirty="0" err="1">
                <a:ln>
                  <a:noFill/>
                </a:ln>
                <a:solidFill>
                  <a:prstClr val="black"/>
                </a:solidFill>
                <a:effectLst/>
                <a:uLnTx/>
                <a:uFillTx/>
                <a:latin typeface="+mn-lt"/>
                <a:ea typeface="+mn-ea"/>
                <a:cs typeface="+mn-cs"/>
              </a:rPr>
              <a:t>contex</a:t>
            </a:r>
            <a:endParaRPr kumimoji="0" lang="en-US" sz="28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C) Tableau </a:t>
            </a:r>
            <a:r>
              <a:rPr kumimoji="0" lang="en-US" sz="2800" b="0" i="0" u="none" strike="noStrike" kern="1200" cap="none" spc="0" normalizeH="0" baseline="0" noProof="0" dirty="0" err="1">
                <a:ln>
                  <a:noFill/>
                </a:ln>
                <a:solidFill>
                  <a:prstClr val="black"/>
                </a:solidFill>
                <a:effectLst/>
                <a:uLnTx/>
                <a:uFillTx/>
                <a:latin typeface="+mn-lt"/>
                <a:ea typeface="+mn-ea"/>
                <a:cs typeface="+mn-cs"/>
              </a:rPr>
              <a:t>Paremeter</a:t>
            </a:r>
            <a:r>
              <a:rPr kumimoji="0" lang="en-US" sz="2800" b="0" i="0" u="none" strike="noStrike" kern="1200" cap="none" spc="0" normalizeH="0" baseline="0" noProof="0" dirty="0">
                <a:ln>
                  <a:noFill/>
                </a:ln>
                <a:solidFill>
                  <a:prstClr val="black"/>
                </a:solidFill>
                <a:effectLst/>
                <a:uLnTx/>
                <a:uFillTx/>
                <a:latin typeface="+mn-lt"/>
                <a:ea typeface="+mn-ea"/>
                <a:cs typeface="+mn-cs"/>
              </a:rPr>
              <a:t> is set up to have it's value set to the token value via the </a:t>
            </a:r>
            <a:r>
              <a:rPr kumimoji="0" lang="en-US" sz="2800" b="0" i="0" u="none" strike="noStrike" kern="1200" cap="none" spc="0" normalizeH="0" baseline="0" noProof="0" dirty="0" err="1">
                <a:ln>
                  <a:noFill/>
                </a:ln>
                <a:solidFill>
                  <a:prstClr val="black"/>
                </a:solidFill>
                <a:effectLst/>
                <a:uLnTx/>
                <a:uFillTx/>
                <a:latin typeface="+mn-lt"/>
                <a:ea typeface="+mn-ea"/>
                <a:cs typeface="+mn-cs"/>
              </a:rPr>
              <a:t>Javascript</a:t>
            </a:r>
            <a:r>
              <a:rPr kumimoji="0" lang="en-US" sz="2800" b="0" i="0" u="none" strike="noStrike" kern="1200" cap="none" spc="0" normalizeH="0" baseline="0" noProof="0" dirty="0">
                <a:ln>
                  <a:noFill/>
                </a:ln>
                <a:solidFill>
                  <a:prstClr val="black"/>
                </a:solidFill>
                <a:effectLst/>
                <a:uLnTx/>
                <a:uFillTx/>
                <a:latin typeface="+mn-lt"/>
                <a:ea typeface="+mn-ea"/>
                <a:cs typeface="+mn-cs"/>
              </a:rPr>
              <a:t> API</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D) The RAWSQL Bool function takes in the tableau parameter, decrypts it, and returns a </a:t>
            </a:r>
            <a:r>
              <a:rPr kumimoji="0" lang="en-US" sz="2800" b="0" i="0" u="none" strike="noStrike" kern="1200" cap="none" spc="0" normalizeH="0" baseline="0" noProof="0" dirty="0" err="1">
                <a:ln>
                  <a:noFill/>
                </a:ln>
                <a:solidFill>
                  <a:prstClr val="black"/>
                </a:solidFill>
                <a:effectLst/>
                <a:uLnTx/>
                <a:uFillTx/>
                <a:latin typeface="+mn-lt"/>
                <a:ea typeface="+mn-ea"/>
                <a:cs typeface="+mn-cs"/>
              </a:rPr>
              <a:t>vlue</a:t>
            </a:r>
            <a:r>
              <a:rPr kumimoji="0" lang="en-US" sz="2800" b="0" i="0" u="none" strike="noStrike" kern="1200" cap="none" spc="0" normalizeH="0" baseline="0" noProof="0" dirty="0">
                <a:ln>
                  <a:noFill/>
                </a:ln>
                <a:solidFill>
                  <a:prstClr val="black"/>
                </a:solidFill>
                <a:effectLst/>
                <a:uLnTx/>
                <a:uFillTx/>
                <a:latin typeface="+mn-lt"/>
                <a:ea typeface="+mn-ea"/>
                <a:cs typeface="+mn-cs"/>
              </a:rPr>
              <a:t> of true or false for whether that token has access to that row of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Authentication and authorization come from another service which generates </a:t>
            </a:r>
            <a:r>
              <a:rPr kumimoji="0" lang="en-US" sz="2800" b="0" i="0" u="none" strike="noStrike" kern="1200" cap="none" spc="0" normalizeH="0" baseline="0" noProof="0" dirty="0" err="1">
                <a:ln>
                  <a:noFill/>
                </a:ln>
                <a:solidFill>
                  <a:prstClr val="black"/>
                </a:solidFill>
                <a:effectLst/>
                <a:uLnTx/>
                <a:uFillTx/>
                <a:latin typeface="+mn-lt"/>
                <a:ea typeface="+mn-ea"/>
                <a:cs typeface="+mn-cs"/>
              </a:rPr>
              <a:t>auth</a:t>
            </a:r>
            <a:r>
              <a:rPr kumimoji="0" lang="en-US" sz="2800" b="0" i="0" u="none" strike="noStrike" kern="1200" cap="none" spc="0" normalizeH="0" baseline="0" noProof="0" dirty="0">
                <a:ln>
                  <a:noFill/>
                </a:ln>
                <a:solidFill>
                  <a:prstClr val="black"/>
                </a:solidFill>
                <a:effectLst/>
                <a:uLnTx/>
                <a:uFillTx/>
                <a:latin typeface="+mn-lt"/>
                <a:ea typeface="+mn-ea"/>
                <a:cs typeface="+mn-cs"/>
              </a:rPr>
              <a:t> tokens, which include entitlement information through along with the user .Pass the token in as a Tableau Parameter, then have it </a:t>
            </a:r>
            <a:r>
              <a:rPr kumimoji="0" lang="en-US" sz="2800" b="0" i="0" u="none" strike="noStrike" kern="1200" cap="none" spc="0" normalizeH="0" baseline="0" noProof="0" dirty="0" err="1">
                <a:ln>
                  <a:noFill/>
                </a:ln>
                <a:solidFill>
                  <a:prstClr val="black"/>
                </a:solidFill>
                <a:effectLst/>
                <a:uLnTx/>
                <a:uFillTx/>
                <a:latin typeface="+mn-lt"/>
                <a:ea typeface="+mn-ea"/>
                <a:cs typeface="+mn-cs"/>
              </a:rPr>
              <a:t>decryped</a:t>
            </a:r>
            <a:r>
              <a:rPr kumimoji="0" lang="en-US" sz="2800" b="0" i="0" u="none" strike="noStrike" kern="1200" cap="none" spc="0" normalizeH="0" baseline="0" noProof="0" dirty="0">
                <a:ln>
                  <a:noFill/>
                </a:ln>
                <a:solidFill>
                  <a:prstClr val="black"/>
                </a:solidFill>
                <a:effectLst/>
                <a:uLnTx/>
                <a:uFillTx/>
                <a:latin typeface="+mn-lt"/>
                <a:ea typeface="+mn-ea"/>
                <a:cs typeface="+mn-cs"/>
              </a:rPr>
              <a:t> </a:t>
            </a:r>
            <a:r>
              <a:rPr kumimoji="0" lang="en-US" sz="2800" b="0" i="0" u="none" strike="noStrike" kern="1200" cap="none" spc="0" normalizeH="0" baseline="0" noProof="0" dirty="0" err="1">
                <a:ln>
                  <a:noFill/>
                </a:ln>
                <a:solidFill>
                  <a:prstClr val="black"/>
                </a:solidFill>
                <a:effectLst/>
                <a:uLnTx/>
                <a:uFillTx/>
                <a:latin typeface="+mn-lt"/>
                <a:ea typeface="+mn-ea"/>
                <a:cs typeface="+mn-cs"/>
              </a:rPr>
              <a:t>amd</a:t>
            </a:r>
            <a:r>
              <a:rPr kumimoji="0" lang="en-US" sz="2800" b="0" i="0" u="none" strike="noStrike" kern="1200" cap="none" spc="0" normalizeH="0" baseline="0" noProof="0" dirty="0">
                <a:ln>
                  <a:noFill/>
                </a:ln>
                <a:solidFill>
                  <a:prstClr val="black"/>
                </a:solidFill>
                <a:effectLst/>
                <a:uLnTx/>
                <a:uFillTx/>
                <a:latin typeface="+mn-lt"/>
                <a:ea typeface="+mn-ea"/>
                <a:cs typeface="+mn-cs"/>
              </a:rPr>
              <a:t> interpreted by a function using RAWSQL</a:t>
            </a:r>
          </a:p>
        </p:txBody>
      </p:sp>
      <p:sp>
        <p:nvSpPr>
          <p:cNvPr id="4" name="Slide Number Placeholder 3"/>
          <p:cNvSpPr>
            <a:spLocks noGrp="1"/>
          </p:cNvSpPr>
          <p:nvPr>
            <p:ph type="sldNum" sz="quarter" idx="10"/>
          </p:nvPr>
        </p:nvSpPr>
        <p:spPr/>
        <p:txBody>
          <a:bodyPr/>
          <a:lstStyle/>
          <a:p>
            <a:fld id="{50A970BF-7F77-4B38-95D4-C2D2045E7B26}" type="slidenum">
              <a:rPr lang="en-US" smtClean="0"/>
              <a:t>73</a:t>
            </a:fld>
            <a:endParaRPr lang="en-US"/>
          </a:p>
        </p:txBody>
      </p:sp>
    </p:spTree>
    <p:extLst>
      <p:ext uri="{BB962C8B-B14F-4D97-AF65-F5344CB8AC3E}">
        <p14:creationId xmlns:p14="http://schemas.microsoft.com/office/powerpoint/2010/main" val="3875984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BE7F4-2B68-B94B-B850-71AF9FE4CBCD}" type="slidenum">
              <a:rPr lang="en-US" smtClean="0"/>
              <a:t>75</a:t>
            </a:fld>
            <a:endParaRPr lang="en-US"/>
          </a:p>
        </p:txBody>
      </p:sp>
    </p:spTree>
    <p:extLst>
      <p:ext uri="{BB962C8B-B14F-4D97-AF65-F5344CB8AC3E}">
        <p14:creationId xmlns:p14="http://schemas.microsoft.com/office/powerpoint/2010/main" val="1704785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BE7F4-2B68-B94B-B850-71AF9FE4CBCD}" type="slidenum">
              <a:rPr lang="en-US" smtClean="0"/>
              <a:t>76</a:t>
            </a:fld>
            <a:endParaRPr lang="en-US"/>
          </a:p>
        </p:txBody>
      </p:sp>
    </p:spTree>
    <p:extLst>
      <p:ext uri="{BB962C8B-B14F-4D97-AF65-F5344CB8AC3E}">
        <p14:creationId xmlns:p14="http://schemas.microsoft.com/office/powerpoint/2010/main" val="1368272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/commons/thumb/a/a6/Lil_Wayne_%2823513397583%29.jpg/180px-Lil_Wayne_%2823513397583%29.jpg</a:t>
            </a:r>
          </a:p>
          <a:p>
            <a:endParaRPr lang="en-US" dirty="0"/>
          </a:p>
          <a:p>
            <a:r>
              <a:rPr lang="en-US" dirty="0"/>
              <a:t>You need to get from THE USER to that USER’S ENTITLEMENTS, then pass those ENTITLEMENTS to the DATA to be filtered. </a:t>
            </a:r>
          </a:p>
          <a:p>
            <a:endParaRPr lang="en-US" dirty="0"/>
          </a:p>
          <a:p>
            <a:r>
              <a:rPr lang="en-US" dirty="0"/>
              <a:t>To repeat: You are filtering the ENTITLEMENTS on the USER, not the DATA on the User.</a:t>
            </a:r>
          </a:p>
        </p:txBody>
      </p:sp>
      <p:sp>
        <p:nvSpPr>
          <p:cNvPr id="4" name="Slide Number Placeholder 3"/>
          <p:cNvSpPr>
            <a:spLocks noGrp="1"/>
          </p:cNvSpPr>
          <p:nvPr>
            <p:ph type="sldNum" sz="quarter" idx="10"/>
          </p:nvPr>
        </p:nvSpPr>
        <p:spPr/>
        <p:txBody>
          <a:bodyPr/>
          <a:lstStyle/>
          <a:p>
            <a:fld id="{F24559F7-3FBD-1445-97AD-A1065D034B26}" type="slidenum">
              <a:rPr lang="en-US" smtClean="0"/>
              <a:t>5</a:t>
            </a:fld>
            <a:endParaRPr lang="en-US"/>
          </a:p>
        </p:txBody>
      </p:sp>
    </p:spTree>
    <p:extLst>
      <p:ext uri="{BB962C8B-B14F-4D97-AF65-F5344CB8AC3E}">
        <p14:creationId xmlns:p14="http://schemas.microsoft.com/office/powerpoint/2010/main" val="2798909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BE7F4-2B68-B94B-B850-71AF9FE4CBCD}" type="slidenum">
              <a:rPr lang="en-US" smtClean="0"/>
              <a:t>77</a:t>
            </a:fld>
            <a:endParaRPr lang="en-US"/>
          </a:p>
        </p:txBody>
      </p:sp>
    </p:spTree>
    <p:extLst>
      <p:ext uri="{BB962C8B-B14F-4D97-AF65-F5344CB8AC3E}">
        <p14:creationId xmlns:p14="http://schemas.microsoft.com/office/powerpoint/2010/main" val="1394632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BE7F4-2B68-B94B-B850-71AF9FE4CBCD}" type="slidenum">
              <a:rPr lang="en-US" smtClean="0"/>
              <a:t>78</a:t>
            </a:fld>
            <a:endParaRPr lang="en-US"/>
          </a:p>
        </p:txBody>
      </p:sp>
    </p:spTree>
    <p:extLst>
      <p:ext uri="{BB962C8B-B14F-4D97-AF65-F5344CB8AC3E}">
        <p14:creationId xmlns:p14="http://schemas.microsoft.com/office/powerpoint/2010/main" val="2013245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80</a:t>
            </a:fld>
            <a:endParaRPr lang="en-US"/>
          </a:p>
        </p:txBody>
      </p:sp>
    </p:spTree>
    <p:extLst>
      <p:ext uri="{BB962C8B-B14F-4D97-AF65-F5344CB8AC3E}">
        <p14:creationId xmlns:p14="http://schemas.microsoft.com/office/powerpoint/2010/main" val="3148330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Lil Xan</a:t>
            </a:r>
          </a:p>
        </p:txBody>
      </p:sp>
      <p:sp>
        <p:nvSpPr>
          <p:cNvPr id="4" name="Slide Number Placeholder 3"/>
          <p:cNvSpPr>
            <a:spLocks noGrp="1"/>
          </p:cNvSpPr>
          <p:nvPr>
            <p:ph type="sldNum" sz="quarter" idx="10"/>
          </p:nvPr>
        </p:nvSpPr>
        <p:spPr/>
        <p:txBody>
          <a:bodyPr/>
          <a:lstStyle/>
          <a:p>
            <a:fld id="{F24559F7-3FBD-1445-97AD-A1065D034B26}" type="slidenum">
              <a:rPr lang="en-US" smtClean="0"/>
              <a:t>81</a:t>
            </a:fld>
            <a:endParaRPr lang="en-US"/>
          </a:p>
        </p:txBody>
      </p:sp>
    </p:spTree>
    <p:extLst>
      <p:ext uri="{BB962C8B-B14F-4D97-AF65-F5344CB8AC3E}">
        <p14:creationId xmlns:p14="http://schemas.microsoft.com/office/powerpoint/2010/main" val="3005420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Tableau Server does not have a “per view” type of Single Sign-On. All SSO methods create a session of some sort, after which any view which the user has Permissions to see can be loaded</a:t>
            </a:r>
          </a:p>
          <a:p>
            <a:pPr marL="0" lvl="0" indent="0">
              <a:buNone/>
            </a:pPr>
            <a:r>
              <a:rPr lang="en-US" dirty="0"/>
              <a:t>Allows for reloading with new URL Parameters, or your own JS API scripts</a:t>
            </a:r>
          </a:p>
          <a:p>
            <a:pPr marL="0" lvl="0" indent="0">
              <a:buNone/>
            </a:pPr>
            <a:endParaRPr lang="en-US" dirty="0"/>
          </a:p>
          <a:p>
            <a:pPr marL="457200" lvl="1" indent="0">
              <a:buNone/>
            </a:pPr>
            <a:r>
              <a:rPr lang="en-US" dirty="0"/>
              <a:t>Filters can be cleared using two very simple JS API commands</a:t>
            </a:r>
          </a:p>
          <a:p>
            <a:pPr marL="457200" lvl="1" indent="0">
              <a:buNone/>
            </a:pPr>
            <a:r>
              <a:rPr lang="en-US" dirty="0"/>
              <a:t>Parameters can be reset to anything (or null) using JS API </a:t>
            </a:r>
          </a:p>
          <a:p>
            <a:pPr marL="0" lvl="0" indent="0">
              <a:buNone/>
            </a:pPr>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83</a:t>
            </a:fld>
            <a:endParaRPr lang="en-US"/>
          </a:p>
        </p:txBody>
      </p:sp>
    </p:spTree>
    <p:extLst>
      <p:ext uri="{BB962C8B-B14F-4D97-AF65-F5344CB8AC3E}">
        <p14:creationId xmlns:p14="http://schemas.microsoft.com/office/powerpoint/2010/main" val="1162569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must be a data source filter, as we mentioned at the beginning.</a:t>
            </a:r>
          </a:p>
          <a:p>
            <a:pPr marL="0" indent="0">
              <a:buNone/>
            </a:pPr>
            <a:endParaRPr lang="en-US" dirty="0"/>
          </a:p>
          <a:p>
            <a:pPr marL="0" indent="0">
              <a:buNone/>
            </a:pPr>
            <a:r>
              <a:rPr lang="en-US" dirty="0"/>
              <a:t>Creating a Data Source Filter on this type of Calculated Field creates a Filter that cannot be removed or altered</a:t>
            </a:r>
          </a:p>
          <a:p>
            <a:pPr marL="0" indent="0">
              <a:buNone/>
            </a:pPr>
            <a:endParaRPr lang="en-US" dirty="0"/>
          </a:p>
          <a:p>
            <a:pPr marL="0" indent="0">
              <a:buNone/>
            </a:pPr>
            <a:r>
              <a:rPr lang="en-US" dirty="0"/>
              <a:t>Only the value of the Parameter can be reset</a:t>
            </a:r>
          </a:p>
        </p:txBody>
      </p:sp>
      <p:sp>
        <p:nvSpPr>
          <p:cNvPr id="4" name="Slide Number Placeholder 3"/>
          <p:cNvSpPr>
            <a:spLocks noGrp="1"/>
          </p:cNvSpPr>
          <p:nvPr>
            <p:ph type="sldNum" sz="quarter" idx="10"/>
          </p:nvPr>
        </p:nvSpPr>
        <p:spPr/>
        <p:txBody>
          <a:bodyPr/>
          <a:lstStyle/>
          <a:p>
            <a:fld id="{F24559F7-3FBD-1445-97AD-A1065D034B26}" type="slidenum">
              <a:rPr lang="en-US" smtClean="0"/>
              <a:t>84</a:t>
            </a:fld>
            <a:endParaRPr lang="en-US"/>
          </a:p>
        </p:txBody>
      </p:sp>
    </p:spTree>
    <p:extLst>
      <p:ext uri="{BB962C8B-B14F-4D97-AF65-F5344CB8AC3E}">
        <p14:creationId xmlns:p14="http://schemas.microsoft.com/office/powerpoint/2010/main" val="4079093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85</a:t>
            </a:fld>
            <a:endParaRPr lang="en-US"/>
          </a:p>
        </p:txBody>
      </p:sp>
    </p:spTree>
    <p:extLst>
      <p:ext uri="{BB962C8B-B14F-4D97-AF65-F5344CB8AC3E}">
        <p14:creationId xmlns:p14="http://schemas.microsoft.com/office/powerpoint/2010/main" val="4202734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Using an hashing/encryption algorithm that is known to be safe, such as AES or SHA-256</a:t>
            </a:r>
          </a:p>
        </p:txBody>
      </p:sp>
      <p:sp>
        <p:nvSpPr>
          <p:cNvPr id="4" name="Slide Number Placeholder 3"/>
          <p:cNvSpPr>
            <a:spLocks noGrp="1"/>
          </p:cNvSpPr>
          <p:nvPr>
            <p:ph type="sldNum" sz="quarter" idx="10"/>
          </p:nvPr>
        </p:nvSpPr>
        <p:spPr/>
        <p:txBody>
          <a:bodyPr/>
          <a:lstStyle/>
          <a:p>
            <a:fld id="{F24559F7-3FBD-1445-97AD-A1065D034B26}" type="slidenum">
              <a:rPr lang="en-US" smtClean="0"/>
              <a:t>87</a:t>
            </a:fld>
            <a:endParaRPr lang="en-US"/>
          </a:p>
        </p:txBody>
      </p:sp>
    </p:spTree>
    <p:extLst>
      <p:ext uri="{BB962C8B-B14F-4D97-AF65-F5344CB8AC3E}">
        <p14:creationId xmlns:p14="http://schemas.microsoft.com/office/powerpoint/2010/main" val="4220395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88</a:t>
            </a:fld>
            <a:endParaRPr lang="en-US"/>
          </a:p>
        </p:txBody>
      </p:sp>
    </p:spTree>
    <p:extLst>
      <p:ext uri="{BB962C8B-B14F-4D97-AF65-F5344CB8AC3E}">
        <p14:creationId xmlns:p14="http://schemas.microsoft.com/office/powerpoint/2010/main" val="3509882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89</a:t>
            </a:fld>
            <a:endParaRPr lang="en-US"/>
          </a:p>
        </p:txBody>
      </p:sp>
    </p:spTree>
    <p:extLst>
      <p:ext uri="{BB962C8B-B14F-4D97-AF65-F5344CB8AC3E}">
        <p14:creationId xmlns:p14="http://schemas.microsoft.com/office/powerpoint/2010/main" val="1556387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seem like too basic of a place to start but the question does come up. The data you connect to in Tableau, must have columns containing what you want to filter on</a:t>
            </a:r>
          </a:p>
          <a:p>
            <a:endParaRPr lang="en-US" dirty="0"/>
          </a:p>
          <a:p>
            <a:pPr marL="0" indent="0">
              <a:buNone/>
            </a:pPr>
            <a:r>
              <a:rPr lang="en-US" dirty="0"/>
              <a:t>These columns need to have relevant values you are going to filter on</a:t>
            </a:r>
          </a:p>
          <a:p>
            <a:pPr marL="0" indent="0">
              <a:buNone/>
            </a:pPr>
            <a:endParaRPr lang="en-US" dirty="0"/>
          </a:p>
          <a:p>
            <a:pPr marL="0" indent="0">
              <a:buNone/>
            </a:pPr>
            <a:r>
              <a:rPr lang="en-US" dirty="0"/>
              <a:t>You may need to join together several tables to get all of the columns you need</a:t>
            </a:r>
          </a:p>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6</a:t>
            </a:fld>
            <a:endParaRPr lang="en-US"/>
          </a:p>
        </p:txBody>
      </p:sp>
    </p:spTree>
    <p:extLst>
      <p:ext uri="{BB962C8B-B14F-4D97-AF65-F5344CB8AC3E}">
        <p14:creationId xmlns:p14="http://schemas.microsoft.com/office/powerpoint/2010/main" val="4270445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92</a:t>
            </a:fld>
            <a:endParaRPr lang="en-US"/>
          </a:p>
        </p:txBody>
      </p:sp>
    </p:spTree>
    <p:extLst>
      <p:ext uri="{BB962C8B-B14F-4D97-AF65-F5344CB8AC3E}">
        <p14:creationId xmlns:p14="http://schemas.microsoft.com/office/powerpoint/2010/main" val="15176726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93</a:t>
            </a:fld>
            <a:endParaRPr lang="en-US"/>
          </a:p>
        </p:txBody>
      </p:sp>
    </p:spTree>
    <p:extLst>
      <p:ext uri="{BB962C8B-B14F-4D97-AF65-F5344CB8AC3E}">
        <p14:creationId xmlns:p14="http://schemas.microsoft.com/office/powerpoint/2010/main" val="3502304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95</a:t>
            </a:fld>
            <a:endParaRPr lang="en-US"/>
          </a:p>
        </p:txBody>
      </p:sp>
    </p:spTree>
    <p:extLst>
      <p:ext uri="{BB962C8B-B14F-4D97-AF65-F5344CB8AC3E}">
        <p14:creationId xmlns:p14="http://schemas.microsoft.com/office/powerpoint/2010/main" val="552105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96</a:t>
            </a:fld>
            <a:endParaRPr lang="en-US"/>
          </a:p>
        </p:txBody>
      </p:sp>
    </p:spTree>
    <p:extLst>
      <p:ext uri="{BB962C8B-B14F-4D97-AF65-F5344CB8AC3E}">
        <p14:creationId xmlns:p14="http://schemas.microsoft.com/office/powerpoint/2010/main" val="3731076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Solution</a:t>
            </a:r>
          </a:p>
          <a:p>
            <a:pPr marL="457200" lvl="1" indent="0">
              <a:buNone/>
            </a:pPr>
            <a:r>
              <a:rPr lang="en-US" dirty="0"/>
              <a:t>Write Web Service responses to a permanent Table in a Relational Database, with a unique Data Session Identifier for that particular web service request</a:t>
            </a:r>
          </a:p>
          <a:p>
            <a:pPr marL="457200" lvl="1" indent="0">
              <a:buNone/>
            </a:pPr>
            <a:endParaRPr lang="en-US" dirty="0"/>
          </a:p>
          <a:p>
            <a:pPr marL="457200" lvl="1" indent="0">
              <a:buNone/>
            </a:pPr>
            <a:r>
              <a:rPr lang="en-US" dirty="0"/>
              <a:t>Pass Data Session Identifier to Tableau workbook connected to the Table to use as a Data Source Filter</a:t>
            </a:r>
          </a:p>
          <a:p>
            <a:pPr marL="457200" lvl="1" indent="0">
              <a:buNone/>
            </a:pPr>
            <a:endParaRPr lang="en-US" dirty="0"/>
          </a:p>
          <a:p>
            <a:pPr marL="457200" lvl="1" indent="0">
              <a:buNone/>
            </a:pPr>
            <a:r>
              <a:rPr lang="en-US" dirty="0"/>
              <a:t>Clean up the Table on a regular basis to clear out old results</a:t>
            </a:r>
          </a:p>
        </p:txBody>
      </p:sp>
      <p:sp>
        <p:nvSpPr>
          <p:cNvPr id="4" name="Slide Number Placeholder 3"/>
          <p:cNvSpPr>
            <a:spLocks noGrp="1"/>
          </p:cNvSpPr>
          <p:nvPr>
            <p:ph type="sldNum" sz="quarter" idx="10"/>
          </p:nvPr>
        </p:nvSpPr>
        <p:spPr/>
        <p:txBody>
          <a:bodyPr/>
          <a:lstStyle/>
          <a:p>
            <a:fld id="{F24559F7-3FBD-1445-97AD-A1065D034B26}" type="slidenum">
              <a:rPr lang="en-US" smtClean="0"/>
              <a:t>97</a:t>
            </a:fld>
            <a:endParaRPr lang="en-US"/>
          </a:p>
        </p:txBody>
      </p:sp>
    </p:spTree>
    <p:extLst>
      <p:ext uri="{BB962C8B-B14F-4D97-AF65-F5344CB8AC3E}">
        <p14:creationId xmlns:p14="http://schemas.microsoft.com/office/powerpoint/2010/main" val="1581192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20 characters+ should be sufficient to avoid collisions</a:t>
            </a:r>
          </a:p>
          <a:p>
            <a:pPr marL="457200" lvl="1" indent="0">
              <a:buNone/>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The column names can be obfuscated or not; the identifier is random and unconnected to any part of the request itself</a:t>
            </a:r>
          </a:p>
          <a:p>
            <a:pPr marL="457200" lvl="1" indent="0">
              <a:buNone/>
            </a:pPr>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99</a:t>
            </a:fld>
            <a:endParaRPr lang="en-US"/>
          </a:p>
        </p:txBody>
      </p:sp>
    </p:spTree>
    <p:extLst>
      <p:ext uri="{BB962C8B-B14F-4D97-AF65-F5344CB8AC3E}">
        <p14:creationId xmlns:p14="http://schemas.microsoft.com/office/powerpoint/2010/main" val="1027041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Can only load into the database as fast as the response comes back</a:t>
            </a:r>
          </a:p>
          <a:p>
            <a:pPr marL="457200" lvl="1" indent="0">
              <a:buNone/>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The more data loaded at each time, the longer the lag before Tableau can access the data</a:t>
            </a:r>
          </a:p>
          <a:p>
            <a:pPr marL="457200" lvl="1" indent="0">
              <a:buNone/>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If set up properly, JOINs will still be possible. Requests to multiple endpoints can be stored with the same “Data Session Identifier”</a:t>
            </a:r>
          </a:p>
          <a:p>
            <a:pPr marL="457200" lvl="1" indent="0">
              <a:buNone/>
            </a:pPr>
            <a:endParaRPr lang="en-US" dirty="0"/>
          </a:p>
          <a:p>
            <a:pPr marL="457200" lvl="1" indent="0">
              <a:buNone/>
            </a:pPr>
            <a:r>
              <a:rPr lang="en-US" dirty="0"/>
              <a:t>This mechanism assumes another web application which handles the authorization and web service requests</a:t>
            </a:r>
          </a:p>
          <a:p>
            <a:pPr marL="457200" lvl="1" indent="0">
              <a:buNone/>
            </a:pPr>
            <a:endParaRPr lang="en-US" dirty="0"/>
          </a:p>
          <a:p>
            <a:pPr marL="457200" lvl="1" indent="0">
              <a:buNone/>
            </a:pPr>
            <a:r>
              <a:rPr lang="en-US" dirty="0"/>
              <a:t>The code that converts the web service response into a relational row and stores it in the database can be “part of” the application or a separate service/process</a:t>
            </a:r>
          </a:p>
          <a:p>
            <a:pPr marL="457200" lvl="1" indent="0">
              <a:buNone/>
            </a:pPr>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100</a:t>
            </a:fld>
            <a:endParaRPr lang="en-US"/>
          </a:p>
        </p:txBody>
      </p:sp>
    </p:spTree>
    <p:extLst>
      <p:ext uri="{BB962C8B-B14F-4D97-AF65-F5344CB8AC3E}">
        <p14:creationId xmlns:p14="http://schemas.microsoft.com/office/powerpoint/2010/main" val="2538075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101</a:t>
            </a:fld>
            <a:endParaRPr lang="en-US"/>
          </a:p>
        </p:txBody>
      </p:sp>
    </p:spTree>
    <p:extLst>
      <p:ext uri="{BB962C8B-B14F-4D97-AF65-F5344CB8AC3E}">
        <p14:creationId xmlns:p14="http://schemas.microsoft.com/office/powerpoint/2010/main" val="37564845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Solution</a:t>
            </a:r>
          </a:p>
          <a:p>
            <a:pPr marL="457200" lvl="1" indent="0">
              <a:buNone/>
            </a:pPr>
            <a:r>
              <a:rPr lang="en-US" dirty="0"/>
              <a:t>Write Web Service responses to a permanent Table in a Relational Database, with a unique Data Session Identifier for that particular web service request</a:t>
            </a:r>
          </a:p>
          <a:p>
            <a:pPr marL="457200" lvl="1" indent="0">
              <a:buNone/>
            </a:pPr>
            <a:endParaRPr lang="en-US" dirty="0"/>
          </a:p>
          <a:p>
            <a:pPr marL="457200" lvl="1" indent="0">
              <a:buNone/>
            </a:pPr>
            <a:r>
              <a:rPr lang="en-US" dirty="0"/>
              <a:t>Pass Data Session Identifier to Tableau workbook connected to the Table to use as a Data Source Filter</a:t>
            </a:r>
          </a:p>
          <a:p>
            <a:pPr marL="457200" lvl="1" indent="0">
              <a:buNone/>
            </a:pPr>
            <a:endParaRPr lang="en-US" dirty="0"/>
          </a:p>
          <a:p>
            <a:pPr marL="457200" lvl="1" indent="0">
              <a:buNone/>
            </a:pPr>
            <a:r>
              <a:rPr lang="en-US" dirty="0"/>
              <a:t>Clean up the Table on a regular basis to clear out old results</a:t>
            </a:r>
          </a:p>
        </p:txBody>
      </p:sp>
      <p:sp>
        <p:nvSpPr>
          <p:cNvPr id="4" name="Slide Number Placeholder 3"/>
          <p:cNvSpPr>
            <a:spLocks noGrp="1"/>
          </p:cNvSpPr>
          <p:nvPr>
            <p:ph type="sldNum" sz="quarter" idx="10"/>
          </p:nvPr>
        </p:nvSpPr>
        <p:spPr/>
        <p:txBody>
          <a:bodyPr/>
          <a:lstStyle/>
          <a:p>
            <a:fld id="{F24559F7-3FBD-1445-97AD-A1065D034B26}" type="slidenum">
              <a:rPr lang="en-US" smtClean="0"/>
              <a:t>102</a:t>
            </a:fld>
            <a:endParaRPr lang="en-US"/>
          </a:p>
        </p:txBody>
      </p:sp>
    </p:spTree>
    <p:extLst>
      <p:ext uri="{BB962C8B-B14F-4D97-AF65-F5344CB8AC3E}">
        <p14:creationId xmlns:p14="http://schemas.microsoft.com/office/powerpoint/2010/main" val="14955977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103</a:t>
            </a:fld>
            <a:endParaRPr lang="en-US"/>
          </a:p>
        </p:txBody>
      </p:sp>
    </p:spTree>
    <p:extLst>
      <p:ext uri="{BB962C8B-B14F-4D97-AF65-F5344CB8AC3E}">
        <p14:creationId xmlns:p14="http://schemas.microsoft.com/office/powerpoint/2010/main" val="3339854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go over the most absolute basics of Standard Row Level Security in Tableau, but only because it will help us understand the more advanced use cases. We also have some great articles available that describe how to set it up correctly.</a:t>
            </a:r>
          </a:p>
        </p:txBody>
      </p:sp>
      <p:sp>
        <p:nvSpPr>
          <p:cNvPr id="4" name="Slide Number Placeholder 3"/>
          <p:cNvSpPr>
            <a:spLocks noGrp="1"/>
          </p:cNvSpPr>
          <p:nvPr>
            <p:ph type="sldNum" sz="quarter" idx="10"/>
          </p:nvPr>
        </p:nvSpPr>
        <p:spPr/>
        <p:txBody>
          <a:bodyPr/>
          <a:lstStyle/>
          <a:p>
            <a:fld id="{F24559F7-3FBD-1445-97AD-A1065D034B26}" type="slidenum">
              <a:rPr lang="en-US" smtClean="0"/>
              <a:t>7</a:t>
            </a:fld>
            <a:endParaRPr lang="en-US"/>
          </a:p>
        </p:txBody>
      </p:sp>
    </p:spTree>
    <p:extLst>
      <p:ext uri="{BB962C8B-B14F-4D97-AF65-F5344CB8AC3E}">
        <p14:creationId xmlns:p14="http://schemas.microsoft.com/office/powerpoint/2010/main" val="2120225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BE7F4-2B68-B94B-B850-71AF9FE4CBCD}" type="slidenum">
              <a:rPr lang="en-US" smtClean="0"/>
              <a:t>106</a:t>
            </a:fld>
            <a:endParaRPr lang="en-US"/>
          </a:p>
        </p:txBody>
      </p:sp>
    </p:spTree>
    <p:extLst>
      <p:ext uri="{BB962C8B-B14F-4D97-AF65-F5344CB8AC3E}">
        <p14:creationId xmlns:p14="http://schemas.microsoft.com/office/powerpoint/2010/main" val="2159740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Works the same way as the link, except the stored procedure</a:t>
            </a:r>
            <a:r>
              <a:rPr lang="en-US" baseline="0" dirty="0"/>
              <a:t> isn’t in the RAWSQL calculation, the stored </a:t>
            </a:r>
            <a:r>
              <a:rPr lang="en-US" baseline="0" dirty="0" err="1"/>
              <a:t>proc</a:t>
            </a:r>
            <a:r>
              <a:rPr lang="en-US" baseline="0" dirty="0"/>
              <a:t> is the </a:t>
            </a:r>
            <a:r>
              <a:rPr lang="en-US" baseline="0" dirty="0" err="1"/>
              <a:t>datasource</a:t>
            </a:r>
            <a:r>
              <a:rPr lang="en-US" baseline="0" dirty="0"/>
              <a:t>, and you use the </a:t>
            </a:r>
            <a:r>
              <a:rPr lang="en-US" baseline="0" dirty="0" err="1"/>
              <a:t>javascript</a:t>
            </a:r>
            <a:r>
              <a:rPr lang="en-US" baseline="0" dirty="0"/>
              <a:t> API to set the parameter dynamically.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19AD343-6E6A-4D89-9CAD-C55329CD8CEC}" type="slidenum">
              <a:rPr lang="en-US" smtClean="0"/>
              <a:t>109</a:t>
            </a:fld>
            <a:endParaRPr lang="en-US"/>
          </a:p>
        </p:txBody>
      </p:sp>
    </p:spTree>
    <p:extLst>
      <p:ext uri="{BB962C8B-B14F-4D97-AF65-F5344CB8AC3E}">
        <p14:creationId xmlns:p14="http://schemas.microsoft.com/office/powerpoint/2010/main" val="10718825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on your session</a:t>
            </a:r>
          </a:p>
        </p:txBody>
      </p:sp>
    </p:spTree>
    <p:extLst>
      <p:ext uri="{BB962C8B-B14F-4D97-AF65-F5344CB8AC3E}">
        <p14:creationId xmlns:p14="http://schemas.microsoft.com/office/powerpoint/2010/main" val="2426866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on your session</a:t>
            </a:r>
          </a:p>
        </p:txBody>
      </p:sp>
    </p:spTree>
    <p:extLst>
      <p:ext uri="{BB962C8B-B14F-4D97-AF65-F5344CB8AC3E}">
        <p14:creationId xmlns:p14="http://schemas.microsoft.com/office/powerpoint/2010/main" val="33371445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Then</a:t>
            </a:r>
            <a:r>
              <a:rPr lang="en-US" b="0" baseline="0" dirty="0"/>
              <a:t> click “Rate Now”</a:t>
            </a:r>
            <a:endParaRPr lang="en-US" b="0" dirty="0"/>
          </a:p>
        </p:txBody>
      </p:sp>
    </p:spTree>
    <p:extLst>
      <p:ext uri="{BB962C8B-B14F-4D97-AF65-F5344CB8AC3E}">
        <p14:creationId xmlns:p14="http://schemas.microsoft.com/office/powerpoint/2010/main" val="158963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8</a:t>
            </a:fld>
            <a:endParaRPr lang="en-US"/>
          </a:p>
        </p:txBody>
      </p:sp>
    </p:spTree>
    <p:extLst>
      <p:ext uri="{BB962C8B-B14F-4D97-AF65-F5344CB8AC3E}">
        <p14:creationId xmlns:p14="http://schemas.microsoft.com/office/powerpoint/2010/main" val="4131195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9</a:t>
            </a:fld>
            <a:endParaRPr lang="en-US"/>
          </a:p>
        </p:txBody>
      </p:sp>
    </p:spTree>
    <p:extLst>
      <p:ext uri="{BB962C8B-B14F-4D97-AF65-F5344CB8AC3E}">
        <p14:creationId xmlns:p14="http://schemas.microsoft.com/office/powerpoint/2010/main" val="2978868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559F7-3FBD-1445-97AD-A1065D034B26}" type="slidenum">
              <a:rPr lang="en-US" smtClean="0"/>
              <a:t>10</a:t>
            </a:fld>
            <a:endParaRPr lang="en-US"/>
          </a:p>
        </p:txBody>
      </p:sp>
    </p:spTree>
    <p:extLst>
      <p:ext uri="{BB962C8B-B14F-4D97-AF65-F5344CB8AC3E}">
        <p14:creationId xmlns:p14="http://schemas.microsoft.com/office/powerpoint/2010/main" val="4077072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C82B-E08C-FB4C-8055-18589CDDD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D9FF44-BBCB-A346-B2C5-78C9873E0A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1E5FAB-690B-CB4C-8C78-5149BCDAC0FA}"/>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5" name="Footer Placeholder 4">
            <a:extLst>
              <a:ext uri="{FF2B5EF4-FFF2-40B4-BE49-F238E27FC236}">
                <a16:creationId xmlns:a16="http://schemas.microsoft.com/office/drawing/2014/main" id="{E3038A50-8059-5C4C-8AE6-2ED9A45CE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FDEC2-EA62-7A4F-A41F-29435B158BF7}"/>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2569260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7114-FD16-C940-AFDF-EC9C22592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B0037-4C89-3242-B746-D2B2C0AA36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3802A-0088-0044-9345-881D52579AC7}"/>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5" name="Footer Placeholder 4">
            <a:extLst>
              <a:ext uri="{FF2B5EF4-FFF2-40B4-BE49-F238E27FC236}">
                <a16:creationId xmlns:a16="http://schemas.microsoft.com/office/drawing/2014/main" id="{6BAC32CB-FC7F-8840-B70C-378C89118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270F8-BEFC-7D45-A3AC-4CC93C219814}"/>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3881336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9EF1BD-310E-CD44-8987-B437F81786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63A56-4E8F-5A42-921F-0AAA0E0A441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81EFAE-FAD9-6141-9554-FBD271EA584E}"/>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5" name="Footer Placeholder 4">
            <a:extLst>
              <a:ext uri="{FF2B5EF4-FFF2-40B4-BE49-F238E27FC236}">
                <a16:creationId xmlns:a16="http://schemas.microsoft.com/office/drawing/2014/main" id="{8FAF32EF-E4F4-8449-BAC1-C37456F200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4BCE4-B8FB-E94F-AE17-14A67D0F9FBE}"/>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3473656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impl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97ABB110-8FE8-D94F-80DA-305FA921FEBA}"/>
              </a:ext>
            </a:extLst>
          </p:cNvPr>
          <p:cNvSpPr>
            <a:spLocks noGrp="1"/>
          </p:cNvSpPr>
          <p:nvPr>
            <p:ph type="title"/>
          </p:nvPr>
        </p:nvSpPr>
        <p:spPr>
          <a:xfrm>
            <a:off x="240223" y="233390"/>
            <a:ext cx="11747715" cy="828244"/>
          </a:xfrm>
          <a:prstGeom prst="rect">
            <a:avLst/>
          </a:prstGeom>
        </p:spPr>
        <p:txBody>
          <a:bodyPr vert="horz" lIns="91440" tIns="45720" rIns="91440" bIns="45720" rtlCol="0" anchor="ctr">
            <a:normAutofit/>
          </a:bodyPr>
          <a:lstStyle>
            <a:lvl1pPr>
              <a:defRPr b="1">
                <a:solidFill>
                  <a:srgbClr val="242A67"/>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69C6673C-A20C-BC41-8FE7-838CFCBA8F9A}"/>
              </a:ext>
            </a:extLst>
          </p:cNvPr>
          <p:cNvSpPr>
            <a:spLocks noGrp="1"/>
          </p:cNvSpPr>
          <p:nvPr>
            <p:ph type="body" sz="quarter" idx="10"/>
          </p:nvPr>
        </p:nvSpPr>
        <p:spPr>
          <a:xfrm>
            <a:off x="240222" y="1390650"/>
            <a:ext cx="11747715" cy="4310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191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_Blu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1D82AC1-3132-3E41-90C8-2BC2578ABCAF}"/>
              </a:ext>
            </a:extLst>
          </p:cNvPr>
          <p:cNvSpPr>
            <a:spLocks noGrp="1"/>
          </p:cNvSpPr>
          <p:nvPr>
            <p:ph type="body" sz="quarter" idx="11" hasCustomPrompt="1"/>
          </p:nvPr>
        </p:nvSpPr>
        <p:spPr>
          <a:xfrm>
            <a:off x="1026584" y="2177090"/>
            <a:ext cx="9926861" cy="553998"/>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[Presentation Title]</a:t>
            </a:r>
          </a:p>
        </p:txBody>
      </p:sp>
      <p:sp>
        <p:nvSpPr>
          <p:cNvPr id="6" name="Text Placeholder 3">
            <a:extLst>
              <a:ext uri="{FF2B5EF4-FFF2-40B4-BE49-F238E27FC236}">
                <a16:creationId xmlns:a16="http://schemas.microsoft.com/office/drawing/2014/main" id="{298DBA02-78B0-9846-B03E-F4535A0EB48D}"/>
              </a:ext>
            </a:extLst>
          </p:cNvPr>
          <p:cNvSpPr>
            <a:spLocks noGrp="1"/>
          </p:cNvSpPr>
          <p:nvPr>
            <p:ph type="body" sz="quarter" idx="12" hasCustomPrompt="1"/>
          </p:nvPr>
        </p:nvSpPr>
        <p:spPr>
          <a:xfrm>
            <a:off x="1026890" y="2935080"/>
            <a:ext cx="9926861" cy="682238"/>
          </a:xfrm>
          <a:prstGeom prst="rect">
            <a:avLst/>
          </a:prstGeom>
        </p:spPr>
        <p:txBody>
          <a:bodyPr wrap="square" lIns="0" tIns="0" rIns="0" bIns="0">
            <a:spAutoFit/>
          </a:bodyPr>
          <a:lstStyle>
            <a:lvl1pPr marL="0" indent="0">
              <a:buNone/>
              <a:defRPr sz="1667" b="0" i="0" baseline="0">
                <a:solidFill>
                  <a:schemeClr val="bg1"/>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[Presenter Name] | [Presenter Title]</a:t>
            </a:r>
          </a:p>
          <a:p>
            <a:r>
              <a:rPr lang="en-US" sz="2000" dirty="0"/>
              <a:t>[Date] | [Contact Info (social media, email, etc.)] </a:t>
            </a:r>
          </a:p>
        </p:txBody>
      </p:sp>
      <p:pic>
        <p:nvPicPr>
          <p:cNvPr id="4" name="Picture 3">
            <a:extLst>
              <a:ext uri="{FF2B5EF4-FFF2-40B4-BE49-F238E27FC236}">
                <a16:creationId xmlns:a16="http://schemas.microsoft.com/office/drawing/2014/main" id="{1EC66232-4550-8D40-BE8E-140E6FD08DBF}"/>
              </a:ext>
            </a:extLst>
          </p:cNvPr>
          <p:cNvPicPr>
            <a:picLocks noChangeAspect="1"/>
          </p:cNvPicPr>
          <p:nvPr userDrawn="1"/>
        </p:nvPicPr>
        <p:blipFill>
          <a:blip r:embed="rId3"/>
          <a:stretch>
            <a:fillRect/>
          </a:stretch>
        </p:blipFill>
        <p:spPr>
          <a:xfrm>
            <a:off x="1026584" y="977377"/>
            <a:ext cx="1569668" cy="605392"/>
          </a:xfrm>
          <a:prstGeom prst="rect">
            <a:avLst/>
          </a:prstGeom>
        </p:spPr>
      </p:pic>
    </p:spTree>
    <p:extLst>
      <p:ext uri="{BB962C8B-B14F-4D97-AF65-F5344CB8AC3E}">
        <p14:creationId xmlns:p14="http://schemas.microsoft.com/office/powerpoint/2010/main" val="4018881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2256" y="1345246"/>
            <a:ext cx="4447645" cy="2769989"/>
          </a:xfrm>
          <a:prstGeom prst="rect">
            <a:avLst/>
          </a:prstGeom>
        </p:spPr>
        <p:txBody>
          <a:bodyPr vert="horz" lIns="0" tIns="0" rIns="0" bIns="0">
            <a:spAutoFit/>
          </a:bodyPr>
          <a:lstStyle>
            <a:lvl1pPr marL="0" indent="0">
              <a:lnSpc>
                <a:spcPct val="150000"/>
              </a:lnSpc>
              <a:spcBef>
                <a:spcPts val="0"/>
              </a:spcBef>
              <a:buFontTx/>
              <a:buNone/>
              <a:defRPr sz="2000" b="0" i="0" baseline="0">
                <a:solidFill>
                  <a:srgbClr val="0F3B5E"/>
                </a:solidFill>
                <a:latin typeface="BentonSans"/>
                <a:cs typeface="BentonSans"/>
              </a:defRPr>
            </a:lvl1pPr>
            <a:lvl2pPr marL="0" indent="0">
              <a:lnSpc>
                <a:spcPct val="150000"/>
              </a:lnSpc>
              <a:buFontTx/>
              <a:buNone/>
              <a:defRPr sz="2417" baseline="0"/>
            </a:lvl2pPr>
            <a:lvl3pPr marL="0" indent="0">
              <a:lnSpc>
                <a:spcPct val="150000"/>
              </a:lnSpc>
              <a:buFontTx/>
              <a:buNone/>
              <a:defRPr sz="2417" baseline="0"/>
            </a:lvl3pPr>
            <a:lvl4pPr marL="0" indent="0">
              <a:lnSpc>
                <a:spcPct val="150000"/>
              </a:lnSpc>
              <a:buFontTx/>
              <a:buNone/>
              <a:defRPr sz="2417" baseline="0"/>
            </a:lvl4pPr>
            <a:lvl5pPr marL="0" indent="0">
              <a:lnSpc>
                <a:spcPct val="150000"/>
              </a:lnSpc>
              <a:buFontTx/>
              <a:buNone/>
              <a:defRPr sz="2417" baseline="0"/>
            </a:lvl5pPr>
          </a:lstStyle>
          <a:p>
            <a:pPr>
              <a:spcBef>
                <a:spcPts val="0"/>
              </a:spcBef>
            </a:pPr>
            <a:r>
              <a:rPr lang="en-US" dirty="0"/>
              <a:t>[Topic One]</a:t>
            </a:r>
          </a:p>
          <a:p>
            <a:pPr>
              <a:spcBef>
                <a:spcPts val="0"/>
              </a:spcBef>
            </a:pPr>
            <a:r>
              <a:rPr lang="en-US" dirty="0"/>
              <a:t>[Topic Two]</a:t>
            </a:r>
          </a:p>
          <a:p>
            <a:pPr>
              <a:spcBef>
                <a:spcPts val="0"/>
              </a:spcBef>
            </a:pPr>
            <a:r>
              <a:rPr lang="en-US" dirty="0"/>
              <a:t>[Topic Three]</a:t>
            </a:r>
          </a:p>
          <a:p>
            <a:pPr>
              <a:spcBef>
                <a:spcPts val="0"/>
              </a:spcBef>
            </a:pPr>
            <a:r>
              <a:rPr lang="en-US" dirty="0"/>
              <a:t>[Topic Four]</a:t>
            </a:r>
          </a:p>
          <a:p>
            <a:pPr>
              <a:spcBef>
                <a:spcPts val="0"/>
              </a:spcBef>
            </a:pPr>
            <a:r>
              <a:rPr lang="en-US" dirty="0"/>
              <a:t>[Topic Five]</a:t>
            </a:r>
          </a:p>
          <a:p>
            <a:pPr>
              <a:spcBef>
                <a:spcPts val="0"/>
              </a:spcBef>
            </a:pPr>
            <a:r>
              <a:rPr lang="en-US" dirty="0"/>
              <a:t>[Topic Six]</a:t>
            </a:r>
          </a:p>
        </p:txBody>
      </p:sp>
      <p:sp>
        <p:nvSpPr>
          <p:cNvPr id="35" name="Text Placeholder 32"/>
          <p:cNvSpPr>
            <a:spLocks noGrp="1"/>
          </p:cNvSpPr>
          <p:nvPr>
            <p:ph type="body" sz="quarter" idx="12" hasCustomPrompt="1"/>
          </p:nvPr>
        </p:nvSpPr>
        <p:spPr>
          <a:xfrm>
            <a:off x="5361340" y="1345246"/>
            <a:ext cx="6148405" cy="2769989"/>
          </a:xfrm>
          <a:prstGeom prst="rect">
            <a:avLst/>
          </a:prstGeom>
        </p:spPr>
        <p:txBody>
          <a:bodyPr vert="horz" wrap="square" lIns="0" tIns="0" rIns="0" bIns="0">
            <a:spAutoFit/>
          </a:bodyPr>
          <a:lstStyle>
            <a:lvl1pPr marL="0" marR="0" indent="0" algn="l" defTabSz="1088474" rtl="0" eaLnBrk="1" fontAlgn="auto" latinLnBrk="0" hangingPunct="1">
              <a:lnSpc>
                <a:spcPct val="150000"/>
              </a:lnSpc>
              <a:spcBef>
                <a:spcPts val="0"/>
              </a:spcBef>
              <a:spcAft>
                <a:spcPts val="0"/>
              </a:spcAft>
              <a:buClrTx/>
              <a:buSzTx/>
              <a:buFontTx/>
              <a:buNone/>
              <a:tabLst/>
              <a:defRPr sz="2000" b="0" i="0" baseline="0">
                <a:solidFill>
                  <a:srgbClr val="0F3B5E"/>
                </a:solidFill>
                <a:latin typeface="BentonSans"/>
                <a:cs typeface="BentonSans"/>
              </a:defRPr>
            </a:lvl1pPr>
            <a:lvl2pPr marL="0" indent="0">
              <a:lnSpc>
                <a:spcPct val="150000"/>
              </a:lnSpc>
              <a:buFontTx/>
              <a:buNone/>
              <a:defRPr sz="2417" baseline="0"/>
            </a:lvl2pPr>
            <a:lvl3pPr marL="0" indent="0">
              <a:lnSpc>
                <a:spcPct val="150000"/>
              </a:lnSpc>
              <a:buFontTx/>
              <a:buNone/>
              <a:defRPr sz="2417" baseline="0"/>
            </a:lvl3pPr>
            <a:lvl4pPr marL="0" indent="0">
              <a:lnSpc>
                <a:spcPct val="150000"/>
              </a:lnSpc>
              <a:buFontTx/>
              <a:buNone/>
              <a:defRPr sz="2417" baseline="0"/>
            </a:lvl4pPr>
            <a:lvl5pPr marL="0" indent="0">
              <a:lnSpc>
                <a:spcPct val="150000"/>
              </a:lnSpc>
              <a:buFontTx/>
              <a:buNone/>
              <a:defRPr sz="2417" baseline="0"/>
            </a:lvl5pPr>
          </a:lstStyle>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p:txBody>
      </p:sp>
      <p:sp>
        <p:nvSpPr>
          <p:cNvPr id="7" name="Rectangle 6">
            <a:extLst>
              <a:ext uri="{FF2B5EF4-FFF2-40B4-BE49-F238E27FC236}">
                <a16:creationId xmlns:a16="http://schemas.microsoft.com/office/drawing/2014/main" id="{C768F88E-47F8-E54D-99EB-CDD36F1596B4}"/>
              </a:ext>
            </a:extLst>
          </p:cNvPr>
          <p:cNvSpPr/>
          <p:nvPr userDrawn="1"/>
        </p:nvSpPr>
        <p:spPr>
          <a:xfrm>
            <a:off x="0" y="0"/>
            <a:ext cx="318977" cy="6858000"/>
          </a:xfrm>
          <a:prstGeom prst="rect">
            <a:avLst/>
          </a:prstGeom>
          <a:solidFill>
            <a:srgbClr val="299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Text Placeholder 3">
            <a:extLst>
              <a:ext uri="{FF2B5EF4-FFF2-40B4-BE49-F238E27FC236}">
                <a16:creationId xmlns:a16="http://schemas.microsoft.com/office/drawing/2014/main" id="{EF506BA5-3339-034F-BE7F-24812D1CB808}"/>
              </a:ext>
            </a:extLst>
          </p:cNvPr>
          <p:cNvSpPr>
            <a:spLocks noGrp="1"/>
          </p:cNvSpPr>
          <p:nvPr>
            <p:ph type="body" sz="quarter" idx="14" hasCustomPrompt="1"/>
          </p:nvPr>
        </p:nvSpPr>
        <p:spPr>
          <a:xfrm>
            <a:off x="682256" y="543623"/>
            <a:ext cx="10827489"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Table of Contents/Agenda</a:t>
            </a:r>
          </a:p>
        </p:txBody>
      </p:sp>
    </p:spTree>
    <p:extLst>
      <p:ext uri="{BB962C8B-B14F-4D97-AF65-F5344CB8AC3E}">
        <p14:creationId xmlns:p14="http://schemas.microsoft.com/office/powerpoint/2010/main" val="396385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pic Slid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1793662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opic Slide Blu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553998"/>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2439561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opic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32218744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opic Slide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3118339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opic Slide Blu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553998"/>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76588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A7F5-7A8F-704A-8E76-B2245ECA5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4B8F6-608C-3D41-82E1-D5536DDC8E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9FACD-BC6D-8B42-B35C-39A7A3AAD8A7}"/>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5" name="Footer Placeholder 4">
            <a:extLst>
              <a:ext uri="{FF2B5EF4-FFF2-40B4-BE49-F238E27FC236}">
                <a16:creationId xmlns:a16="http://schemas.microsoft.com/office/drawing/2014/main" id="{E143364C-2E44-8F49-9A99-941FDE9C8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085C7-23DC-D646-83D6-DD7B0DF08E5A}"/>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776806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Blu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4CC51DD-DA3E-3445-8060-A3173295A115}"/>
              </a:ext>
            </a:extLst>
          </p:cNvPr>
          <p:cNvSpPr>
            <a:spLocks noGrp="1"/>
          </p:cNvSpPr>
          <p:nvPr>
            <p:ph type="body" sz="quarter" idx="11" hasCustomPrompt="1"/>
          </p:nvPr>
        </p:nvSpPr>
        <p:spPr>
          <a:xfrm>
            <a:off x="682256" y="543623"/>
            <a:ext cx="10827489"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
        <p:nvSpPr>
          <p:cNvPr id="7" name="Text Placeholder 3">
            <a:extLst>
              <a:ext uri="{FF2B5EF4-FFF2-40B4-BE49-F238E27FC236}">
                <a16:creationId xmlns:a16="http://schemas.microsoft.com/office/drawing/2014/main" id="{006250A4-A16F-D643-AD56-3A7B00324CA1}"/>
              </a:ext>
            </a:extLst>
          </p:cNvPr>
          <p:cNvSpPr>
            <a:spLocks noGrp="1"/>
          </p:cNvSpPr>
          <p:nvPr>
            <p:ph type="body" sz="quarter" idx="12" hasCustomPrompt="1"/>
          </p:nvPr>
        </p:nvSpPr>
        <p:spPr>
          <a:xfrm>
            <a:off x="682256" y="1331335"/>
            <a:ext cx="10827490" cy="276999"/>
          </a:xfrm>
          <a:prstGeom prst="rect">
            <a:avLst/>
          </a:prstGeom>
        </p:spPr>
        <p:txBody>
          <a:bodyPr wrap="square" lIns="0" tIns="0" rIns="0" bIns="0">
            <a:spAutoFit/>
          </a:bodyPr>
          <a:lstStyle>
            <a:lvl1pPr marL="0" indent="0">
              <a:buNone/>
              <a:defRPr sz="2333"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[Copy content]</a:t>
            </a:r>
          </a:p>
        </p:txBody>
      </p:sp>
      <p:sp>
        <p:nvSpPr>
          <p:cNvPr id="2" name="Rectangle 1">
            <a:extLst>
              <a:ext uri="{FF2B5EF4-FFF2-40B4-BE49-F238E27FC236}">
                <a16:creationId xmlns:a16="http://schemas.microsoft.com/office/drawing/2014/main" id="{5C7B6FBA-6C62-174E-9AC7-79E8EB4FE59A}"/>
              </a:ext>
            </a:extLst>
          </p:cNvPr>
          <p:cNvSpPr/>
          <p:nvPr userDrawn="1"/>
        </p:nvSpPr>
        <p:spPr>
          <a:xfrm rot="16200000">
            <a:off x="5936512" y="602511"/>
            <a:ext cx="318977" cy="12192001"/>
          </a:xfrm>
          <a:prstGeom prst="rect">
            <a:avLst/>
          </a:prstGeom>
          <a:solidFill>
            <a:srgbClr val="127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059550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Green">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4CC51DD-DA3E-3445-8060-A3173295A115}"/>
              </a:ext>
            </a:extLst>
          </p:cNvPr>
          <p:cNvSpPr>
            <a:spLocks noGrp="1"/>
          </p:cNvSpPr>
          <p:nvPr>
            <p:ph type="body" sz="quarter" idx="11" hasCustomPrompt="1"/>
          </p:nvPr>
        </p:nvSpPr>
        <p:spPr>
          <a:xfrm>
            <a:off x="682256" y="543623"/>
            <a:ext cx="10827489"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
        <p:nvSpPr>
          <p:cNvPr id="7" name="Text Placeholder 3">
            <a:extLst>
              <a:ext uri="{FF2B5EF4-FFF2-40B4-BE49-F238E27FC236}">
                <a16:creationId xmlns:a16="http://schemas.microsoft.com/office/drawing/2014/main" id="{006250A4-A16F-D643-AD56-3A7B00324CA1}"/>
              </a:ext>
            </a:extLst>
          </p:cNvPr>
          <p:cNvSpPr>
            <a:spLocks noGrp="1"/>
          </p:cNvSpPr>
          <p:nvPr>
            <p:ph type="body" sz="quarter" idx="12" hasCustomPrompt="1"/>
          </p:nvPr>
        </p:nvSpPr>
        <p:spPr>
          <a:xfrm>
            <a:off x="682256" y="1331335"/>
            <a:ext cx="10827490" cy="276999"/>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[Copy content]</a:t>
            </a:r>
          </a:p>
        </p:txBody>
      </p:sp>
      <p:sp>
        <p:nvSpPr>
          <p:cNvPr id="2" name="Rectangle 1">
            <a:extLst>
              <a:ext uri="{FF2B5EF4-FFF2-40B4-BE49-F238E27FC236}">
                <a16:creationId xmlns:a16="http://schemas.microsoft.com/office/drawing/2014/main" id="{5C7B6FBA-6C62-174E-9AC7-79E8EB4FE59A}"/>
              </a:ext>
            </a:extLst>
          </p:cNvPr>
          <p:cNvSpPr/>
          <p:nvPr userDrawn="1"/>
        </p:nvSpPr>
        <p:spPr>
          <a:xfrm>
            <a:off x="0" y="0"/>
            <a:ext cx="318977" cy="6858000"/>
          </a:xfrm>
          <a:prstGeom prst="rect">
            <a:avLst/>
          </a:prstGeom>
          <a:solidFill>
            <a:srgbClr val="25BE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1165185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Yellow">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4CC51DD-DA3E-3445-8060-A3173295A115}"/>
              </a:ext>
            </a:extLst>
          </p:cNvPr>
          <p:cNvSpPr>
            <a:spLocks noGrp="1"/>
          </p:cNvSpPr>
          <p:nvPr>
            <p:ph type="body" sz="quarter" idx="11" hasCustomPrompt="1"/>
          </p:nvPr>
        </p:nvSpPr>
        <p:spPr>
          <a:xfrm>
            <a:off x="682256" y="543623"/>
            <a:ext cx="10827489"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
        <p:nvSpPr>
          <p:cNvPr id="7" name="Text Placeholder 3">
            <a:extLst>
              <a:ext uri="{FF2B5EF4-FFF2-40B4-BE49-F238E27FC236}">
                <a16:creationId xmlns:a16="http://schemas.microsoft.com/office/drawing/2014/main" id="{006250A4-A16F-D643-AD56-3A7B00324CA1}"/>
              </a:ext>
            </a:extLst>
          </p:cNvPr>
          <p:cNvSpPr>
            <a:spLocks noGrp="1"/>
          </p:cNvSpPr>
          <p:nvPr>
            <p:ph type="body" sz="quarter" idx="12" hasCustomPrompt="1"/>
          </p:nvPr>
        </p:nvSpPr>
        <p:spPr>
          <a:xfrm>
            <a:off x="682256" y="1331335"/>
            <a:ext cx="10827490" cy="276999"/>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[Copy content]</a:t>
            </a:r>
          </a:p>
        </p:txBody>
      </p:sp>
      <p:sp>
        <p:nvSpPr>
          <p:cNvPr id="2" name="Rectangle 1">
            <a:extLst>
              <a:ext uri="{FF2B5EF4-FFF2-40B4-BE49-F238E27FC236}">
                <a16:creationId xmlns:a16="http://schemas.microsoft.com/office/drawing/2014/main" id="{5C7B6FBA-6C62-174E-9AC7-79E8EB4FE59A}"/>
              </a:ext>
            </a:extLst>
          </p:cNvPr>
          <p:cNvSpPr/>
          <p:nvPr userDrawn="1"/>
        </p:nvSpPr>
        <p:spPr>
          <a:xfrm rot="16200000">
            <a:off x="5936512" y="602512"/>
            <a:ext cx="318977" cy="12192000"/>
          </a:xfrm>
          <a:prstGeom prst="rect">
            <a:avLst/>
          </a:prstGeom>
          <a:solidFill>
            <a:srgbClr val="EFAF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072824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Light Blu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4CC51DD-DA3E-3445-8060-A3173295A115}"/>
              </a:ext>
            </a:extLst>
          </p:cNvPr>
          <p:cNvSpPr>
            <a:spLocks noGrp="1"/>
          </p:cNvSpPr>
          <p:nvPr>
            <p:ph type="body" sz="quarter" idx="11" hasCustomPrompt="1"/>
          </p:nvPr>
        </p:nvSpPr>
        <p:spPr>
          <a:xfrm>
            <a:off x="682256" y="543623"/>
            <a:ext cx="10827489"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
        <p:nvSpPr>
          <p:cNvPr id="7" name="Text Placeholder 3">
            <a:extLst>
              <a:ext uri="{FF2B5EF4-FFF2-40B4-BE49-F238E27FC236}">
                <a16:creationId xmlns:a16="http://schemas.microsoft.com/office/drawing/2014/main" id="{006250A4-A16F-D643-AD56-3A7B00324CA1}"/>
              </a:ext>
            </a:extLst>
          </p:cNvPr>
          <p:cNvSpPr>
            <a:spLocks noGrp="1"/>
          </p:cNvSpPr>
          <p:nvPr>
            <p:ph type="body" sz="quarter" idx="12" hasCustomPrompt="1"/>
          </p:nvPr>
        </p:nvSpPr>
        <p:spPr>
          <a:xfrm>
            <a:off x="682256" y="1331335"/>
            <a:ext cx="10827490" cy="276999"/>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[Copy content]</a:t>
            </a:r>
          </a:p>
        </p:txBody>
      </p:sp>
      <p:sp>
        <p:nvSpPr>
          <p:cNvPr id="2" name="Rectangle 1">
            <a:extLst>
              <a:ext uri="{FF2B5EF4-FFF2-40B4-BE49-F238E27FC236}">
                <a16:creationId xmlns:a16="http://schemas.microsoft.com/office/drawing/2014/main" id="{5C7B6FBA-6C62-174E-9AC7-79E8EB4FE59A}"/>
              </a:ext>
            </a:extLst>
          </p:cNvPr>
          <p:cNvSpPr/>
          <p:nvPr userDrawn="1"/>
        </p:nvSpPr>
        <p:spPr>
          <a:xfrm>
            <a:off x="0" y="0"/>
            <a:ext cx="318977" cy="6858000"/>
          </a:xfrm>
          <a:prstGeom prst="rect">
            <a:avLst/>
          </a:prstGeom>
          <a:solidFill>
            <a:srgbClr val="299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100617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2256" y="1309804"/>
            <a:ext cx="11061517" cy="1392561"/>
          </a:xfrm>
          <a:prstGeom prst="rect">
            <a:avLst/>
          </a:prstGeom>
        </p:spPr>
        <p:txBody>
          <a:bodyPr wrap="square" lIns="0" tIns="0" rIns="0" bIns="0" numCol="1" spcCol="365760">
            <a:spAutoFit/>
          </a:bodyPr>
          <a:lstStyle>
            <a:lvl1pPr marL="5291" indent="228591">
              <a:spcBef>
                <a:spcPts val="0"/>
              </a:spcBef>
              <a:spcAft>
                <a:spcPts val="500"/>
              </a:spcAft>
              <a:buSzPct val="100000"/>
              <a:buFont typeface="Arial"/>
              <a:buChar char="•"/>
              <a:tabLst/>
              <a:defRPr sz="2333" baseline="0">
                <a:solidFill>
                  <a:srgbClr val="0F3B5E"/>
                </a:solidFill>
                <a:latin typeface="BentonSans"/>
              </a:defRPr>
            </a:lvl1pPr>
            <a:lvl2pPr marL="240761" indent="227533">
              <a:spcBef>
                <a:spcPts val="0"/>
              </a:spcBef>
              <a:spcAft>
                <a:spcPts val="500"/>
              </a:spcAft>
              <a:buSzPct val="100000"/>
              <a:buFont typeface="Arial"/>
              <a:buChar char="•"/>
              <a:defRPr sz="2000" baseline="0">
                <a:solidFill>
                  <a:srgbClr val="0F3B5E"/>
                </a:solidFill>
                <a:latin typeface="BentonSans"/>
              </a:defRPr>
            </a:lvl2pPr>
            <a:lvl3pPr marL="427285" indent="227533">
              <a:spcBef>
                <a:spcPts val="0"/>
              </a:spcBef>
              <a:spcAft>
                <a:spcPts val="500"/>
              </a:spcAft>
              <a:buSzPct val="100000"/>
              <a:buFont typeface="Arial"/>
              <a:buChar char="•"/>
              <a:defRPr sz="1750" baseline="0">
                <a:solidFill>
                  <a:schemeClr val="accent5"/>
                </a:solidFill>
              </a:defRPr>
            </a:lvl3pPr>
            <a:lvl4pPr marL="855894" indent="-238115">
              <a:spcBef>
                <a:spcPts val="0"/>
              </a:spcBef>
              <a:spcAft>
                <a:spcPts val="500"/>
              </a:spcAft>
              <a:buSzPct val="100000"/>
              <a:buFont typeface="Arial"/>
              <a:buChar char="•"/>
              <a:defRPr sz="1500" baseline="0">
                <a:solidFill>
                  <a:schemeClr val="accent5"/>
                </a:solidFill>
              </a:defRPr>
            </a:lvl4pPr>
            <a:lvl5pPr marL="2005461" indent="-285739">
              <a:buSzPct val="100000"/>
              <a:buFont typeface="+mj-lt"/>
              <a:buAutoNum type="arabicPeriod"/>
              <a:defRPr sz="1333">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7" name="Rectangle 6">
            <a:extLst>
              <a:ext uri="{FF2B5EF4-FFF2-40B4-BE49-F238E27FC236}">
                <a16:creationId xmlns:a16="http://schemas.microsoft.com/office/drawing/2014/main" id="{D2505437-D603-FF4B-82F1-24F52052843C}"/>
              </a:ext>
            </a:extLst>
          </p:cNvPr>
          <p:cNvSpPr/>
          <p:nvPr userDrawn="1"/>
        </p:nvSpPr>
        <p:spPr>
          <a:xfrm>
            <a:off x="0" y="0"/>
            <a:ext cx="318977" cy="6858000"/>
          </a:xfrm>
          <a:prstGeom prst="rect">
            <a:avLst/>
          </a:prstGeom>
          <a:solidFill>
            <a:srgbClr val="25BE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Text Placeholder 3">
            <a:extLst>
              <a:ext uri="{FF2B5EF4-FFF2-40B4-BE49-F238E27FC236}">
                <a16:creationId xmlns:a16="http://schemas.microsoft.com/office/drawing/2014/main" id="{C2A5A0E0-90C9-4340-837F-BE322C4EBDBD}"/>
              </a:ext>
            </a:extLst>
          </p:cNvPr>
          <p:cNvSpPr>
            <a:spLocks noGrp="1"/>
          </p:cNvSpPr>
          <p:nvPr>
            <p:ph type="body" sz="quarter" idx="11" hasCustomPrompt="1"/>
          </p:nvPr>
        </p:nvSpPr>
        <p:spPr>
          <a:xfrm>
            <a:off x="682256" y="543623"/>
            <a:ext cx="10827489"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Tree>
    <p:extLst>
      <p:ext uri="{BB962C8B-B14F-4D97-AF65-F5344CB8AC3E}">
        <p14:creationId xmlns:p14="http://schemas.microsoft.com/office/powerpoint/2010/main" val="2961230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5968623" y="1343842"/>
            <a:ext cx="5541123" cy="276999"/>
          </a:xfrm>
          <a:prstGeom prst="rect">
            <a:avLst/>
          </a:prstGeom>
        </p:spPr>
        <p:txBody>
          <a:bodyPr wrap="square" lIns="0" tIns="0" rIns="0" bIns="0">
            <a:spAutoFit/>
          </a:bodyPr>
          <a:lstStyle>
            <a:lvl1pPr marL="0" indent="0">
              <a:buSzPct val="100000"/>
              <a:buFont typeface="Arial"/>
              <a:buNone/>
              <a:defRPr sz="2000">
                <a:solidFill>
                  <a:srgbClr val="0F3B5E"/>
                </a:solidFill>
                <a:latin typeface="BentonSans"/>
              </a:defRPr>
            </a:lvl1pPr>
            <a:lvl2pPr marL="283093" indent="0">
              <a:buSzPct val="100000"/>
              <a:buFont typeface="Arial"/>
              <a:buNone/>
              <a:defRPr sz="2000">
                <a:solidFill>
                  <a:schemeClr val="accent5"/>
                </a:solidFill>
              </a:defRPr>
            </a:lvl2pPr>
            <a:lvl3pPr marL="576769" indent="0">
              <a:buSzPct val="100000"/>
              <a:buFont typeface="Arial"/>
              <a:buNone/>
              <a:defRPr sz="1750">
                <a:solidFill>
                  <a:schemeClr val="accent5"/>
                </a:solidFill>
              </a:defRPr>
            </a:lvl3pPr>
            <a:lvl4pPr marL="1153538" indent="0">
              <a:buSzPct val="100000"/>
              <a:buFont typeface="Arial"/>
              <a:buNone/>
              <a:defRPr sz="1500">
                <a:solidFill>
                  <a:schemeClr val="accent5"/>
                </a:solidFill>
              </a:defRPr>
            </a:lvl4pPr>
            <a:lvl5pPr marL="2005461" indent="-285739">
              <a:buSzPct val="100000"/>
              <a:buFont typeface="+mj-lt"/>
              <a:buAutoNum type="arabicPeriod"/>
              <a:defRPr sz="1333">
                <a:solidFill>
                  <a:schemeClr val="accent5"/>
                </a:solidFill>
              </a:defRPr>
            </a:lvl5pPr>
          </a:lstStyle>
          <a:p>
            <a:r>
              <a:rPr lang="en-US" dirty="0"/>
              <a:t>[Content relevant to image]</a:t>
            </a:r>
          </a:p>
        </p:txBody>
      </p:sp>
      <p:sp>
        <p:nvSpPr>
          <p:cNvPr id="4" name="Picture Placeholder 4"/>
          <p:cNvSpPr>
            <a:spLocks noGrp="1"/>
          </p:cNvSpPr>
          <p:nvPr>
            <p:ph type="pic" sz="quarter" idx="10"/>
          </p:nvPr>
        </p:nvSpPr>
        <p:spPr>
          <a:xfrm>
            <a:off x="682256" y="1343842"/>
            <a:ext cx="5016500" cy="4684778"/>
          </a:xfrm>
          <a:prstGeom prst="rect">
            <a:avLst/>
          </a:prstGeom>
          <a:ln w="6350" cmpd="sng">
            <a:solidFill>
              <a:srgbClr val="666666"/>
            </a:solidFill>
          </a:ln>
        </p:spPr>
        <p:txBody>
          <a:bodyPr lIns="91440" tIns="45720" rIns="91440" bIns="45720"/>
          <a:lstStyle>
            <a:lvl1pPr marL="0" indent="0">
              <a:buFontTx/>
              <a:buNone/>
              <a:defRPr sz="2417">
                <a:solidFill>
                  <a:srgbClr val="0F3B5E"/>
                </a:solidFill>
                <a:latin typeface="BentonSans"/>
              </a:defRPr>
            </a:lvl1pPr>
          </a:lstStyle>
          <a:p>
            <a:r>
              <a:rPr lang="en-US" dirty="0"/>
              <a:t>Click icon to add picture</a:t>
            </a:r>
          </a:p>
        </p:txBody>
      </p:sp>
      <p:sp>
        <p:nvSpPr>
          <p:cNvPr id="8" name="Text Placeholder 3">
            <a:extLst>
              <a:ext uri="{FF2B5EF4-FFF2-40B4-BE49-F238E27FC236}">
                <a16:creationId xmlns:a16="http://schemas.microsoft.com/office/drawing/2014/main" id="{FFCE789A-2FCA-AA48-AA6C-6710E1D0DAE4}"/>
              </a:ext>
            </a:extLst>
          </p:cNvPr>
          <p:cNvSpPr>
            <a:spLocks noGrp="1"/>
          </p:cNvSpPr>
          <p:nvPr>
            <p:ph type="body" sz="quarter" idx="11" hasCustomPrompt="1"/>
          </p:nvPr>
        </p:nvSpPr>
        <p:spPr>
          <a:xfrm>
            <a:off x="682256" y="543623"/>
            <a:ext cx="10827489" cy="553998"/>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Tree>
    <p:extLst>
      <p:ext uri="{BB962C8B-B14F-4D97-AF65-F5344CB8AC3E}">
        <p14:creationId xmlns:p14="http://schemas.microsoft.com/office/powerpoint/2010/main" val="4118731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 Blue Bar">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576151" y="317501"/>
            <a:ext cx="11057578" cy="553998"/>
          </a:xfrm>
          <a:prstGeom prst="rect">
            <a:avLst/>
          </a:prstGeom>
        </p:spPr>
        <p:txBody>
          <a:bodyPr wrap="square" lIns="0" tIns="0" rIns="0" bIns="0">
            <a:spAutoFit/>
          </a:bodyPr>
          <a:lstStyle>
            <a:lvl1pPr marL="0" indent="0">
              <a:lnSpc>
                <a:spcPct val="90000"/>
              </a:lnSpc>
              <a:buFontTx/>
              <a:buNone/>
              <a:defRPr sz="4000">
                <a:solidFill>
                  <a:schemeClr val="accent5"/>
                </a:solidFill>
                <a:latin typeface="BentonSans"/>
              </a:defRPr>
            </a:lvl1pPr>
          </a:lstStyle>
          <a:p>
            <a:r>
              <a:rPr lang="en-US" dirty="0"/>
              <a:t>[Title/Topic]</a:t>
            </a:r>
          </a:p>
        </p:txBody>
      </p:sp>
      <p:sp>
        <p:nvSpPr>
          <p:cNvPr id="4" name="Content Placeholder 2"/>
          <p:cNvSpPr>
            <a:spLocks noGrp="1"/>
          </p:cNvSpPr>
          <p:nvPr>
            <p:ph idx="14" hasCustomPrompt="1"/>
          </p:nvPr>
        </p:nvSpPr>
        <p:spPr>
          <a:xfrm>
            <a:off x="571401" y="1159176"/>
            <a:ext cx="11062328" cy="323102"/>
          </a:xfrm>
          <a:prstGeom prst="rect">
            <a:avLst/>
          </a:prstGeom>
        </p:spPr>
        <p:txBody>
          <a:bodyPr wrap="square" lIns="0" tIns="0" rIns="0" bIns="0">
            <a:spAutoFit/>
          </a:bodyPr>
          <a:lstStyle>
            <a:lvl1pPr marL="5291" indent="0">
              <a:spcBef>
                <a:spcPts val="0"/>
              </a:spcBef>
              <a:spcAft>
                <a:spcPts val="1000"/>
              </a:spcAft>
              <a:buSzPct val="100000"/>
              <a:buFont typeface="+mj-lt"/>
              <a:buNone/>
              <a:tabLst/>
              <a:defRPr sz="2333" baseline="0">
                <a:solidFill>
                  <a:schemeClr val="accent5"/>
                </a:solidFill>
                <a:latin typeface="BentonSans"/>
              </a:defRPr>
            </a:lvl1pPr>
            <a:lvl2pPr marL="240761" indent="0">
              <a:spcBef>
                <a:spcPts val="0"/>
              </a:spcBef>
              <a:spcAft>
                <a:spcPts val="500"/>
              </a:spcAft>
              <a:buSzPct val="100000"/>
              <a:buFont typeface="+mj-lt"/>
              <a:buNone/>
              <a:defRPr sz="2000" baseline="0">
                <a:solidFill>
                  <a:schemeClr val="accent5"/>
                </a:solidFill>
              </a:defRPr>
            </a:lvl2pPr>
            <a:lvl3pPr marL="427285" indent="0">
              <a:spcBef>
                <a:spcPts val="0"/>
              </a:spcBef>
              <a:spcAft>
                <a:spcPts val="500"/>
              </a:spcAft>
              <a:buSzPct val="100000"/>
              <a:buFont typeface="+mj-lt"/>
              <a:buNone/>
              <a:defRPr sz="1750" baseline="0">
                <a:solidFill>
                  <a:schemeClr val="accent5"/>
                </a:solidFill>
              </a:defRPr>
            </a:lvl3pPr>
            <a:lvl4pPr marL="617778" indent="0">
              <a:spcBef>
                <a:spcPts val="0"/>
              </a:spcBef>
              <a:spcAft>
                <a:spcPts val="500"/>
              </a:spcAft>
              <a:buSzPct val="100000"/>
              <a:buFont typeface="+mj-lt"/>
              <a:buNone/>
              <a:defRPr sz="1500" baseline="0">
                <a:solidFill>
                  <a:schemeClr val="accent5"/>
                </a:solidFill>
              </a:defRPr>
            </a:lvl4pPr>
            <a:lvl5pPr marL="2005461" indent="-285739">
              <a:buSzPct val="100000"/>
              <a:buFont typeface="+mj-lt"/>
              <a:buAutoNum type="arabicPeriod"/>
              <a:defRPr sz="1333">
                <a:solidFill>
                  <a:schemeClr val="accent5"/>
                </a:solidFill>
              </a:defRPr>
            </a:lvl5pPr>
          </a:lstStyle>
          <a:p>
            <a:r>
              <a:rPr lang="en-US" dirty="0"/>
              <a:t>[Copy content] </a:t>
            </a:r>
          </a:p>
        </p:txBody>
      </p:sp>
      <p:sp>
        <p:nvSpPr>
          <p:cNvPr id="6" name="Rectangle 5"/>
          <p:cNvSpPr/>
          <p:nvPr userDrawn="1"/>
        </p:nvSpPr>
        <p:spPr>
          <a:xfrm>
            <a:off x="0" y="6355080"/>
            <a:ext cx="12192000" cy="5029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996392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ank you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6A07C7-A6FE-7F41-ABD8-CE50F51A5302}"/>
              </a:ext>
            </a:extLst>
          </p:cNvPr>
          <p:cNvSpPr>
            <a:spLocks noGrp="1"/>
          </p:cNvSpPr>
          <p:nvPr>
            <p:ph type="title" hasCustomPrompt="1"/>
          </p:nvPr>
        </p:nvSpPr>
        <p:spPr>
          <a:xfrm>
            <a:off x="2730500" y="2696536"/>
            <a:ext cx="6731000" cy="923330"/>
          </a:xfrm>
        </p:spPr>
        <p:txBody>
          <a:bodyPr anchor="t" anchorCtr="0">
            <a:spAutoFit/>
          </a:bodyPr>
          <a:lstStyle>
            <a:lvl1pPr algn="ctr">
              <a:defRPr sz="6000" b="0" i="0" baseline="0">
                <a:solidFill>
                  <a:schemeClr val="bg1"/>
                </a:solidFill>
                <a:latin typeface="Benton Sans Medium" panose="02000504020000020004" pitchFamily="2" charset="77"/>
              </a:defRPr>
            </a:lvl1pPr>
          </a:lstStyle>
          <a:p>
            <a:r>
              <a:rPr lang="en-US" dirty="0"/>
              <a:t>Thank you!</a:t>
            </a:r>
          </a:p>
        </p:txBody>
      </p:sp>
    </p:spTree>
    <p:extLst>
      <p:ext uri="{BB962C8B-B14F-4D97-AF65-F5344CB8AC3E}">
        <p14:creationId xmlns:p14="http://schemas.microsoft.com/office/powerpoint/2010/main" val="334528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losing Slide Blue">
    <p:bg>
      <p:bgPr>
        <a:solidFill>
          <a:srgbClr val="0F3B5E"/>
        </a:solidFill>
        <a:effectLst/>
      </p:bgPr>
    </p:bg>
    <p:spTree>
      <p:nvGrpSpPr>
        <p:cNvPr id="1" name=""/>
        <p:cNvGrpSpPr/>
        <p:nvPr/>
      </p:nvGrpSpPr>
      <p:grpSpPr>
        <a:xfrm>
          <a:off x="0" y="0"/>
          <a:ext cx="0" cy="0"/>
          <a:chOff x="0" y="0"/>
          <a:chExt cx="0" cy="0"/>
        </a:xfrm>
      </p:grpSpPr>
      <p:grpSp>
        <p:nvGrpSpPr>
          <p:cNvPr id="23" name="Group 22"/>
          <p:cNvGrpSpPr>
            <a:grpSpLocks noChangeAspect="1"/>
          </p:cNvGrpSpPr>
          <p:nvPr userDrawn="1"/>
        </p:nvGrpSpPr>
        <p:grpSpPr>
          <a:xfrm>
            <a:off x="2857500" y="2758914"/>
            <a:ext cx="6477000" cy="1340174"/>
            <a:chOff x="2286000" y="2601913"/>
            <a:chExt cx="10058400" cy="2081212"/>
          </a:xfrm>
        </p:grpSpPr>
        <p:sp>
          <p:nvSpPr>
            <p:cNvPr id="5" name="Freeform 5"/>
            <p:cNvSpPr>
              <a:spLocks/>
            </p:cNvSpPr>
            <p:nvPr userDrawn="1"/>
          </p:nvSpPr>
          <p:spPr bwMode="auto">
            <a:xfrm>
              <a:off x="2995613" y="3267075"/>
              <a:ext cx="693738" cy="742950"/>
            </a:xfrm>
            <a:custGeom>
              <a:avLst/>
              <a:gdLst>
                <a:gd name="T0" fmla="*/ 437 w 437"/>
                <a:gd name="T1" fmla="*/ 269 h 468"/>
                <a:gd name="T2" fmla="*/ 254 w 437"/>
                <a:gd name="T3" fmla="*/ 269 h 468"/>
                <a:gd name="T4" fmla="*/ 254 w 437"/>
                <a:gd name="T5" fmla="*/ 468 h 468"/>
                <a:gd name="T6" fmla="*/ 182 w 437"/>
                <a:gd name="T7" fmla="*/ 468 h 468"/>
                <a:gd name="T8" fmla="*/ 182 w 437"/>
                <a:gd name="T9" fmla="*/ 269 h 468"/>
                <a:gd name="T10" fmla="*/ 0 w 437"/>
                <a:gd name="T11" fmla="*/ 269 h 468"/>
                <a:gd name="T12" fmla="*/ 0 w 437"/>
                <a:gd name="T13" fmla="*/ 198 h 468"/>
                <a:gd name="T14" fmla="*/ 182 w 437"/>
                <a:gd name="T15" fmla="*/ 198 h 468"/>
                <a:gd name="T16" fmla="*/ 182 w 437"/>
                <a:gd name="T17" fmla="*/ 0 h 468"/>
                <a:gd name="T18" fmla="*/ 254 w 437"/>
                <a:gd name="T19" fmla="*/ 0 h 468"/>
                <a:gd name="T20" fmla="*/ 254 w 437"/>
                <a:gd name="T21" fmla="*/ 198 h 468"/>
                <a:gd name="T22" fmla="*/ 437 w 437"/>
                <a:gd name="T23" fmla="*/ 198 h 468"/>
                <a:gd name="T24" fmla="*/ 437 w 437"/>
                <a:gd name="T25" fmla="*/ 269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7" h="468">
                  <a:moveTo>
                    <a:pt x="437" y="269"/>
                  </a:moveTo>
                  <a:lnTo>
                    <a:pt x="254" y="269"/>
                  </a:lnTo>
                  <a:lnTo>
                    <a:pt x="254" y="468"/>
                  </a:lnTo>
                  <a:lnTo>
                    <a:pt x="182" y="468"/>
                  </a:lnTo>
                  <a:lnTo>
                    <a:pt x="182" y="269"/>
                  </a:lnTo>
                  <a:lnTo>
                    <a:pt x="0" y="269"/>
                  </a:lnTo>
                  <a:lnTo>
                    <a:pt x="0" y="198"/>
                  </a:lnTo>
                  <a:lnTo>
                    <a:pt x="182" y="198"/>
                  </a:lnTo>
                  <a:lnTo>
                    <a:pt x="182" y="0"/>
                  </a:lnTo>
                  <a:lnTo>
                    <a:pt x="254" y="0"/>
                  </a:lnTo>
                  <a:lnTo>
                    <a:pt x="254" y="198"/>
                  </a:lnTo>
                  <a:lnTo>
                    <a:pt x="437" y="198"/>
                  </a:lnTo>
                  <a:lnTo>
                    <a:pt x="437" y="2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6" name="Freeform 6"/>
            <p:cNvSpPr>
              <a:spLocks/>
            </p:cNvSpPr>
            <p:nvPr userDrawn="1"/>
          </p:nvSpPr>
          <p:spPr bwMode="auto">
            <a:xfrm>
              <a:off x="2489200" y="3814763"/>
              <a:ext cx="615950" cy="652462"/>
            </a:xfrm>
            <a:custGeom>
              <a:avLst/>
              <a:gdLst>
                <a:gd name="T0" fmla="*/ 388 w 388"/>
                <a:gd name="T1" fmla="*/ 177 h 411"/>
                <a:gd name="T2" fmla="*/ 225 w 388"/>
                <a:gd name="T3" fmla="*/ 177 h 411"/>
                <a:gd name="T4" fmla="*/ 225 w 388"/>
                <a:gd name="T5" fmla="*/ 0 h 411"/>
                <a:gd name="T6" fmla="*/ 163 w 388"/>
                <a:gd name="T7" fmla="*/ 0 h 411"/>
                <a:gd name="T8" fmla="*/ 163 w 388"/>
                <a:gd name="T9" fmla="*/ 177 h 411"/>
                <a:gd name="T10" fmla="*/ 0 w 388"/>
                <a:gd name="T11" fmla="*/ 177 h 411"/>
                <a:gd name="T12" fmla="*/ 0 w 388"/>
                <a:gd name="T13" fmla="*/ 231 h 411"/>
                <a:gd name="T14" fmla="*/ 163 w 388"/>
                <a:gd name="T15" fmla="*/ 231 h 411"/>
                <a:gd name="T16" fmla="*/ 163 w 388"/>
                <a:gd name="T17" fmla="*/ 411 h 411"/>
                <a:gd name="T18" fmla="*/ 225 w 388"/>
                <a:gd name="T19" fmla="*/ 411 h 411"/>
                <a:gd name="T20" fmla="*/ 225 w 388"/>
                <a:gd name="T21" fmla="*/ 231 h 411"/>
                <a:gd name="T22" fmla="*/ 388 w 388"/>
                <a:gd name="T23" fmla="*/ 231 h 411"/>
                <a:gd name="T24" fmla="*/ 388 w 388"/>
                <a:gd name="T25" fmla="*/ 177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411">
                  <a:moveTo>
                    <a:pt x="388" y="177"/>
                  </a:moveTo>
                  <a:lnTo>
                    <a:pt x="225" y="177"/>
                  </a:lnTo>
                  <a:lnTo>
                    <a:pt x="225" y="0"/>
                  </a:lnTo>
                  <a:lnTo>
                    <a:pt x="163" y="0"/>
                  </a:lnTo>
                  <a:lnTo>
                    <a:pt x="163" y="177"/>
                  </a:lnTo>
                  <a:lnTo>
                    <a:pt x="0" y="177"/>
                  </a:lnTo>
                  <a:lnTo>
                    <a:pt x="0" y="231"/>
                  </a:lnTo>
                  <a:lnTo>
                    <a:pt x="163" y="231"/>
                  </a:lnTo>
                  <a:lnTo>
                    <a:pt x="163" y="411"/>
                  </a:lnTo>
                  <a:lnTo>
                    <a:pt x="225" y="411"/>
                  </a:lnTo>
                  <a:lnTo>
                    <a:pt x="225" y="231"/>
                  </a:lnTo>
                  <a:lnTo>
                    <a:pt x="388" y="231"/>
                  </a:lnTo>
                  <a:lnTo>
                    <a:pt x="388"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7" name="Freeform 7"/>
            <p:cNvSpPr>
              <a:spLocks/>
            </p:cNvSpPr>
            <p:nvPr userDrawn="1"/>
          </p:nvSpPr>
          <p:spPr bwMode="auto">
            <a:xfrm>
              <a:off x="3579813" y="2801938"/>
              <a:ext cx="615950" cy="652462"/>
            </a:xfrm>
            <a:custGeom>
              <a:avLst/>
              <a:gdLst>
                <a:gd name="T0" fmla="*/ 388 w 388"/>
                <a:gd name="T1" fmla="*/ 179 h 411"/>
                <a:gd name="T2" fmla="*/ 225 w 388"/>
                <a:gd name="T3" fmla="*/ 179 h 411"/>
                <a:gd name="T4" fmla="*/ 225 w 388"/>
                <a:gd name="T5" fmla="*/ 0 h 411"/>
                <a:gd name="T6" fmla="*/ 163 w 388"/>
                <a:gd name="T7" fmla="*/ 0 h 411"/>
                <a:gd name="T8" fmla="*/ 163 w 388"/>
                <a:gd name="T9" fmla="*/ 179 h 411"/>
                <a:gd name="T10" fmla="*/ 0 w 388"/>
                <a:gd name="T11" fmla="*/ 179 h 411"/>
                <a:gd name="T12" fmla="*/ 0 w 388"/>
                <a:gd name="T13" fmla="*/ 233 h 411"/>
                <a:gd name="T14" fmla="*/ 163 w 388"/>
                <a:gd name="T15" fmla="*/ 233 h 411"/>
                <a:gd name="T16" fmla="*/ 163 w 388"/>
                <a:gd name="T17" fmla="*/ 411 h 411"/>
                <a:gd name="T18" fmla="*/ 225 w 388"/>
                <a:gd name="T19" fmla="*/ 411 h 411"/>
                <a:gd name="T20" fmla="*/ 225 w 388"/>
                <a:gd name="T21" fmla="*/ 233 h 411"/>
                <a:gd name="T22" fmla="*/ 388 w 388"/>
                <a:gd name="T23" fmla="*/ 233 h 411"/>
                <a:gd name="T24" fmla="*/ 388 w 388"/>
                <a:gd name="T25" fmla="*/ 17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411">
                  <a:moveTo>
                    <a:pt x="388" y="179"/>
                  </a:moveTo>
                  <a:lnTo>
                    <a:pt x="225" y="179"/>
                  </a:lnTo>
                  <a:lnTo>
                    <a:pt x="225" y="0"/>
                  </a:lnTo>
                  <a:lnTo>
                    <a:pt x="163" y="0"/>
                  </a:lnTo>
                  <a:lnTo>
                    <a:pt x="163" y="179"/>
                  </a:lnTo>
                  <a:lnTo>
                    <a:pt x="0" y="179"/>
                  </a:lnTo>
                  <a:lnTo>
                    <a:pt x="0" y="233"/>
                  </a:lnTo>
                  <a:lnTo>
                    <a:pt x="163" y="233"/>
                  </a:lnTo>
                  <a:lnTo>
                    <a:pt x="163" y="411"/>
                  </a:lnTo>
                  <a:lnTo>
                    <a:pt x="225" y="411"/>
                  </a:lnTo>
                  <a:lnTo>
                    <a:pt x="225" y="233"/>
                  </a:lnTo>
                  <a:lnTo>
                    <a:pt x="388" y="233"/>
                  </a:lnTo>
                  <a:lnTo>
                    <a:pt x="388" y="1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8" name="Freeform 8"/>
            <p:cNvSpPr>
              <a:spLocks/>
            </p:cNvSpPr>
            <p:nvPr userDrawn="1"/>
          </p:nvSpPr>
          <p:spPr bwMode="auto">
            <a:xfrm>
              <a:off x="3125788" y="4213225"/>
              <a:ext cx="436563" cy="469900"/>
            </a:xfrm>
            <a:custGeom>
              <a:avLst/>
              <a:gdLst>
                <a:gd name="T0" fmla="*/ 275 w 275"/>
                <a:gd name="T1" fmla="*/ 125 h 296"/>
                <a:gd name="T2" fmla="*/ 163 w 275"/>
                <a:gd name="T3" fmla="*/ 125 h 296"/>
                <a:gd name="T4" fmla="*/ 163 w 275"/>
                <a:gd name="T5" fmla="*/ 0 h 296"/>
                <a:gd name="T6" fmla="*/ 111 w 275"/>
                <a:gd name="T7" fmla="*/ 0 h 296"/>
                <a:gd name="T8" fmla="*/ 111 w 275"/>
                <a:gd name="T9" fmla="*/ 125 h 296"/>
                <a:gd name="T10" fmla="*/ 0 w 275"/>
                <a:gd name="T11" fmla="*/ 125 h 296"/>
                <a:gd name="T12" fmla="*/ 0 w 275"/>
                <a:gd name="T13" fmla="*/ 172 h 296"/>
                <a:gd name="T14" fmla="*/ 111 w 275"/>
                <a:gd name="T15" fmla="*/ 172 h 296"/>
                <a:gd name="T16" fmla="*/ 111 w 275"/>
                <a:gd name="T17" fmla="*/ 296 h 296"/>
                <a:gd name="T18" fmla="*/ 163 w 275"/>
                <a:gd name="T19" fmla="*/ 296 h 296"/>
                <a:gd name="T20" fmla="*/ 163 w 275"/>
                <a:gd name="T21" fmla="*/ 172 h 296"/>
                <a:gd name="T22" fmla="*/ 275 w 275"/>
                <a:gd name="T23" fmla="*/ 172 h 296"/>
                <a:gd name="T24" fmla="*/ 275 w 275"/>
                <a:gd name="T25" fmla="*/ 1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96">
                  <a:moveTo>
                    <a:pt x="275" y="125"/>
                  </a:moveTo>
                  <a:lnTo>
                    <a:pt x="163" y="125"/>
                  </a:lnTo>
                  <a:lnTo>
                    <a:pt x="163" y="0"/>
                  </a:lnTo>
                  <a:lnTo>
                    <a:pt x="111" y="0"/>
                  </a:lnTo>
                  <a:lnTo>
                    <a:pt x="111" y="125"/>
                  </a:lnTo>
                  <a:lnTo>
                    <a:pt x="0" y="125"/>
                  </a:lnTo>
                  <a:lnTo>
                    <a:pt x="0" y="172"/>
                  </a:lnTo>
                  <a:lnTo>
                    <a:pt x="111" y="172"/>
                  </a:lnTo>
                  <a:lnTo>
                    <a:pt x="111" y="296"/>
                  </a:lnTo>
                  <a:lnTo>
                    <a:pt x="163" y="296"/>
                  </a:lnTo>
                  <a:lnTo>
                    <a:pt x="163" y="172"/>
                  </a:lnTo>
                  <a:lnTo>
                    <a:pt x="275" y="172"/>
                  </a:lnTo>
                  <a:lnTo>
                    <a:pt x="275" y="1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9" name="Freeform 9"/>
            <p:cNvSpPr>
              <a:spLocks/>
            </p:cNvSpPr>
            <p:nvPr userDrawn="1"/>
          </p:nvSpPr>
          <p:spPr bwMode="auto">
            <a:xfrm>
              <a:off x="2489200" y="2801938"/>
              <a:ext cx="615950" cy="652462"/>
            </a:xfrm>
            <a:custGeom>
              <a:avLst/>
              <a:gdLst>
                <a:gd name="T0" fmla="*/ 388 w 388"/>
                <a:gd name="T1" fmla="*/ 179 h 411"/>
                <a:gd name="T2" fmla="*/ 223 w 388"/>
                <a:gd name="T3" fmla="*/ 179 h 411"/>
                <a:gd name="T4" fmla="*/ 223 w 388"/>
                <a:gd name="T5" fmla="*/ 0 h 411"/>
                <a:gd name="T6" fmla="*/ 165 w 388"/>
                <a:gd name="T7" fmla="*/ 0 h 411"/>
                <a:gd name="T8" fmla="*/ 165 w 388"/>
                <a:gd name="T9" fmla="*/ 179 h 411"/>
                <a:gd name="T10" fmla="*/ 0 w 388"/>
                <a:gd name="T11" fmla="*/ 179 h 411"/>
                <a:gd name="T12" fmla="*/ 0 w 388"/>
                <a:gd name="T13" fmla="*/ 232 h 411"/>
                <a:gd name="T14" fmla="*/ 165 w 388"/>
                <a:gd name="T15" fmla="*/ 232 h 411"/>
                <a:gd name="T16" fmla="*/ 165 w 388"/>
                <a:gd name="T17" fmla="*/ 411 h 411"/>
                <a:gd name="T18" fmla="*/ 223 w 388"/>
                <a:gd name="T19" fmla="*/ 411 h 411"/>
                <a:gd name="T20" fmla="*/ 223 w 388"/>
                <a:gd name="T21" fmla="*/ 232 h 411"/>
                <a:gd name="T22" fmla="*/ 388 w 388"/>
                <a:gd name="T23" fmla="*/ 232 h 411"/>
                <a:gd name="T24" fmla="*/ 388 w 388"/>
                <a:gd name="T25" fmla="*/ 17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411">
                  <a:moveTo>
                    <a:pt x="388" y="179"/>
                  </a:moveTo>
                  <a:lnTo>
                    <a:pt x="223" y="179"/>
                  </a:lnTo>
                  <a:lnTo>
                    <a:pt x="223" y="0"/>
                  </a:lnTo>
                  <a:lnTo>
                    <a:pt x="165" y="0"/>
                  </a:lnTo>
                  <a:lnTo>
                    <a:pt x="165" y="179"/>
                  </a:lnTo>
                  <a:lnTo>
                    <a:pt x="0" y="179"/>
                  </a:lnTo>
                  <a:lnTo>
                    <a:pt x="0" y="232"/>
                  </a:lnTo>
                  <a:lnTo>
                    <a:pt x="165" y="232"/>
                  </a:lnTo>
                  <a:lnTo>
                    <a:pt x="165" y="411"/>
                  </a:lnTo>
                  <a:lnTo>
                    <a:pt x="223" y="411"/>
                  </a:lnTo>
                  <a:lnTo>
                    <a:pt x="223" y="232"/>
                  </a:lnTo>
                  <a:lnTo>
                    <a:pt x="388" y="232"/>
                  </a:lnTo>
                  <a:lnTo>
                    <a:pt x="388" y="1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0" name="Freeform 10"/>
            <p:cNvSpPr>
              <a:spLocks/>
            </p:cNvSpPr>
            <p:nvPr userDrawn="1"/>
          </p:nvSpPr>
          <p:spPr bwMode="auto">
            <a:xfrm>
              <a:off x="3959225" y="3403600"/>
              <a:ext cx="436563" cy="469900"/>
            </a:xfrm>
            <a:custGeom>
              <a:avLst/>
              <a:gdLst>
                <a:gd name="T0" fmla="*/ 275 w 275"/>
                <a:gd name="T1" fmla="*/ 123 h 296"/>
                <a:gd name="T2" fmla="*/ 165 w 275"/>
                <a:gd name="T3" fmla="*/ 123 h 296"/>
                <a:gd name="T4" fmla="*/ 165 w 275"/>
                <a:gd name="T5" fmla="*/ 0 h 296"/>
                <a:gd name="T6" fmla="*/ 112 w 275"/>
                <a:gd name="T7" fmla="*/ 0 h 296"/>
                <a:gd name="T8" fmla="*/ 112 w 275"/>
                <a:gd name="T9" fmla="*/ 123 h 296"/>
                <a:gd name="T10" fmla="*/ 0 w 275"/>
                <a:gd name="T11" fmla="*/ 123 h 296"/>
                <a:gd name="T12" fmla="*/ 0 w 275"/>
                <a:gd name="T13" fmla="*/ 171 h 296"/>
                <a:gd name="T14" fmla="*/ 112 w 275"/>
                <a:gd name="T15" fmla="*/ 171 h 296"/>
                <a:gd name="T16" fmla="*/ 112 w 275"/>
                <a:gd name="T17" fmla="*/ 296 h 296"/>
                <a:gd name="T18" fmla="*/ 165 w 275"/>
                <a:gd name="T19" fmla="*/ 296 h 296"/>
                <a:gd name="T20" fmla="*/ 165 w 275"/>
                <a:gd name="T21" fmla="*/ 171 h 296"/>
                <a:gd name="T22" fmla="*/ 275 w 275"/>
                <a:gd name="T23" fmla="*/ 171 h 296"/>
                <a:gd name="T24" fmla="*/ 275 w 275"/>
                <a:gd name="T25" fmla="*/ 1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96">
                  <a:moveTo>
                    <a:pt x="275" y="123"/>
                  </a:moveTo>
                  <a:lnTo>
                    <a:pt x="165" y="123"/>
                  </a:lnTo>
                  <a:lnTo>
                    <a:pt x="165" y="0"/>
                  </a:lnTo>
                  <a:lnTo>
                    <a:pt x="112" y="0"/>
                  </a:lnTo>
                  <a:lnTo>
                    <a:pt x="112" y="123"/>
                  </a:lnTo>
                  <a:lnTo>
                    <a:pt x="0" y="123"/>
                  </a:lnTo>
                  <a:lnTo>
                    <a:pt x="0" y="171"/>
                  </a:lnTo>
                  <a:lnTo>
                    <a:pt x="112" y="171"/>
                  </a:lnTo>
                  <a:lnTo>
                    <a:pt x="112" y="296"/>
                  </a:lnTo>
                  <a:lnTo>
                    <a:pt x="165" y="296"/>
                  </a:lnTo>
                  <a:lnTo>
                    <a:pt x="165" y="171"/>
                  </a:lnTo>
                  <a:lnTo>
                    <a:pt x="275" y="171"/>
                  </a:lnTo>
                  <a:lnTo>
                    <a:pt x="275" y="1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1" name="Freeform 11"/>
            <p:cNvSpPr>
              <a:spLocks/>
            </p:cNvSpPr>
            <p:nvPr userDrawn="1"/>
          </p:nvSpPr>
          <p:spPr bwMode="auto">
            <a:xfrm>
              <a:off x="3579813" y="3814763"/>
              <a:ext cx="615950" cy="652462"/>
            </a:xfrm>
            <a:custGeom>
              <a:avLst/>
              <a:gdLst>
                <a:gd name="T0" fmla="*/ 388 w 388"/>
                <a:gd name="T1" fmla="*/ 177 h 411"/>
                <a:gd name="T2" fmla="*/ 225 w 388"/>
                <a:gd name="T3" fmla="*/ 177 h 411"/>
                <a:gd name="T4" fmla="*/ 225 w 388"/>
                <a:gd name="T5" fmla="*/ 0 h 411"/>
                <a:gd name="T6" fmla="*/ 163 w 388"/>
                <a:gd name="T7" fmla="*/ 0 h 411"/>
                <a:gd name="T8" fmla="*/ 163 w 388"/>
                <a:gd name="T9" fmla="*/ 177 h 411"/>
                <a:gd name="T10" fmla="*/ 0 w 388"/>
                <a:gd name="T11" fmla="*/ 177 h 411"/>
                <a:gd name="T12" fmla="*/ 0 w 388"/>
                <a:gd name="T13" fmla="*/ 231 h 411"/>
                <a:gd name="T14" fmla="*/ 163 w 388"/>
                <a:gd name="T15" fmla="*/ 231 h 411"/>
                <a:gd name="T16" fmla="*/ 163 w 388"/>
                <a:gd name="T17" fmla="*/ 411 h 411"/>
                <a:gd name="T18" fmla="*/ 225 w 388"/>
                <a:gd name="T19" fmla="*/ 411 h 411"/>
                <a:gd name="T20" fmla="*/ 225 w 388"/>
                <a:gd name="T21" fmla="*/ 231 h 411"/>
                <a:gd name="T22" fmla="*/ 388 w 388"/>
                <a:gd name="T23" fmla="*/ 231 h 411"/>
                <a:gd name="T24" fmla="*/ 388 w 388"/>
                <a:gd name="T25" fmla="*/ 177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411">
                  <a:moveTo>
                    <a:pt x="388" y="177"/>
                  </a:moveTo>
                  <a:lnTo>
                    <a:pt x="225" y="177"/>
                  </a:lnTo>
                  <a:lnTo>
                    <a:pt x="225" y="0"/>
                  </a:lnTo>
                  <a:lnTo>
                    <a:pt x="163" y="0"/>
                  </a:lnTo>
                  <a:lnTo>
                    <a:pt x="163" y="177"/>
                  </a:lnTo>
                  <a:lnTo>
                    <a:pt x="0" y="177"/>
                  </a:lnTo>
                  <a:lnTo>
                    <a:pt x="0" y="231"/>
                  </a:lnTo>
                  <a:lnTo>
                    <a:pt x="163" y="231"/>
                  </a:lnTo>
                  <a:lnTo>
                    <a:pt x="163" y="411"/>
                  </a:lnTo>
                  <a:lnTo>
                    <a:pt x="225" y="411"/>
                  </a:lnTo>
                  <a:lnTo>
                    <a:pt x="225" y="231"/>
                  </a:lnTo>
                  <a:lnTo>
                    <a:pt x="388" y="231"/>
                  </a:lnTo>
                  <a:lnTo>
                    <a:pt x="388"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2" name="Freeform 12"/>
            <p:cNvSpPr>
              <a:spLocks/>
            </p:cNvSpPr>
            <p:nvPr userDrawn="1"/>
          </p:nvSpPr>
          <p:spPr bwMode="auto">
            <a:xfrm>
              <a:off x="3138488" y="2601913"/>
              <a:ext cx="412750" cy="442912"/>
            </a:xfrm>
            <a:custGeom>
              <a:avLst/>
              <a:gdLst>
                <a:gd name="T0" fmla="*/ 260 w 260"/>
                <a:gd name="T1" fmla="*/ 121 h 279"/>
                <a:gd name="T2" fmla="*/ 149 w 260"/>
                <a:gd name="T3" fmla="*/ 121 h 279"/>
                <a:gd name="T4" fmla="*/ 149 w 260"/>
                <a:gd name="T5" fmla="*/ 0 h 279"/>
                <a:gd name="T6" fmla="*/ 110 w 260"/>
                <a:gd name="T7" fmla="*/ 0 h 279"/>
                <a:gd name="T8" fmla="*/ 110 w 260"/>
                <a:gd name="T9" fmla="*/ 121 h 279"/>
                <a:gd name="T10" fmla="*/ 0 w 260"/>
                <a:gd name="T11" fmla="*/ 121 h 279"/>
                <a:gd name="T12" fmla="*/ 0 w 260"/>
                <a:gd name="T13" fmla="*/ 158 h 279"/>
                <a:gd name="T14" fmla="*/ 110 w 260"/>
                <a:gd name="T15" fmla="*/ 158 h 279"/>
                <a:gd name="T16" fmla="*/ 110 w 260"/>
                <a:gd name="T17" fmla="*/ 279 h 279"/>
                <a:gd name="T18" fmla="*/ 149 w 260"/>
                <a:gd name="T19" fmla="*/ 279 h 279"/>
                <a:gd name="T20" fmla="*/ 149 w 260"/>
                <a:gd name="T21" fmla="*/ 158 h 279"/>
                <a:gd name="T22" fmla="*/ 260 w 260"/>
                <a:gd name="T23" fmla="*/ 158 h 279"/>
                <a:gd name="T24" fmla="*/ 260 w 260"/>
                <a:gd name="T25" fmla="*/ 12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279">
                  <a:moveTo>
                    <a:pt x="260" y="121"/>
                  </a:moveTo>
                  <a:lnTo>
                    <a:pt x="149" y="121"/>
                  </a:lnTo>
                  <a:lnTo>
                    <a:pt x="149" y="0"/>
                  </a:lnTo>
                  <a:lnTo>
                    <a:pt x="110" y="0"/>
                  </a:lnTo>
                  <a:lnTo>
                    <a:pt x="110" y="121"/>
                  </a:lnTo>
                  <a:lnTo>
                    <a:pt x="0" y="121"/>
                  </a:lnTo>
                  <a:lnTo>
                    <a:pt x="0" y="158"/>
                  </a:lnTo>
                  <a:lnTo>
                    <a:pt x="110" y="158"/>
                  </a:lnTo>
                  <a:lnTo>
                    <a:pt x="110" y="279"/>
                  </a:lnTo>
                  <a:lnTo>
                    <a:pt x="149" y="279"/>
                  </a:lnTo>
                  <a:lnTo>
                    <a:pt x="149" y="158"/>
                  </a:lnTo>
                  <a:lnTo>
                    <a:pt x="260" y="158"/>
                  </a:lnTo>
                  <a:lnTo>
                    <a:pt x="260" y="1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3" name="Freeform 13"/>
            <p:cNvSpPr>
              <a:spLocks/>
            </p:cNvSpPr>
            <p:nvPr userDrawn="1"/>
          </p:nvSpPr>
          <p:spPr bwMode="auto">
            <a:xfrm>
              <a:off x="2286000" y="3417888"/>
              <a:ext cx="412750" cy="439737"/>
            </a:xfrm>
            <a:custGeom>
              <a:avLst/>
              <a:gdLst>
                <a:gd name="T0" fmla="*/ 260 w 260"/>
                <a:gd name="T1" fmla="*/ 120 h 277"/>
                <a:gd name="T2" fmla="*/ 149 w 260"/>
                <a:gd name="T3" fmla="*/ 120 h 277"/>
                <a:gd name="T4" fmla="*/ 149 w 260"/>
                <a:gd name="T5" fmla="*/ 0 h 277"/>
                <a:gd name="T6" fmla="*/ 111 w 260"/>
                <a:gd name="T7" fmla="*/ 0 h 277"/>
                <a:gd name="T8" fmla="*/ 111 w 260"/>
                <a:gd name="T9" fmla="*/ 120 h 277"/>
                <a:gd name="T10" fmla="*/ 0 w 260"/>
                <a:gd name="T11" fmla="*/ 120 h 277"/>
                <a:gd name="T12" fmla="*/ 0 w 260"/>
                <a:gd name="T13" fmla="*/ 158 h 277"/>
                <a:gd name="T14" fmla="*/ 111 w 260"/>
                <a:gd name="T15" fmla="*/ 157 h 277"/>
                <a:gd name="T16" fmla="*/ 111 w 260"/>
                <a:gd name="T17" fmla="*/ 277 h 277"/>
                <a:gd name="T18" fmla="*/ 149 w 260"/>
                <a:gd name="T19" fmla="*/ 277 h 277"/>
                <a:gd name="T20" fmla="*/ 149 w 260"/>
                <a:gd name="T21" fmla="*/ 157 h 277"/>
                <a:gd name="T22" fmla="*/ 260 w 260"/>
                <a:gd name="T23" fmla="*/ 156 h 277"/>
                <a:gd name="T24" fmla="*/ 260 w 260"/>
                <a:gd name="T25" fmla="*/ 12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277">
                  <a:moveTo>
                    <a:pt x="260" y="120"/>
                  </a:moveTo>
                  <a:lnTo>
                    <a:pt x="149" y="120"/>
                  </a:lnTo>
                  <a:lnTo>
                    <a:pt x="149" y="0"/>
                  </a:lnTo>
                  <a:lnTo>
                    <a:pt x="111" y="0"/>
                  </a:lnTo>
                  <a:lnTo>
                    <a:pt x="111" y="120"/>
                  </a:lnTo>
                  <a:lnTo>
                    <a:pt x="0" y="120"/>
                  </a:lnTo>
                  <a:lnTo>
                    <a:pt x="0" y="158"/>
                  </a:lnTo>
                  <a:lnTo>
                    <a:pt x="111" y="157"/>
                  </a:lnTo>
                  <a:lnTo>
                    <a:pt x="111" y="277"/>
                  </a:lnTo>
                  <a:lnTo>
                    <a:pt x="149" y="277"/>
                  </a:lnTo>
                  <a:lnTo>
                    <a:pt x="149" y="157"/>
                  </a:lnTo>
                  <a:lnTo>
                    <a:pt x="260" y="156"/>
                  </a:lnTo>
                  <a:lnTo>
                    <a:pt x="260" y="1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4" name="Freeform 14"/>
            <p:cNvSpPr>
              <a:spLocks noEditPoints="1"/>
            </p:cNvSpPr>
            <p:nvPr userDrawn="1"/>
          </p:nvSpPr>
          <p:spPr bwMode="auto">
            <a:xfrm>
              <a:off x="7472363" y="3148013"/>
              <a:ext cx="592138" cy="952500"/>
            </a:xfrm>
            <a:custGeom>
              <a:avLst/>
              <a:gdLst>
                <a:gd name="T0" fmla="*/ 142 w 290"/>
                <a:gd name="T1" fmla="*/ 147 h 466"/>
                <a:gd name="T2" fmla="*/ 66 w 290"/>
                <a:gd name="T3" fmla="*/ 163 h 466"/>
                <a:gd name="T4" fmla="*/ 66 w 290"/>
                <a:gd name="T5" fmla="*/ 0 h 466"/>
                <a:gd name="T6" fmla="*/ 0 w 290"/>
                <a:gd name="T7" fmla="*/ 0 h 466"/>
                <a:gd name="T8" fmla="*/ 2 w 290"/>
                <a:gd name="T9" fmla="*/ 445 h 466"/>
                <a:gd name="T10" fmla="*/ 117 w 290"/>
                <a:gd name="T11" fmla="*/ 466 h 466"/>
                <a:gd name="T12" fmla="*/ 290 w 290"/>
                <a:gd name="T13" fmla="*/ 306 h 466"/>
                <a:gd name="T14" fmla="*/ 142 w 290"/>
                <a:gd name="T15" fmla="*/ 147 h 466"/>
                <a:gd name="T16" fmla="*/ 124 w 290"/>
                <a:gd name="T17" fmla="*/ 405 h 466"/>
                <a:gd name="T18" fmla="*/ 66 w 290"/>
                <a:gd name="T19" fmla="*/ 394 h 466"/>
                <a:gd name="T20" fmla="*/ 66 w 290"/>
                <a:gd name="T21" fmla="*/ 224 h 466"/>
                <a:gd name="T22" fmla="*/ 130 w 290"/>
                <a:gd name="T23" fmla="*/ 208 h 466"/>
                <a:gd name="T24" fmla="*/ 221 w 290"/>
                <a:gd name="T25" fmla="*/ 307 h 466"/>
                <a:gd name="T26" fmla="*/ 124 w 290"/>
                <a:gd name="T27" fmla="*/ 405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 h="466">
                  <a:moveTo>
                    <a:pt x="142" y="147"/>
                  </a:moveTo>
                  <a:cubicBezTo>
                    <a:pt x="125" y="147"/>
                    <a:pt x="97" y="151"/>
                    <a:pt x="66" y="163"/>
                  </a:cubicBezTo>
                  <a:cubicBezTo>
                    <a:pt x="66" y="0"/>
                    <a:pt x="66" y="0"/>
                    <a:pt x="66" y="0"/>
                  </a:cubicBezTo>
                  <a:cubicBezTo>
                    <a:pt x="0" y="0"/>
                    <a:pt x="0" y="0"/>
                    <a:pt x="0" y="0"/>
                  </a:cubicBezTo>
                  <a:cubicBezTo>
                    <a:pt x="2" y="445"/>
                    <a:pt x="2" y="445"/>
                    <a:pt x="2" y="445"/>
                  </a:cubicBezTo>
                  <a:cubicBezTo>
                    <a:pt x="41" y="458"/>
                    <a:pt x="79" y="466"/>
                    <a:pt x="117" y="466"/>
                  </a:cubicBezTo>
                  <a:cubicBezTo>
                    <a:pt x="227" y="466"/>
                    <a:pt x="290" y="407"/>
                    <a:pt x="290" y="306"/>
                  </a:cubicBezTo>
                  <a:cubicBezTo>
                    <a:pt x="290" y="209"/>
                    <a:pt x="230" y="147"/>
                    <a:pt x="142" y="147"/>
                  </a:cubicBezTo>
                  <a:close/>
                  <a:moveTo>
                    <a:pt x="124" y="405"/>
                  </a:moveTo>
                  <a:cubicBezTo>
                    <a:pt x="105" y="405"/>
                    <a:pt x="86" y="401"/>
                    <a:pt x="66" y="394"/>
                  </a:cubicBezTo>
                  <a:cubicBezTo>
                    <a:pt x="66" y="224"/>
                    <a:pt x="66" y="224"/>
                    <a:pt x="66" y="224"/>
                  </a:cubicBezTo>
                  <a:cubicBezTo>
                    <a:pt x="83" y="216"/>
                    <a:pt x="106" y="208"/>
                    <a:pt x="130" y="208"/>
                  </a:cubicBezTo>
                  <a:cubicBezTo>
                    <a:pt x="185" y="208"/>
                    <a:pt x="221" y="245"/>
                    <a:pt x="221" y="307"/>
                  </a:cubicBezTo>
                  <a:cubicBezTo>
                    <a:pt x="221" y="370"/>
                    <a:pt x="185" y="405"/>
                    <a:pt x="124" y="40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5" name="Rectangle 15"/>
            <p:cNvSpPr>
              <a:spLocks noChangeArrowheads="1"/>
            </p:cNvSpPr>
            <p:nvPr userDrawn="1"/>
          </p:nvSpPr>
          <p:spPr bwMode="auto">
            <a:xfrm>
              <a:off x="8580438" y="3019425"/>
              <a:ext cx="133350" cy="11938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6" name="Freeform 16"/>
            <p:cNvSpPr>
              <a:spLocks noEditPoints="1"/>
            </p:cNvSpPr>
            <p:nvPr userDrawn="1"/>
          </p:nvSpPr>
          <p:spPr bwMode="auto">
            <a:xfrm>
              <a:off x="9251950" y="3449638"/>
              <a:ext cx="614363" cy="663575"/>
            </a:xfrm>
            <a:custGeom>
              <a:avLst/>
              <a:gdLst>
                <a:gd name="T0" fmla="*/ 153 w 301"/>
                <a:gd name="T1" fmla="*/ 0 h 324"/>
                <a:gd name="T2" fmla="*/ 3 w 301"/>
                <a:gd name="T3" fmla="*/ 155 h 324"/>
                <a:gd name="T4" fmla="*/ 149 w 301"/>
                <a:gd name="T5" fmla="*/ 319 h 324"/>
                <a:gd name="T6" fmla="*/ 280 w 301"/>
                <a:gd name="T7" fmla="*/ 296 h 324"/>
                <a:gd name="T8" fmla="*/ 280 w 301"/>
                <a:gd name="T9" fmla="*/ 234 h 324"/>
                <a:gd name="T10" fmla="*/ 157 w 301"/>
                <a:gd name="T11" fmla="*/ 258 h 324"/>
                <a:gd name="T12" fmla="*/ 71 w 301"/>
                <a:gd name="T13" fmla="*/ 171 h 324"/>
                <a:gd name="T14" fmla="*/ 297 w 301"/>
                <a:gd name="T15" fmla="*/ 171 h 324"/>
                <a:gd name="T16" fmla="*/ 153 w 301"/>
                <a:gd name="T17" fmla="*/ 0 h 324"/>
                <a:gd name="T18" fmla="*/ 75 w 301"/>
                <a:gd name="T19" fmla="*/ 123 h 324"/>
                <a:gd name="T20" fmla="*/ 164 w 301"/>
                <a:gd name="T21" fmla="*/ 60 h 324"/>
                <a:gd name="T22" fmla="*/ 225 w 301"/>
                <a:gd name="T23" fmla="*/ 123 h 324"/>
                <a:gd name="T24" fmla="*/ 75 w 301"/>
                <a:gd name="T25" fmla="*/ 1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 h="324">
                  <a:moveTo>
                    <a:pt x="153" y="0"/>
                  </a:moveTo>
                  <a:cubicBezTo>
                    <a:pt x="64" y="0"/>
                    <a:pt x="6" y="64"/>
                    <a:pt x="3" y="155"/>
                  </a:cubicBezTo>
                  <a:cubicBezTo>
                    <a:pt x="0" y="238"/>
                    <a:pt x="49" y="309"/>
                    <a:pt x="149" y="319"/>
                  </a:cubicBezTo>
                  <a:cubicBezTo>
                    <a:pt x="200" y="324"/>
                    <a:pt x="241" y="315"/>
                    <a:pt x="280" y="296"/>
                  </a:cubicBezTo>
                  <a:cubicBezTo>
                    <a:pt x="280" y="234"/>
                    <a:pt x="280" y="234"/>
                    <a:pt x="280" y="234"/>
                  </a:cubicBezTo>
                  <a:cubicBezTo>
                    <a:pt x="250" y="253"/>
                    <a:pt x="196" y="261"/>
                    <a:pt x="157" y="258"/>
                  </a:cubicBezTo>
                  <a:cubicBezTo>
                    <a:pt x="111" y="255"/>
                    <a:pt x="77" y="228"/>
                    <a:pt x="71" y="171"/>
                  </a:cubicBezTo>
                  <a:cubicBezTo>
                    <a:pt x="297" y="171"/>
                    <a:pt x="297" y="171"/>
                    <a:pt x="297" y="171"/>
                  </a:cubicBezTo>
                  <a:cubicBezTo>
                    <a:pt x="301" y="69"/>
                    <a:pt x="247" y="0"/>
                    <a:pt x="153" y="0"/>
                  </a:cubicBezTo>
                  <a:close/>
                  <a:moveTo>
                    <a:pt x="75" y="123"/>
                  </a:moveTo>
                  <a:cubicBezTo>
                    <a:pt x="88" y="83"/>
                    <a:pt x="125" y="58"/>
                    <a:pt x="164" y="60"/>
                  </a:cubicBezTo>
                  <a:cubicBezTo>
                    <a:pt x="202" y="63"/>
                    <a:pt x="223" y="84"/>
                    <a:pt x="225" y="123"/>
                  </a:cubicBezTo>
                  <a:lnTo>
                    <a:pt x="75" y="1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7" name="Freeform 17"/>
            <p:cNvSpPr>
              <a:spLocks/>
            </p:cNvSpPr>
            <p:nvPr userDrawn="1"/>
          </p:nvSpPr>
          <p:spPr bwMode="auto">
            <a:xfrm>
              <a:off x="11491913" y="3462338"/>
              <a:ext cx="552450" cy="633412"/>
            </a:xfrm>
            <a:custGeom>
              <a:avLst/>
              <a:gdLst>
                <a:gd name="T0" fmla="*/ 65 w 270"/>
                <a:gd name="T1" fmla="*/ 193 h 310"/>
                <a:gd name="T2" fmla="*/ 65 w 270"/>
                <a:gd name="T3" fmla="*/ 0 h 310"/>
                <a:gd name="T4" fmla="*/ 0 w 270"/>
                <a:gd name="T5" fmla="*/ 0 h 310"/>
                <a:gd name="T6" fmla="*/ 0 w 270"/>
                <a:gd name="T7" fmla="*/ 201 h 310"/>
                <a:gd name="T8" fmla="*/ 135 w 270"/>
                <a:gd name="T9" fmla="*/ 310 h 310"/>
                <a:gd name="T10" fmla="*/ 270 w 270"/>
                <a:gd name="T11" fmla="*/ 201 h 310"/>
                <a:gd name="T12" fmla="*/ 270 w 270"/>
                <a:gd name="T13" fmla="*/ 0 h 310"/>
                <a:gd name="T14" fmla="*/ 204 w 270"/>
                <a:gd name="T15" fmla="*/ 0 h 310"/>
                <a:gd name="T16" fmla="*/ 204 w 270"/>
                <a:gd name="T17" fmla="*/ 193 h 310"/>
                <a:gd name="T18" fmla="*/ 135 w 270"/>
                <a:gd name="T19" fmla="*/ 261 h 310"/>
                <a:gd name="T20" fmla="*/ 65 w 270"/>
                <a:gd name="T21" fmla="*/ 19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0" h="310">
                  <a:moveTo>
                    <a:pt x="65" y="193"/>
                  </a:moveTo>
                  <a:cubicBezTo>
                    <a:pt x="65" y="0"/>
                    <a:pt x="65" y="0"/>
                    <a:pt x="65" y="0"/>
                  </a:cubicBezTo>
                  <a:cubicBezTo>
                    <a:pt x="0" y="0"/>
                    <a:pt x="0" y="0"/>
                    <a:pt x="0" y="0"/>
                  </a:cubicBezTo>
                  <a:cubicBezTo>
                    <a:pt x="0" y="201"/>
                    <a:pt x="0" y="201"/>
                    <a:pt x="0" y="201"/>
                  </a:cubicBezTo>
                  <a:cubicBezTo>
                    <a:pt x="0" y="268"/>
                    <a:pt x="52" y="310"/>
                    <a:pt x="135" y="310"/>
                  </a:cubicBezTo>
                  <a:cubicBezTo>
                    <a:pt x="218" y="310"/>
                    <a:pt x="270" y="268"/>
                    <a:pt x="270" y="201"/>
                  </a:cubicBezTo>
                  <a:cubicBezTo>
                    <a:pt x="270" y="0"/>
                    <a:pt x="270" y="0"/>
                    <a:pt x="270" y="0"/>
                  </a:cubicBezTo>
                  <a:cubicBezTo>
                    <a:pt x="204" y="0"/>
                    <a:pt x="204" y="0"/>
                    <a:pt x="204" y="0"/>
                  </a:cubicBezTo>
                  <a:cubicBezTo>
                    <a:pt x="204" y="193"/>
                    <a:pt x="204" y="193"/>
                    <a:pt x="204" y="193"/>
                  </a:cubicBezTo>
                  <a:cubicBezTo>
                    <a:pt x="204" y="240"/>
                    <a:pt x="176" y="261"/>
                    <a:pt x="135" y="261"/>
                  </a:cubicBezTo>
                  <a:cubicBezTo>
                    <a:pt x="93" y="261"/>
                    <a:pt x="65" y="240"/>
                    <a:pt x="65" y="19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8" name="Freeform 18"/>
            <p:cNvSpPr>
              <a:spLocks noEditPoints="1"/>
            </p:cNvSpPr>
            <p:nvPr userDrawn="1"/>
          </p:nvSpPr>
          <p:spPr bwMode="auto">
            <a:xfrm>
              <a:off x="6232525" y="3446463"/>
              <a:ext cx="592138" cy="654050"/>
            </a:xfrm>
            <a:custGeom>
              <a:avLst/>
              <a:gdLst>
                <a:gd name="T0" fmla="*/ 224 w 290"/>
                <a:gd name="T1" fmla="*/ 0 h 320"/>
                <a:gd name="T2" fmla="*/ 224 w 290"/>
                <a:gd name="T3" fmla="*/ 22 h 320"/>
                <a:gd name="T4" fmla="*/ 148 w 290"/>
                <a:gd name="T5" fmla="*/ 1 h 320"/>
                <a:gd name="T6" fmla="*/ 0 w 290"/>
                <a:gd name="T7" fmla="*/ 160 h 320"/>
                <a:gd name="T8" fmla="*/ 173 w 290"/>
                <a:gd name="T9" fmla="*/ 320 h 320"/>
                <a:gd name="T10" fmla="*/ 288 w 290"/>
                <a:gd name="T11" fmla="*/ 299 h 320"/>
                <a:gd name="T12" fmla="*/ 290 w 290"/>
                <a:gd name="T13" fmla="*/ 0 h 320"/>
                <a:gd name="T14" fmla="*/ 224 w 290"/>
                <a:gd name="T15" fmla="*/ 0 h 320"/>
                <a:gd name="T16" fmla="*/ 223 w 290"/>
                <a:gd name="T17" fmla="*/ 252 h 320"/>
                <a:gd name="T18" fmla="*/ 166 w 290"/>
                <a:gd name="T19" fmla="*/ 259 h 320"/>
                <a:gd name="T20" fmla="*/ 70 w 290"/>
                <a:gd name="T21" fmla="*/ 161 h 320"/>
                <a:gd name="T22" fmla="*/ 160 w 290"/>
                <a:gd name="T23" fmla="*/ 62 h 320"/>
                <a:gd name="T24" fmla="*/ 224 w 290"/>
                <a:gd name="T25" fmla="*/ 83 h 320"/>
                <a:gd name="T26" fmla="*/ 223 w 290"/>
                <a:gd name="T27" fmla="*/ 25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 h="320">
                  <a:moveTo>
                    <a:pt x="224" y="0"/>
                  </a:moveTo>
                  <a:cubicBezTo>
                    <a:pt x="224" y="22"/>
                    <a:pt x="224" y="22"/>
                    <a:pt x="224" y="22"/>
                  </a:cubicBezTo>
                  <a:cubicBezTo>
                    <a:pt x="202" y="8"/>
                    <a:pt x="178" y="1"/>
                    <a:pt x="148" y="1"/>
                  </a:cubicBezTo>
                  <a:cubicBezTo>
                    <a:pt x="60" y="1"/>
                    <a:pt x="0" y="63"/>
                    <a:pt x="0" y="160"/>
                  </a:cubicBezTo>
                  <a:cubicBezTo>
                    <a:pt x="0" y="261"/>
                    <a:pt x="63" y="320"/>
                    <a:pt x="173" y="320"/>
                  </a:cubicBezTo>
                  <a:cubicBezTo>
                    <a:pt x="215" y="319"/>
                    <a:pt x="260" y="311"/>
                    <a:pt x="288" y="299"/>
                  </a:cubicBezTo>
                  <a:cubicBezTo>
                    <a:pt x="290" y="0"/>
                    <a:pt x="290" y="0"/>
                    <a:pt x="290" y="0"/>
                  </a:cubicBezTo>
                  <a:lnTo>
                    <a:pt x="224" y="0"/>
                  </a:lnTo>
                  <a:close/>
                  <a:moveTo>
                    <a:pt x="223" y="252"/>
                  </a:moveTo>
                  <a:cubicBezTo>
                    <a:pt x="200" y="258"/>
                    <a:pt x="182" y="259"/>
                    <a:pt x="166" y="259"/>
                  </a:cubicBezTo>
                  <a:cubicBezTo>
                    <a:pt x="105" y="260"/>
                    <a:pt x="70" y="224"/>
                    <a:pt x="70" y="161"/>
                  </a:cubicBezTo>
                  <a:cubicBezTo>
                    <a:pt x="70" y="99"/>
                    <a:pt x="105" y="62"/>
                    <a:pt x="160" y="62"/>
                  </a:cubicBezTo>
                  <a:cubicBezTo>
                    <a:pt x="183" y="62"/>
                    <a:pt x="203" y="69"/>
                    <a:pt x="224" y="83"/>
                  </a:cubicBezTo>
                  <a:lnTo>
                    <a:pt x="223" y="2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9" name="Freeform 19"/>
            <p:cNvSpPr>
              <a:spLocks noEditPoints="1"/>
            </p:cNvSpPr>
            <p:nvPr userDrawn="1"/>
          </p:nvSpPr>
          <p:spPr bwMode="auto">
            <a:xfrm>
              <a:off x="10377488" y="3446463"/>
              <a:ext cx="592138" cy="654050"/>
            </a:xfrm>
            <a:custGeom>
              <a:avLst/>
              <a:gdLst>
                <a:gd name="T0" fmla="*/ 224 w 290"/>
                <a:gd name="T1" fmla="*/ 0 h 320"/>
                <a:gd name="T2" fmla="*/ 224 w 290"/>
                <a:gd name="T3" fmla="*/ 22 h 320"/>
                <a:gd name="T4" fmla="*/ 148 w 290"/>
                <a:gd name="T5" fmla="*/ 1 h 320"/>
                <a:gd name="T6" fmla="*/ 0 w 290"/>
                <a:gd name="T7" fmla="*/ 160 h 320"/>
                <a:gd name="T8" fmla="*/ 173 w 290"/>
                <a:gd name="T9" fmla="*/ 320 h 320"/>
                <a:gd name="T10" fmla="*/ 288 w 290"/>
                <a:gd name="T11" fmla="*/ 299 h 320"/>
                <a:gd name="T12" fmla="*/ 290 w 290"/>
                <a:gd name="T13" fmla="*/ 0 h 320"/>
                <a:gd name="T14" fmla="*/ 224 w 290"/>
                <a:gd name="T15" fmla="*/ 0 h 320"/>
                <a:gd name="T16" fmla="*/ 223 w 290"/>
                <a:gd name="T17" fmla="*/ 252 h 320"/>
                <a:gd name="T18" fmla="*/ 166 w 290"/>
                <a:gd name="T19" fmla="*/ 259 h 320"/>
                <a:gd name="T20" fmla="*/ 69 w 290"/>
                <a:gd name="T21" fmla="*/ 161 h 320"/>
                <a:gd name="T22" fmla="*/ 160 w 290"/>
                <a:gd name="T23" fmla="*/ 62 h 320"/>
                <a:gd name="T24" fmla="*/ 224 w 290"/>
                <a:gd name="T25" fmla="*/ 83 h 320"/>
                <a:gd name="T26" fmla="*/ 223 w 290"/>
                <a:gd name="T27" fmla="*/ 25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 h="320">
                  <a:moveTo>
                    <a:pt x="224" y="0"/>
                  </a:moveTo>
                  <a:cubicBezTo>
                    <a:pt x="224" y="22"/>
                    <a:pt x="224" y="22"/>
                    <a:pt x="224" y="22"/>
                  </a:cubicBezTo>
                  <a:cubicBezTo>
                    <a:pt x="202" y="8"/>
                    <a:pt x="177" y="1"/>
                    <a:pt x="148" y="1"/>
                  </a:cubicBezTo>
                  <a:cubicBezTo>
                    <a:pt x="60" y="1"/>
                    <a:pt x="0" y="63"/>
                    <a:pt x="0" y="160"/>
                  </a:cubicBezTo>
                  <a:cubicBezTo>
                    <a:pt x="0" y="261"/>
                    <a:pt x="63" y="320"/>
                    <a:pt x="173" y="320"/>
                  </a:cubicBezTo>
                  <a:cubicBezTo>
                    <a:pt x="215" y="319"/>
                    <a:pt x="260" y="311"/>
                    <a:pt x="288" y="299"/>
                  </a:cubicBezTo>
                  <a:cubicBezTo>
                    <a:pt x="290" y="0"/>
                    <a:pt x="290" y="0"/>
                    <a:pt x="290" y="0"/>
                  </a:cubicBezTo>
                  <a:lnTo>
                    <a:pt x="224" y="0"/>
                  </a:lnTo>
                  <a:close/>
                  <a:moveTo>
                    <a:pt x="223" y="252"/>
                  </a:moveTo>
                  <a:cubicBezTo>
                    <a:pt x="200" y="258"/>
                    <a:pt x="179" y="259"/>
                    <a:pt x="166" y="259"/>
                  </a:cubicBezTo>
                  <a:cubicBezTo>
                    <a:pt x="105" y="259"/>
                    <a:pt x="69" y="224"/>
                    <a:pt x="69" y="161"/>
                  </a:cubicBezTo>
                  <a:cubicBezTo>
                    <a:pt x="69" y="99"/>
                    <a:pt x="105" y="62"/>
                    <a:pt x="160" y="62"/>
                  </a:cubicBezTo>
                  <a:cubicBezTo>
                    <a:pt x="182" y="62"/>
                    <a:pt x="203" y="69"/>
                    <a:pt x="224" y="83"/>
                  </a:cubicBezTo>
                  <a:lnTo>
                    <a:pt x="223" y="2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20" name="Freeform 20"/>
            <p:cNvSpPr>
              <a:spLocks/>
            </p:cNvSpPr>
            <p:nvPr userDrawn="1"/>
          </p:nvSpPr>
          <p:spPr bwMode="auto">
            <a:xfrm>
              <a:off x="4892675" y="3190875"/>
              <a:ext cx="854075" cy="914400"/>
            </a:xfrm>
            <a:custGeom>
              <a:avLst/>
              <a:gdLst>
                <a:gd name="T0" fmla="*/ 228 w 538"/>
                <a:gd name="T1" fmla="*/ 238 h 576"/>
                <a:gd name="T2" fmla="*/ 0 w 538"/>
                <a:gd name="T3" fmla="*/ 238 h 576"/>
                <a:gd name="T4" fmla="*/ 0 w 538"/>
                <a:gd name="T5" fmla="*/ 317 h 576"/>
                <a:gd name="T6" fmla="*/ 228 w 538"/>
                <a:gd name="T7" fmla="*/ 317 h 576"/>
                <a:gd name="T8" fmla="*/ 228 w 538"/>
                <a:gd name="T9" fmla="*/ 576 h 576"/>
                <a:gd name="T10" fmla="*/ 311 w 538"/>
                <a:gd name="T11" fmla="*/ 576 h 576"/>
                <a:gd name="T12" fmla="*/ 311 w 538"/>
                <a:gd name="T13" fmla="*/ 317 h 576"/>
                <a:gd name="T14" fmla="*/ 538 w 538"/>
                <a:gd name="T15" fmla="*/ 317 h 576"/>
                <a:gd name="T16" fmla="*/ 538 w 538"/>
                <a:gd name="T17" fmla="*/ 238 h 576"/>
                <a:gd name="T18" fmla="*/ 311 w 538"/>
                <a:gd name="T19" fmla="*/ 238 h 576"/>
                <a:gd name="T20" fmla="*/ 311 w 538"/>
                <a:gd name="T21" fmla="*/ 0 h 576"/>
                <a:gd name="T22" fmla="*/ 228 w 538"/>
                <a:gd name="T23" fmla="*/ 0 h 576"/>
                <a:gd name="T24" fmla="*/ 228 w 538"/>
                <a:gd name="T25" fmla="*/ 23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8" h="576">
                  <a:moveTo>
                    <a:pt x="228" y="238"/>
                  </a:moveTo>
                  <a:lnTo>
                    <a:pt x="0" y="238"/>
                  </a:lnTo>
                  <a:lnTo>
                    <a:pt x="0" y="317"/>
                  </a:lnTo>
                  <a:lnTo>
                    <a:pt x="228" y="317"/>
                  </a:lnTo>
                  <a:lnTo>
                    <a:pt x="228" y="576"/>
                  </a:lnTo>
                  <a:lnTo>
                    <a:pt x="311" y="576"/>
                  </a:lnTo>
                  <a:lnTo>
                    <a:pt x="311" y="317"/>
                  </a:lnTo>
                  <a:lnTo>
                    <a:pt x="538" y="317"/>
                  </a:lnTo>
                  <a:lnTo>
                    <a:pt x="538" y="238"/>
                  </a:lnTo>
                  <a:lnTo>
                    <a:pt x="311" y="238"/>
                  </a:lnTo>
                  <a:lnTo>
                    <a:pt x="311" y="0"/>
                  </a:lnTo>
                  <a:lnTo>
                    <a:pt x="228" y="0"/>
                  </a:lnTo>
                  <a:lnTo>
                    <a:pt x="228" y="23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21" name="Freeform 21"/>
            <p:cNvSpPr>
              <a:spLocks noEditPoints="1"/>
            </p:cNvSpPr>
            <p:nvPr userDrawn="1"/>
          </p:nvSpPr>
          <p:spPr bwMode="auto">
            <a:xfrm>
              <a:off x="12185650" y="3455988"/>
              <a:ext cx="158750" cy="161925"/>
            </a:xfrm>
            <a:custGeom>
              <a:avLst/>
              <a:gdLst>
                <a:gd name="T0" fmla="*/ 39 w 78"/>
                <a:gd name="T1" fmla="*/ 0 h 79"/>
                <a:gd name="T2" fmla="*/ 39 w 78"/>
                <a:gd name="T3" fmla="*/ 0 h 79"/>
                <a:gd name="T4" fmla="*/ 0 w 78"/>
                <a:gd name="T5" fmla="*/ 39 h 79"/>
                <a:gd name="T6" fmla="*/ 39 w 78"/>
                <a:gd name="T7" fmla="*/ 79 h 79"/>
                <a:gd name="T8" fmla="*/ 78 w 78"/>
                <a:gd name="T9" fmla="*/ 39 h 79"/>
                <a:gd name="T10" fmla="*/ 39 w 78"/>
                <a:gd name="T11" fmla="*/ 0 h 79"/>
                <a:gd name="T12" fmla="*/ 39 w 78"/>
                <a:gd name="T13" fmla="*/ 73 h 79"/>
                <a:gd name="T14" fmla="*/ 8 w 78"/>
                <a:gd name="T15" fmla="*/ 39 h 79"/>
                <a:gd name="T16" fmla="*/ 39 w 78"/>
                <a:gd name="T17" fmla="*/ 6 h 79"/>
                <a:gd name="T18" fmla="*/ 39 w 78"/>
                <a:gd name="T19" fmla="*/ 6 h 79"/>
                <a:gd name="T20" fmla="*/ 71 w 78"/>
                <a:gd name="T21" fmla="*/ 40 h 79"/>
                <a:gd name="T22" fmla="*/ 39 w 78"/>
                <a:gd name="T23" fmla="*/ 7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9">
                  <a:moveTo>
                    <a:pt x="39" y="0"/>
                  </a:moveTo>
                  <a:cubicBezTo>
                    <a:pt x="39" y="0"/>
                    <a:pt x="39" y="0"/>
                    <a:pt x="39" y="0"/>
                  </a:cubicBezTo>
                  <a:cubicBezTo>
                    <a:pt x="18" y="0"/>
                    <a:pt x="0" y="18"/>
                    <a:pt x="0" y="39"/>
                  </a:cubicBezTo>
                  <a:cubicBezTo>
                    <a:pt x="0" y="61"/>
                    <a:pt x="18" y="79"/>
                    <a:pt x="39" y="79"/>
                  </a:cubicBezTo>
                  <a:cubicBezTo>
                    <a:pt x="61" y="79"/>
                    <a:pt x="78" y="61"/>
                    <a:pt x="78" y="39"/>
                  </a:cubicBezTo>
                  <a:cubicBezTo>
                    <a:pt x="78" y="18"/>
                    <a:pt x="61" y="0"/>
                    <a:pt x="39" y="0"/>
                  </a:cubicBezTo>
                  <a:close/>
                  <a:moveTo>
                    <a:pt x="39" y="73"/>
                  </a:moveTo>
                  <a:cubicBezTo>
                    <a:pt x="22" y="73"/>
                    <a:pt x="8" y="58"/>
                    <a:pt x="8" y="39"/>
                  </a:cubicBezTo>
                  <a:cubicBezTo>
                    <a:pt x="8" y="21"/>
                    <a:pt x="22" y="6"/>
                    <a:pt x="39" y="6"/>
                  </a:cubicBezTo>
                  <a:cubicBezTo>
                    <a:pt x="39" y="6"/>
                    <a:pt x="39" y="6"/>
                    <a:pt x="39" y="6"/>
                  </a:cubicBezTo>
                  <a:cubicBezTo>
                    <a:pt x="57" y="6"/>
                    <a:pt x="71" y="21"/>
                    <a:pt x="71" y="40"/>
                  </a:cubicBezTo>
                  <a:cubicBezTo>
                    <a:pt x="71" y="58"/>
                    <a:pt x="57" y="73"/>
                    <a:pt x="39" y="7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22" name="Freeform 22"/>
            <p:cNvSpPr>
              <a:spLocks noEditPoints="1"/>
            </p:cNvSpPr>
            <p:nvPr userDrawn="1"/>
          </p:nvSpPr>
          <p:spPr bwMode="auto">
            <a:xfrm>
              <a:off x="12236450" y="3490913"/>
              <a:ext cx="63500" cy="92075"/>
            </a:xfrm>
            <a:custGeom>
              <a:avLst/>
              <a:gdLst>
                <a:gd name="T0" fmla="*/ 29 w 31"/>
                <a:gd name="T1" fmla="*/ 34 h 45"/>
                <a:gd name="T2" fmla="*/ 21 w 31"/>
                <a:gd name="T3" fmla="*/ 24 h 45"/>
                <a:gd name="T4" fmla="*/ 21 w 31"/>
                <a:gd name="T5" fmla="*/ 23 h 45"/>
                <a:gd name="T6" fmla="*/ 30 w 31"/>
                <a:gd name="T7" fmla="*/ 13 h 45"/>
                <a:gd name="T8" fmla="*/ 26 w 31"/>
                <a:gd name="T9" fmla="*/ 4 h 45"/>
                <a:gd name="T10" fmla="*/ 12 w 31"/>
                <a:gd name="T11" fmla="*/ 0 h 45"/>
                <a:gd name="T12" fmla="*/ 0 w 31"/>
                <a:gd name="T13" fmla="*/ 2 h 45"/>
                <a:gd name="T14" fmla="*/ 0 w 31"/>
                <a:gd name="T15" fmla="*/ 45 h 45"/>
                <a:gd name="T16" fmla="*/ 7 w 31"/>
                <a:gd name="T17" fmla="*/ 45 h 45"/>
                <a:gd name="T18" fmla="*/ 7 w 31"/>
                <a:gd name="T19" fmla="*/ 26 h 45"/>
                <a:gd name="T20" fmla="*/ 12 w 31"/>
                <a:gd name="T21" fmla="*/ 26 h 45"/>
                <a:gd name="T22" fmla="*/ 21 w 31"/>
                <a:gd name="T23" fmla="*/ 34 h 45"/>
                <a:gd name="T24" fmla="*/ 24 w 31"/>
                <a:gd name="T25" fmla="*/ 45 h 45"/>
                <a:gd name="T26" fmla="*/ 31 w 31"/>
                <a:gd name="T27" fmla="*/ 45 h 45"/>
                <a:gd name="T28" fmla="*/ 29 w 31"/>
                <a:gd name="T29" fmla="*/ 34 h 45"/>
                <a:gd name="T30" fmla="*/ 12 w 31"/>
                <a:gd name="T31" fmla="*/ 21 h 45"/>
                <a:gd name="T32" fmla="*/ 7 w 31"/>
                <a:gd name="T33" fmla="*/ 21 h 45"/>
                <a:gd name="T34" fmla="*/ 7 w 31"/>
                <a:gd name="T35" fmla="*/ 6 h 45"/>
                <a:gd name="T36" fmla="*/ 12 w 31"/>
                <a:gd name="T37" fmla="*/ 6 h 45"/>
                <a:gd name="T38" fmla="*/ 23 w 31"/>
                <a:gd name="T39" fmla="*/ 13 h 45"/>
                <a:gd name="T40" fmla="*/ 12 w 31"/>
                <a:gd name="T41"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29" y="34"/>
                  </a:moveTo>
                  <a:cubicBezTo>
                    <a:pt x="28" y="28"/>
                    <a:pt x="25" y="24"/>
                    <a:pt x="21" y="24"/>
                  </a:cubicBezTo>
                  <a:cubicBezTo>
                    <a:pt x="21" y="23"/>
                    <a:pt x="21" y="23"/>
                    <a:pt x="21" y="23"/>
                  </a:cubicBezTo>
                  <a:cubicBezTo>
                    <a:pt x="26" y="22"/>
                    <a:pt x="30" y="19"/>
                    <a:pt x="30" y="13"/>
                  </a:cubicBezTo>
                  <a:cubicBezTo>
                    <a:pt x="30" y="9"/>
                    <a:pt x="29" y="6"/>
                    <a:pt x="26" y="4"/>
                  </a:cubicBezTo>
                  <a:cubicBezTo>
                    <a:pt x="23" y="2"/>
                    <a:pt x="19" y="0"/>
                    <a:pt x="12" y="0"/>
                  </a:cubicBezTo>
                  <a:cubicBezTo>
                    <a:pt x="7" y="0"/>
                    <a:pt x="4" y="1"/>
                    <a:pt x="0" y="2"/>
                  </a:cubicBezTo>
                  <a:cubicBezTo>
                    <a:pt x="0" y="45"/>
                    <a:pt x="0" y="45"/>
                    <a:pt x="0" y="45"/>
                  </a:cubicBezTo>
                  <a:cubicBezTo>
                    <a:pt x="7" y="45"/>
                    <a:pt x="7" y="45"/>
                    <a:pt x="7" y="45"/>
                  </a:cubicBezTo>
                  <a:cubicBezTo>
                    <a:pt x="7" y="26"/>
                    <a:pt x="7" y="26"/>
                    <a:pt x="7" y="26"/>
                  </a:cubicBezTo>
                  <a:cubicBezTo>
                    <a:pt x="12" y="26"/>
                    <a:pt x="12" y="26"/>
                    <a:pt x="12" y="26"/>
                  </a:cubicBezTo>
                  <a:cubicBezTo>
                    <a:pt x="17" y="26"/>
                    <a:pt x="20" y="28"/>
                    <a:pt x="21" y="34"/>
                  </a:cubicBezTo>
                  <a:cubicBezTo>
                    <a:pt x="22" y="40"/>
                    <a:pt x="23" y="44"/>
                    <a:pt x="24" y="45"/>
                  </a:cubicBezTo>
                  <a:cubicBezTo>
                    <a:pt x="31" y="45"/>
                    <a:pt x="31" y="45"/>
                    <a:pt x="31" y="45"/>
                  </a:cubicBezTo>
                  <a:cubicBezTo>
                    <a:pt x="31" y="44"/>
                    <a:pt x="30" y="41"/>
                    <a:pt x="29" y="34"/>
                  </a:cubicBezTo>
                  <a:close/>
                  <a:moveTo>
                    <a:pt x="12" y="21"/>
                  </a:moveTo>
                  <a:cubicBezTo>
                    <a:pt x="7" y="21"/>
                    <a:pt x="7" y="21"/>
                    <a:pt x="7" y="21"/>
                  </a:cubicBezTo>
                  <a:cubicBezTo>
                    <a:pt x="7" y="6"/>
                    <a:pt x="7" y="6"/>
                    <a:pt x="7" y="6"/>
                  </a:cubicBezTo>
                  <a:cubicBezTo>
                    <a:pt x="8" y="6"/>
                    <a:pt x="10" y="6"/>
                    <a:pt x="12" y="6"/>
                  </a:cubicBezTo>
                  <a:cubicBezTo>
                    <a:pt x="20" y="6"/>
                    <a:pt x="23" y="10"/>
                    <a:pt x="23" y="13"/>
                  </a:cubicBezTo>
                  <a:cubicBezTo>
                    <a:pt x="23" y="19"/>
                    <a:pt x="18" y="21"/>
                    <a:pt x="1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grpSp>
    </p:spTree>
    <p:extLst>
      <p:ext uri="{BB962C8B-B14F-4D97-AF65-F5344CB8AC3E}">
        <p14:creationId xmlns:p14="http://schemas.microsoft.com/office/powerpoint/2010/main" val="28094039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GSKO_WalkIn_Slide_Blue">
    <p:bg>
      <p:bgPr>
        <a:solidFill>
          <a:srgbClr val="0E3B5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0B10B-229A-BD47-A01C-811126BDF4E0}"/>
              </a:ext>
            </a:extLst>
          </p:cNvPr>
          <p:cNvPicPr>
            <a:picLocks noChangeAspect="1"/>
          </p:cNvPicPr>
          <p:nvPr userDrawn="1"/>
        </p:nvPicPr>
        <p:blipFill>
          <a:blip r:embed="rId2"/>
          <a:stretch>
            <a:fillRect/>
          </a:stretch>
        </p:blipFill>
        <p:spPr>
          <a:xfrm>
            <a:off x="3572547" y="2455752"/>
            <a:ext cx="5046908" cy="1946498"/>
          </a:xfrm>
          <a:prstGeom prst="rect">
            <a:avLst/>
          </a:prstGeom>
        </p:spPr>
      </p:pic>
    </p:spTree>
    <p:extLst>
      <p:ext uri="{BB962C8B-B14F-4D97-AF65-F5344CB8AC3E}">
        <p14:creationId xmlns:p14="http://schemas.microsoft.com/office/powerpoint/2010/main" val="400187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716-E92E-F349-AA2A-7EB482FAB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B61660-05E6-CE40-92C5-C70335C3A9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398915-DDFD-1C41-9BC5-CB4023F9EBD9}"/>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5" name="Footer Placeholder 4">
            <a:extLst>
              <a:ext uri="{FF2B5EF4-FFF2-40B4-BE49-F238E27FC236}">
                <a16:creationId xmlns:a16="http://schemas.microsoft.com/office/drawing/2014/main" id="{A5815425-4799-6140-AF01-8DD976996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5C866-7318-6144-AC2B-03EEB091B611}"/>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36705288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GSKO_WalkIn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CE9D95-A75F-0841-BBCF-182E837A2982}"/>
              </a:ext>
            </a:extLst>
          </p:cNvPr>
          <p:cNvPicPr>
            <a:picLocks noChangeAspect="1"/>
          </p:cNvPicPr>
          <p:nvPr userDrawn="1"/>
        </p:nvPicPr>
        <p:blipFill>
          <a:blip r:embed="rId2"/>
          <a:stretch>
            <a:fillRect/>
          </a:stretch>
        </p:blipFill>
        <p:spPr>
          <a:xfrm>
            <a:off x="3572547" y="2455752"/>
            <a:ext cx="5046907" cy="1946498"/>
          </a:xfrm>
          <a:prstGeom prst="rect">
            <a:avLst/>
          </a:prstGeom>
        </p:spPr>
      </p:pic>
    </p:spTree>
    <p:extLst>
      <p:ext uri="{BB962C8B-B14F-4D97-AF65-F5344CB8AC3E}">
        <p14:creationId xmlns:p14="http://schemas.microsoft.com/office/powerpoint/2010/main" val="40568433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GSKO_WalkIn_Slide_Blue">
    <p:bg>
      <p:bgPr>
        <a:solidFill>
          <a:srgbClr val="0E3B5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0B10B-229A-BD47-A01C-811126BDF4E0}"/>
              </a:ext>
            </a:extLst>
          </p:cNvPr>
          <p:cNvPicPr>
            <a:picLocks noChangeAspect="1"/>
          </p:cNvPicPr>
          <p:nvPr userDrawn="1"/>
        </p:nvPicPr>
        <p:blipFill>
          <a:blip r:embed="rId2"/>
          <a:stretch>
            <a:fillRect/>
          </a:stretch>
        </p:blipFill>
        <p:spPr>
          <a:xfrm>
            <a:off x="3572547" y="2455752"/>
            <a:ext cx="5046908" cy="1946498"/>
          </a:xfrm>
          <a:prstGeom prst="rect">
            <a:avLst/>
          </a:prstGeom>
        </p:spPr>
      </p:pic>
    </p:spTree>
    <p:extLst>
      <p:ext uri="{BB962C8B-B14F-4D97-AF65-F5344CB8AC3E}">
        <p14:creationId xmlns:p14="http://schemas.microsoft.com/office/powerpoint/2010/main" val="17038505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[Presentation Title]</a:t>
            </a:r>
          </a:p>
        </p:txBody>
      </p:sp>
      <p:pic>
        <p:nvPicPr>
          <p:cNvPr id="3" name="Picture 2">
            <a:extLst>
              <a:ext uri="{FF2B5EF4-FFF2-40B4-BE49-F238E27FC236}">
                <a16:creationId xmlns:a16="http://schemas.microsoft.com/office/drawing/2014/main" id="{268ACA06-6D07-C143-9CFC-F15BA655F84E}"/>
              </a:ext>
            </a:extLst>
          </p:cNvPr>
          <p:cNvPicPr>
            <a:picLocks noChangeAspect="1"/>
          </p:cNvPicPr>
          <p:nvPr userDrawn="1"/>
        </p:nvPicPr>
        <p:blipFill>
          <a:blip r:embed="rId3"/>
          <a:stretch>
            <a:fillRect/>
          </a:stretch>
        </p:blipFill>
        <p:spPr>
          <a:xfrm>
            <a:off x="1027239" y="977378"/>
            <a:ext cx="1569013" cy="605138"/>
          </a:xfrm>
          <a:prstGeom prst="rect">
            <a:avLst/>
          </a:prstGeom>
        </p:spPr>
      </p:pic>
      <p:sp>
        <p:nvSpPr>
          <p:cNvPr id="11" name="Text Placeholder 3">
            <a:extLst>
              <a:ext uri="{FF2B5EF4-FFF2-40B4-BE49-F238E27FC236}">
                <a16:creationId xmlns:a16="http://schemas.microsoft.com/office/drawing/2014/main" id="{7232EE44-C85C-A04B-AAFC-D4A032E927F5}"/>
              </a:ext>
            </a:extLst>
          </p:cNvPr>
          <p:cNvSpPr>
            <a:spLocks noGrp="1"/>
          </p:cNvSpPr>
          <p:nvPr>
            <p:ph type="body" sz="quarter" idx="12" hasCustomPrompt="1"/>
          </p:nvPr>
        </p:nvSpPr>
        <p:spPr>
          <a:xfrm>
            <a:off x="1026890" y="2935080"/>
            <a:ext cx="9926861" cy="677108"/>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[Presenter Name] | [Presenter Title]</a:t>
            </a:r>
          </a:p>
          <a:p>
            <a:r>
              <a:rPr lang="en-US" sz="2000" dirty="0"/>
              <a:t>[Date] | [Contact Info (social media, email, etc.)] </a:t>
            </a:r>
          </a:p>
        </p:txBody>
      </p:sp>
    </p:spTree>
    <p:extLst>
      <p:ext uri="{BB962C8B-B14F-4D97-AF65-F5344CB8AC3E}">
        <p14:creationId xmlns:p14="http://schemas.microsoft.com/office/powerpoint/2010/main" val="2413068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ACA06-6D07-C143-9CFC-F15BA655F84E}"/>
              </a:ext>
            </a:extLst>
          </p:cNvPr>
          <p:cNvPicPr>
            <a:picLocks noChangeAspect="1"/>
          </p:cNvPicPr>
          <p:nvPr userDrawn="1"/>
        </p:nvPicPr>
        <p:blipFill>
          <a:blip r:embed="rId3"/>
          <a:stretch>
            <a:fillRect/>
          </a:stretch>
        </p:blipFill>
        <p:spPr>
          <a:xfrm>
            <a:off x="1027239" y="977378"/>
            <a:ext cx="1569013" cy="605138"/>
          </a:xfrm>
          <a:prstGeom prst="rect">
            <a:avLst/>
          </a:prstGeom>
        </p:spPr>
      </p:pic>
      <p:sp>
        <p:nvSpPr>
          <p:cNvPr id="5" name="Text Placeholder 3">
            <a:extLst>
              <a:ext uri="{FF2B5EF4-FFF2-40B4-BE49-F238E27FC236}">
                <a16:creationId xmlns:a16="http://schemas.microsoft.com/office/drawing/2014/main" id="{9F1DA01D-74C1-A84F-B957-6D86EF156344}"/>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[Presentation Title]</a:t>
            </a:r>
          </a:p>
        </p:txBody>
      </p:sp>
      <p:sp>
        <p:nvSpPr>
          <p:cNvPr id="6" name="Text Placeholder 3">
            <a:extLst>
              <a:ext uri="{FF2B5EF4-FFF2-40B4-BE49-F238E27FC236}">
                <a16:creationId xmlns:a16="http://schemas.microsoft.com/office/drawing/2014/main" id="{A62041A1-9618-1649-B6C6-55A875361108}"/>
              </a:ext>
            </a:extLst>
          </p:cNvPr>
          <p:cNvSpPr>
            <a:spLocks noGrp="1"/>
          </p:cNvSpPr>
          <p:nvPr>
            <p:ph type="body" sz="quarter" idx="12" hasCustomPrompt="1"/>
          </p:nvPr>
        </p:nvSpPr>
        <p:spPr>
          <a:xfrm>
            <a:off x="1026890" y="2935080"/>
            <a:ext cx="9926861" cy="677108"/>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[Presenter Name] | [Presenter Title]</a:t>
            </a:r>
          </a:p>
          <a:p>
            <a:r>
              <a:rPr lang="en-US" sz="2000" dirty="0"/>
              <a:t>[Date] | [Contact Info (social media, email, etc.)] </a:t>
            </a:r>
          </a:p>
        </p:txBody>
      </p:sp>
    </p:spTree>
    <p:extLst>
      <p:ext uri="{BB962C8B-B14F-4D97-AF65-F5344CB8AC3E}">
        <p14:creationId xmlns:p14="http://schemas.microsoft.com/office/powerpoint/2010/main" val="1785000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ACA06-6D07-C143-9CFC-F15BA655F84E}"/>
              </a:ext>
            </a:extLst>
          </p:cNvPr>
          <p:cNvPicPr>
            <a:picLocks noChangeAspect="1"/>
          </p:cNvPicPr>
          <p:nvPr userDrawn="1"/>
        </p:nvPicPr>
        <p:blipFill>
          <a:blip r:embed="rId3"/>
          <a:stretch>
            <a:fillRect/>
          </a:stretch>
        </p:blipFill>
        <p:spPr>
          <a:xfrm>
            <a:off x="1027239" y="977378"/>
            <a:ext cx="1569013" cy="605138"/>
          </a:xfrm>
          <a:prstGeom prst="rect">
            <a:avLst/>
          </a:prstGeom>
        </p:spPr>
      </p:pic>
      <p:sp>
        <p:nvSpPr>
          <p:cNvPr id="5" name="Text Placeholder 3">
            <a:extLst>
              <a:ext uri="{FF2B5EF4-FFF2-40B4-BE49-F238E27FC236}">
                <a16:creationId xmlns:a16="http://schemas.microsoft.com/office/drawing/2014/main" id="{DACD8B7A-AA28-8A4B-AD3D-9170F86F24A6}"/>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[Presentation Title]</a:t>
            </a:r>
          </a:p>
        </p:txBody>
      </p:sp>
      <p:sp>
        <p:nvSpPr>
          <p:cNvPr id="6" name="Text Placeholder 3">
            <a:extLst>
              <a:ext uri="{FF2B5EF4-FFF2-40B4-BE49-F238E27FC236}">
                <a16:creationId xmlns:a16="http://schemas.microsoft.com/office/drawing/2014/main" id="{2473B2AA-3B0B-B743-BFBE-D9889AB3F5B7}"/>
              </a:ext>
            </a:extLst>
          </p:cNvPr>
          <p:cNvSpPr>
            <a:spLocks noGrp="1"/>
          </p:cNvSpPr>
          <p:nvPr>
            <p:ph type="body" sz="quarter" idx="12" hasCustomPrompt="1"/>
          </p:nvPr>
        </p:nvSpPr>
        <p:spPr>
          <a:xfrm>
            <a:off x="1026890" y="2935080"/>
            <a:ext cx="9926861" cy="677108"/>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[Presenter Name] | [Presenter Title]</a:t>
            </a:r>
          </a:p>
          <a:p>
            <a:r>
              <a:rPr lang="en-US" sz="2000" dirty="0"/>
              <a:t>[Date] | [Contact Info (social media, email, etc.)] </a:t>
            </a:r>
          </a:p>
        </p:txBody>
      </p:sp>
    </p:spTree>
    <p:extLst>
      <p:ext uri="{BB962C8B-B14F-4D97-AF65-F5344CB8AC3E}">
        <p14:creationId xmlns:p14="http://schemas.microsoft.com/office/powerpoint/2010/main" val="603484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ACA06-6D07-C143-9CFC-F15BA655F84E}"/>
              </a:ext>
            </a:extLst>
          </p:cNvPr>
          <p:cNvPicPr>
            <a:picLocks noChangeAspect="1"/>
          </p:cNvPicPr>
          <p:nvPr userDrawn="1"/>
        </p:nvPicPr>
        <p:blipFill>
          <a:blip r:embed="rId3"/>
          <a:stretch>
            <a:fillRect/>
          </a:stretch>
        </p:blipFill>
        <p:spPr>
          <a:xfrm>
            <a:off x="1027239" y="977378"/>
            <a:ext cx="1569013" cy="605138"/>
          </a:xfrm>
          <a:prstGeom prst="rect">
            <a:avLst/>
          </a:prstGeom>
        </p:spPr>
      </p:pic>
      <p:sp>
        <p:nvSpPr>
          <p:cNvPr id="5" name="Text Placeholder 3">
            <a:extLst>
              <a:ext uri="{FF2B5EF4-FFF2-40B4-BE49-F238E27FC236}">
                <a16:creationId xmlns:a16="http://schemas.microsoft.com/office/drawing/2014/main" id="{F1D82AC1-3132-3E41-90C8-2BC2578ABCAF}"/>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[Presentation Title]</a:t>
            </a:r>
          </a:p>
        </p:txBody>
      </p:sp>
      <p:sp>
        <p:nvSpPr>
          <p:cNvPr id="6" name="Text Placeholder 3">
            <a:extLst>
              <a:ext uri="{FF2B5EF4-FFF2-40B4-BE49-F238E27FC236}">
                <a16:creationId xmlns:a16="http://schemas.microsoft.com/office/drawing/2014/main" id="{298DBA02-78B0-9846-B03E-F4535A0EB48D}"/>
              </a:ext>
            </a:extLst>
          </p:cNvPr>
          <p:cNvSpPr>
            <a:spLocks noGrp="1"/>
          </p:cNvSpPr>
          <p:nvPr>
            <p:ph type="body" sz="quarter" idx="12" hasCustomPrompt="1"/>
          </p:nvPr>
        </p:nvSpPr>
        <p:spPr>
          <a:xfrm>
            <a:off x="1026890" y="2935080"/>
            <a:ext cx="9926861" cy="677108"/>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[Presenter Name] | [Presenter Title]</a:t>
            </a:r>
          </a:p>
          <a:p>
            <a:r>
              <a:rPr lang="en-US" sz="2000" dirty="0"/>
              <a:t>[Date] | [Contact Info (social media, email, etc.)] </a:t>
            </a:r>
          </a:p>
        </p:txBody>
      </p:sp>
    </p:spTree>
    <p:extLst>
      <p:ext uri="{BB962C8B-B14F-4D97-AF65-F5344CB8AC3E}">
        <p14:creationId xmlns:p14="http://schemas.microsoft.com/office/powerpoint/2010/main" val="13800124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_Blu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1D82AC1-3132-3E41-90C8-2BC2578ABCAF}"/>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[Presentation Title]</a:t>
            </a:r>
          </a:p>
        </p:txBody>
      </p:sp>
      <p:sp>
        <p:nvSpPr>
          <p:cNvPr id="6" name="Text Placeholder 3">
            <a:extLst>
              <a:ext uri="{FF2B5EF4-FFF2-40B4-BE49-F238E27FC236}">
                <a16:creationId xmlns:a16="http://schemas.microsoft.com/office/drawing/2014/main" id="{298DBA02-78B0-9846-B03E-F4535A0EB48D}"/>
              </a:ext>
            </a:extLst>
          </p:cNvPr>
          <p:cNvSpPr>
            <a:spLocks noGrp="1"/>
          </p:cNvSpPr>
          <p:nvPr>
            <p:ph type="body" sz="quarter" idx="12" hasCustomPrompt="1"/>
          </p:nvPr>
        </p:nvSpPr>
        <p:spPr>
          <a:xfrm>
            <a:off x="1026890" y="2935080"/>
            <a:ext cx="9926861" cy="677108"/>
          </a:xfrm>
          <a:prstGeom prst="rect">
            <a:avLst/>
          </a:prstGeom>
        </p:spPr>
        <p:txBody>
          <a:bodyPr wrap="square" lIns="0" tIns="0" rIns="0" bIns="0">
            <a:spAutoFit/>
          </a:bodyPr>
          <a:lstStyle>
            <a:lvl1pPr marL="0" indent="0">
              <a:buNone/>
              <a:defRPr sz="1667" b="0" i="0" baseline="0">
                <a:solidFill>
                  <a:schemeClr val="bg1"/>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[Presenter Name] | [Presenter Title]</a:t>
            </a:r>
          </a:p>
          <a:p>
            <a:r>
              <a:rPr lang="en-US" sz="2000" dirty="0"/>
              <a:t>[Date] | [Contact Info (social media, email, etc.)] </a:t>
            </a:r>
          </a:p>
        </p:txBody>
      </p:sp>
      <p:pic>
        <p:nvPicPr>
          <p:cNvPr id="4" name="Picture 3">
            <a:extLst>
              <a:ext uri="{FF2B5EF4-FFF2-40B4-BE49-F238E27FC236}">
                <a16:creationId xmlns:a16="http://schemas.microsoft.com/office/drawing/2014/main" id="{1EC66232-4550-8D40-BE8E-140E6FD08DBF}"/>
              </a:ext>
            </a:extLst>
          </p:cNvPr>
          <p:cNvPicPr>
            <a:picLocks noChangeAspect="1"/>
          </p:cNvPicPr>
          <p:nvPr userDrawn="1"/>
        </p:nvPicPr>
        <p:blipFill>
          <a:blip r:embed="rId3"/>
          <a:stretch>
            <a:fillRect/>
          </a:stretch>
        </p:blipFill>
        <p:spPr>
          <a:xfrm>
            <a:off x="1026584" y="977377"/>
            <a:ext cx="1569668" cy="605392"/>
          </a:xfrm>
          <a:prstGeom prst="rect">
            <a:avLst/>
          </a:prstGeom>
        </p:spPr>
      </p:pic>
    </p:spTree>
    <p:extLst>
      <p:ext uri="{BB962C8B-B14F-4D97-AF65-F5344CB8AC3E}">
        <p14:creationId xmlns:p14="http://schemas.microsoft.com/office/powerpoint/2010/main" val="27461825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_Blu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1D82AC1-3132-3E41-90C8-2BC2578ABCAF}"/>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[Presentation Title]</a:t>
            </a:r>
          </a:p>
        </p:txBody>
      </p:sp>
      <p:sp>
        <p:nvSpPr>
          <p:cNvPr id="6" name="Text Placeholder 3">
            <a:extLst>
              <a:ext uri="{FF2B5EF4-FFF2-40B4-BE49-F238E27FC236}">
                <a16:creationId xmlns:a16="http://schemas.microsoft.com/office/drawing/2014/main" id="{298DBA02-78B0-9846-B03E-F4535A0EB48D}"/>
              </a:ext>
            </a:extLst>
          </p:cNvPr>
          <p:cNvSpPr>
            <a:spLocks noGrp="1"/>
          </p:cNvSpPr>
          <p:nvPr>
            <p:ph type="body" sz="quarter" idx="12" hasCustomPrompt="1"/>
          </p:nvPr>
        </p:nvSpPr>
        <p:spPr>
          <a:xfrm>
            <a:off x="1026890" y="2935080"/>
            <a:ext cx="9926861" cy="677108"/>
          </a:xfrm>
          <a:prstGeom prst="rect">
            <a:avLst/>
          </a:prstGeom>
        </p:spPr>
        <p:txBody>
          <a:bodyPr wrap="square" lIns="0" tIns="0" rIns="0" bIns="0">
            <a:spAutoFit/>
          </a:bodyPr>
          <a:lstStyle>
            <a:lvl1pPr marL="0" indent="0">
              <a:buNone/>
              <a:defRPr sz="1667" b="0" i="0" baseline="0">
                <a:solidFill>
                  <a:schemeClr val="bg1"/>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[Presenter Name] | [Presenter Title]</a:t>
            </a:r>
          </a:p>
          <a:p>
            <a:r>
              <a:rPr lang="en-US" sz="2000" dirty="0"/>
              <a:t>[Date] | [Contact Info (social media, email, etc.)] </a:t>
            </a:r>
          </a:p>
        </p:txBody>
      </p:sp>
      <p:pic>
        <p:nvPicPr>
          <p:cNvPr id="4" name="Picture 3">
            <a:extLst>
              <a:ext uri="{FF2B5EF4-FFF2-40B4-BE49-F238E27FC236}">
                <a16:creationId xmlns:a16="http://schemas.microsoft.com/office/drawing/2014/main" id="{1EC66232-4550-8D40-BE8E-140E6FD08DBF}"/>
              </a:ext>
            </a:extLst>
          </p:cNvPr>
          <p:cNvPicPr>
            <a:picLocks noChangeAspect="1"/>
          </p:cNvPicPr>
          <p:nvPr userDrawn="1"/>
        </p:nvPicPr>
        <p:blipFill>
          <a:blip r:embed="rId3"/>
          <a:stretch>
            <a:fillRect/>
          </a:stretch>
        </p:blipFill>
        <p:spPr>
          <a:xfrm>
            <a:off x="1026584" y="977377"/>
            <a:ext cx="1569668" cy="605392"/>
          </a:xfrm>
          <a:prstGeom prst="rect">
            <a:avLst/>
          </a:prstGeom>
        </p:spPr>
      </p:pic>
    </p:spTree>
    <p:extLst>
      <p:ext uri="{BB962C8B-B14F-4D97-AF65-F5344CB8AC3E}">
        <p14:creationId xmlns:p14="http://schemas.microsoft.com/office/powerpoint/2010/main" val="12408404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_Blue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1D82AC1-3132-3E41-90C8-2BC2578ABCAF}"/>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[Presentation Title]</a:t>
            </a:r>
          </a:p>
        </p:txBody>
      </p:sp>
      <p:sp>
        <p:nvSpPr>
          <p:cNvPr id="6" name="Text Placeholder 3">
            <a:extLst>
              <a:ext uri="{FF2B5EF4-FFF2-40B4-BE49-F238E27FC236}">
                <a16:creationId xmlns:a16="http://schemas.microsoft.com/office/drawing/2014/main" id="{298DBA02-78B0-9846-B03E-F4535A0EB48D}"/>
              </a:ext>
            </a:extLst>
          </p:cNvPr>
          <p:cNvSpPr>
            <a:spLocks noGrp="1"/>
          </p:cNvSpPr>
          <p:nvPr>
            <p:ph type="body" sz="quarter" idx="12" hasCustomPrompt="1"/>
          </p:nvPr>
        </p:nvSpPr>
        <p:spPr>
          <a:xfrm>
            <a:off x="1026890" y="2935080"/>
            <a:ext cx="9926861" cy="677108"/>
          </a:xfrm>
          <a:prstGeom prst="rect">
            <a:avLst/>
          </a:prstGeom>
        </p:spPr>
        <p:txBody>
          <a:bodyPr wrap="square" lIns="0" tIns="0" rIns="0" bIns="0">
            <a:spAutoFit/>
          </a:bodyPr>
          <a:lstStyle>
            <a:lvl1pPr marL="0" indent="0">
              <a:buNone/>
              <a:defRPr sz="1667" b="0" i="0" baseline="0">
                <a:solidFill>
                  <a:schemeClr val="bg1"/>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[Presenter Name] | [Presenter Title]</a:t>
            </a:r>
          </a:p>
          <a:p>
            <a:r>
              <a:rPr lang="en-US" sz="2000" dirty="0"/>
              <a:t>[Date] | [Contact Info (social media, email, etc.)] </a:t>
            </a:r>
          </a:p>
        </p:txBody>
      </p:sp>
      <p:pic>
        <p:nvPicPr>
          <p:cNvPr id="4" name="Picture 3">
            <a:extLst>
              <a:ext uri="{FF2B5EF4-FFF2-40B4-BE49-F238E27FC236}">
                <a16:creationId xmlns:a16="http://schemas.microsoft.com/office/drawing/2014/main" id="{1EC66232-4550-8D40-BE8E-140E6FD08DBF}"/>
              </a:ext>
            </a:extLst>
          </p:cNvPr>
          <p:cNvPicPr>
            <a:picLocks noChangeAspect="1"/>
          </p:cNvPicPr>
          <p:nvPr userDrawn="1"/>
        </p:nvPicPr>
        <p:blipFill>
          <a:blip r:embed="rId3"/>
          <a:stretch>
            <a:fillRect/>
          </a:stretch>
        </p:blipFill>
        <p:spPr>
          <a:xfrm>
            <a:off x="1026584" y="977377"/>
            <a:ext cx="1569668" cy="605392"/>
          </a:xfrm>
          <a:prstGeom prst="rect">
            <a:avLst/>
          </a:prstGeom>
        </p:spPr>
      </p:pic>
    </p:spTree>
    <p:extLst>
      <p:ext uri="{BB962C8B-B14F-4D97-AF65-F5344CB8AC3E}">
        <p14:creationId xmlns:p14="http://schemas.microsoft.com/office/powerpoint/2010/main" val="41304273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_Blu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1D82AC1-3132-3E41-90C8-2BC2578ABCAF}"/>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[Presentation Title]</a:t>
            </a:r>
          </a:p>
        </p:txBody>
      </p:sp>
      <p:sp>
        <p:nvSpPr>
          <p:cNvPr id="6" name="Text Placeholder 3">
            <a:extLst>
              <a:ext uri="{FF2B5EF4-FFF2-40B4-BE49-F238E27FC236}">
                <a16:creationId xmlns:a16="http://schemas.microsoft.com/office/drawing/2014/main" id="{298DBA02-78B0-9846-B03E-F4535A0EB48D}"/>
              </a:ext>
            </a:extLst>
          </p:cNvPr>
          <p:cNvSpPr>
            <a:spLocks noGrp="1"/>
          </p:cNvSpPr>
          <p:nvPr>
            <p:ph type="body" sz="quarter" idx="12" hasCustomPrompt="1"/>
          </p:nvPr>
        </p:nvSpPr>
        <p:spPr>
          <a:xfrm>
            <a:off x="1026890" y="2935080"/>
            <a:ext cx="9926861" cy="677108"/>
          </a:xfrm>
          <a:prstGeom prst="rect">
            <a:avLst/>
          </a:prstGeom>
        </p:spPr>
        <p:txBody>
          <a:bodyPr wrap="square" lIns="0" tIns="0" rIns="0" bIns="0">
            <a:spAutoFit/>
          </a:bodyPr>
          <a:lstStyle>
            <a:lvl1pPr marL="0" indent="0">
              <a:buNone/>
              <a:defRPr sz="1667" b="0" i="0" baseline="0">
                <a:solidFill>
                  <a:schemeClr val="bg1"/>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[Presenter Name] | [Presenter Title]</a:t>
            </a:r>
          </a:p>
          <a:p>
            <a:r>
              <a:rPr lang="en-US" sz="2000" dirty="0"/>
              <a:t>[Date] | [Contact Info (social media, email, etc.)] </a:t>
            </a:r>
          </a:p>
        </p:txBody>
      </p:sp>
      <p:pic>
        <p:nvPicPr>
          <p:cNvPr id="4" name="Picture 3">
            <a:extLst>
              <a:ext uri="{FF2B5EF4-FFF2-40B4-BE49-F238E27FC236}">
                <a16:creationId xmlns:a16="http://schemas.microsoft.com/office/drawing/2014/main" id="{1EC66232-4550-8D40-BE8E-140E6FD08DBF}"/>
              </a:ext>
            </a:extLst>
          </p:cNvPr>
          <p:cNvPicPr>
            <a:picLocks noChangeAspect="1"/>
          </p:cNvPicPr>
          <p:nvPr userDrawn="1"/>
        </p:nvPicPr>
        <p:blipFill>
          <a:blip r:embed="rId3"/>
          <a:stretch>
            <a:fillRect/>
          </a:stretch>
        </p:blipFill>
        <p:spPr>
          <a:xfrm>
            <a:off x="1026584" y="977377"/>
            <a:ext cx="1569668" cy="605392"/>
          </a:xfrm>
          <a:prstGeom prst="rect">
            <a:avLst/>
          </a:prstGeom>
        </p:spPr>
      </p:pic>
    </p:spTree>
    <p:extLst>
      <p:ext uri="{BB962C8B-B14F-4D97-AF65-F5344CB8AC3E}">
        <p14:creationId xmlns:p14="http://schemas.microsoft.com/office/powerpoint/2010/main" val="2474696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D690-A4EA-2D45-9D3D-0C3583917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1F796-E77F-4A4D-B926-4F3D6B7321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4EEF55-D2F5-7E48-94C9-CB7606155B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2BCC4B-2ECF-4343-B1F6-C058360E8106}"/>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6" name="Footer Placeholder 5">
            <a:extLst>
              <a:ext uri="{FF2B5EF4-FFF2-40B4-BE49-F238E27FC236}">
                <a16:creationId xmlns:a16="http://schemas.microsoft.com/office/drawing/2014/main" id="{4BFDC0C2-C456-1244-8643-39D156547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4F0719-CAA2-8046-AB6D-3F5E3AC18165}"/>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24986431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ic Slid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1067277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ic Slide Blu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11745855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ic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14603787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ic Slide Blu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20966416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ic Slide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9052860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ic Slide Blue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25285899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ic Slid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3651794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ic Slide Blu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518A7C-8FC1-EE4D-BF71-5AC46124559D}"/>
              </a:ext>
            </a:extLst>
          </p:cNvPr>
          <p:cNvSpPr>
            <a:spLocks noGrp="1"/>
          </p:cNvSpPr>
          <p:nvPr>
            <p:ph type="body" sz="quarter" idx="11" hasCustomPrompt="1"/>
          </p:nvPr>
        </p:nvSpPr>
        <p:spPr>
          <a:xfrm>
            <a:off x="1026584" y="2177090"/>
            <a:ext cx="9926861" cy="615553"/>
          </a:xfrm>
          <a:prstGeom prst="rect">
            <a:avLst/>
          </a:prstGeom>
        </p:spPr>
        <p:txBody>
          <a:bodyPr wrap="square" lIns="0" tIns="0" rIns="0" bIns="0">
            <a:spAutoFit/>
          </a:bodyPr>
          <a:lstStyle>
            <a:lvl1pPr marL="0" indent="0">
              <a:buNone/>
              <a:defRPr sz="4000" b="0" i="0" baseline="0">
                <a:solidFill>
                  <a:schemeClr val="bg1"/>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[Topic]</a:t>
            </a:r>
          </a:p>
        </p:txBody>
      </p:sp>
    </p:spTree>
    <p:extLst>
      <p:ext uri="{BB962C8B-B14F-4D97-AF65-F5344CB8AC3E}">
        <p14:creationId xmlns:p14="http://schemas.microsoft.com/office/powerpoint/2010/main" val="23624884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Blu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4CC51DD-DA3E-3445-8060-A3173295A115}"/>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
        <p:nvSpPr>
          <p:cNvPr id="7" name="Text Placeholder 3">
            <a:extLst>
              <a:ext uri="{FF2B5EF4-FFF2-40B4-BE49-F238E27FC236}">
                <a16:creationId xmlns:a16="http://schemas.microsoft.com/office/drawing/2014/main" id="{006250A4-A16F-D643-AD56-3A7B00324CA1}"/>
              </a:ext>
            </a:extLst>
          </p:cNvPr>
          <p:cNvSpPr>
            <a:spLocks noGrp="1"/>
          </p:cNvSpPr>
          <p:nvPr>
            <p:ph type="body" sz="quarter" idx="12" hasCustomPrompt="1"/>
          </p:nvPr>
        </p:nvSpPr>
        <p:spPr>
          <a:xfrm>
            <a:off x="682256" y="1331335"/>
            <a:ext cx="10827490" cy="307777"/>
          </a:xfrm>
          <a:prstGeom prst="rect">
            <a:avLst/>
          </a:prstGeom>
        </p:spPr>
        <p:txBody>
          <a:bodyPr wrap="square" lIns="0" tIns="0" rIns="0" bIns="0">
            <a:spAutoFit/>
          </a:bodyPr>
          <a:lstStyle>
            <a:lvl1pPr marL="0" indent="0">
              <a:buNone/>
              <a:defRPr sz="2333"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[Copy content]</a:t>
            </a:r>
          </a:p>
        </p:txBody>
      </p:sp>
      <p:sp>
        <p:nvSpPr>
          <p:cNvPr id="2" name="Rectangle 1">
            <a:extLst>
              <a:ext uri="{FF2B5EF4-FFF2-40B4-BE49-F238E27FC236}">
                <a16:creationId xmlns:a16="http://schemas.microsoft.com/office/drawing/2014/main" id="{5C7B6FBA-6C62-174E-9AC7-79E8EB4FE59A}"/>
              </a:ext>
            </a:extLst>
          </p:cNvPr>
          <p:cNvSpPr/>
          <p:nvPr userDrawn="1"/>
        </p:nvSpPr>
        <p:spPr>
          <a:xfrm rot="16200000">
            <a:off x="5936512" y="602511"/>
            <a:ext cx="318977" cy="12192001"/>
          </a:xfrm>
          <a:prstGeom prst="rect">
            <a:avLst/>
          </a:prstGeom>
          <a:solidFill>
            <a:srgbClr val="127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1731965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Green">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4CC51DD-DA3E-3445-8060-A3173295A115}"/>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
        <p:nvSpPr>
          <p:cNvPr id="7" name="Text Placeholder 3">
            <a:extLst>
              <a:ext uri="{FF2B5EF4-FFF2-40B4-BE49-F238E27FC236}">
                <a16:creationId xmlns:a16="http://schemas.microsoft.com/office/drawing/2014/main" id="{006250A4-A16F-D643-AD56-3A7B00324CA1}"/>
              </a:ext>
            </a:extLst>
          </p:cNvPr>
          <p:cNvSpPr>
            <a:spLocks noGrp="1"/>
          </p:cNvSpPr>
          <p:nvPr>
            <p:ph type="body" sz="quarter" idx="12" hasCustomPrompt="1"/>
          </p:nvPr>
        </p:nvSpPr>
        <p:spPr>
          <a:xfrm>
            <a:off x="682256" y="1331335"/>
            <a:ext cx="10827490" cy="307777"/>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[Copy content]</a:t>
            </a:r>
          </a:p>
        </p:txBody>
      </p:sp>
      <p:sp>
        <p:nvSpPr>
          <p:cNvPr id="2" name="Rectangle 1">
            <a:extLst>
              <a:ext uri="{FF2B5EF4-FFF2-40B4-BE49-F238E27FC236}">
                <a16:creationId xmlns:a16="http://schemas.microsoft.com/office/drawing/2014/main" id="{5C7B6FBA-6C62-174E-9AC7-79E8EB4FE59A}"/>
              </a:ext>
            </a:extLst>
          </p:cNvPr>
          <p:cNvSpPr/>
          <p:nvPr userDrawn="1"/>
        </p:nvSpPr>
        <p:spPr>
          <a:xfrm>
            <a:off x="0" y="0"/>
            <a:ext cx="318977" cy="6858000"/>
          </a:xfrm>
          <a:prstGeom prst="rect">
            <a:avLst/>
          </a:prstGeom>
          <a:solidFill>
            <a:srgbClr val="25BE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90315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276E-F2F1-6E4F-8F75-7B044330BC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08128C-E529-A642-8AE6-ACFB6CE0E5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E0AE14-9278-024E-8162-0A31196B4CD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81BD33-B1E6-024D-A5BD-D6D8AA2E6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43FFF6-16AB-0F40-88EA-F7C5A496C24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2F6891-E1D1-7949-81D4-6F2642589935}"/>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8" name="Footer Placeholder 7">
            <a:extLst>
              <a:ext uri="{FF2B5EF4-FFF2-40B4-BE49-F238E27FC236}">
                <a16:creationId xmlns:a16="http://schemas.microsoft.com/office/drawing/2014/main" id="{F29D41B7-9402-6642-AD60-3B0F9CE91C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8BB199-B6B1-4D42-9A87-F9C5BC7B93B4}"/>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18993271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Yellow">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4CC51DD-DA3E-3445-8060-A3173295A115}"/>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
        <p:nvSpPr>
          <p:cNvPr id="7" name="Text Placeholder 3">
            <a:extLst>
              <a:ext uri="{FF2B5EF4-FFF2-40B4-BE49-F238E27FC236}">
                <a16:creationId xmlns:a16="http://schemas.microsoft.com/office/drawing/2014/main" id="{006250A4-A16F-D643-AD56-3A7B00324CA1}"/>
              </a:ext>
            </a:extLst>
          </p:cNvPr>
          <p:cNvSpPr>
            <a:spLocks noGrp="1"/>
          </p:cNvSpPr>
          <p:nvPr>
            <p:ph type="body" sz="quarter" idx="12" hasCustomPrompt="1"/>
          </p:nvPr>
        </p:nvSpPr>
        <p:spPr>
          <a:xfrm>
            <a:off x="682256" y="1331335"/>
            <a:ext cx="10827490" cy="307777"/>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[Copy content]</a:t>
            </a:r>
          </a:p>
        </p:txBody>
      </p:sp>
      <p:sp>
        <p:nvSpPr>
          <p:cNvPr id="2" name="Rectangle 1">
            <a:extLst>
              <a:ext uri="{FF2B5EF4-FFF2-40B4-BE49-F238E27FC236}">
                <a16:creationId xmlns:a16="http://schemas.microsoft.com/office/drawing/2014/main" id="{5C7B6FBA-6C62-174E-9AC7-79E8EB4FE59A}"/>
              </a:ext>
            </a:extLst>
          </p:cNvPr>
          <p:cNvSpPr/>
          <p:nvPr userDrawn="1"/>
        </p:nvSpPr>
        <p:spPr>
          <a:xfrm rot="16200000">
            <a:off x="5936512" y="602512"/>
            <a:ext cx="318977" cy="12192000"/>
          </a:xfrm>
          <a:prstGeom prst="rect">
            <a:avLst/>
          </a:prstGeom>
          <a:solidFill>
            <a:srgbClr val="EFAF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7260446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Light Blu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4CC51DD-DA3E-3445-8060-A3173295A115}"/>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
        <p:nvSpPr>
          <p:cNvPr id="7" name="Text Placeholder 3">
            <a:extLst>
              <a:ext uri="{FF2B5EF4-FFF2-40B4-BE49-F238E27FC236}">
                <a16:creationId xmlns:a16="http://schemas.microsoft.com/office/drawing/2014/main" id="{006250A4-A16F-D643-AD56-3A7B00324CA1}"/>
              </a:ext>
            </a:extLst>
          </p:cNvPr>
          <p:cNvSpPr>
            <a:spLocks noGrp="1"/>
          </p:cNvSpPr>
          <p:nvPr>
            <p:ph type="body" sz="quarter" idx="12" hasCustomPrompt="1"/>
          </p:nvPr>
        </p:nvSpPr>
        <p:spPr>
          <a:xfrm>
            <a:off x="682256" y="1331335"/>
            <a:ext cx="10827490" cy="307777"/>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[Copy content]</a:t>
            </a:r>
          </a:p>
        </p:txBody>
      </p:sp>
      <p:sp>
        <p:nvSpPr>
          <p:cNvPr id="2" name="Rectangle 1">
            <a:extLst>
              <a:ext uri="{FF2B5EF4-FFF2-40B4-BE49-F238E27FC236}">
                <a16:creationId xmlns:a16="http://schemas.microsoft.com/office/drawing/2014/main" id="{5C7B6FBA-6C62-174E-9AC7-79E8EB4FE59A}"/>
              </a:ext>
            </a:extLst>
          </p:cNvPr>
          <p:cNvSpPr/>
          <p:nvPr userDrawn="1"/>
        </p:nvSpPr>
        <p:spPr>
          <a:xfrm>
            <a:off x="0" y="0"/>
            <a:ext cx="318977" cy="6858000"/>
          </a:xfrm>
          <a:prstGeom prst="rect">
            <a:avLst/>
          </a:prstGeom>
          <a:solidFill>
            <a:srgbClr val="299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9579588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4CC51DD-DA3E-3445-8060-A3173295A115}"/>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
        <p:nvSpPr>
          <p:cNvPr id="7" name="Text Placeholder 3">
            <a:extLst>
              <a:ext uri="{FF2B5EF4-FFF2-40B4-BE49-F238E27FC236}">
                <a16:creationId xmlns:a16="http://schemas.microsoft.com/office/drawing/2014/main" id="{006250A4-A16F-D643-AD56-3A7B00324CA1}"/>
              </a:ext>
            </a:extLst>
          </p:cNvPr>
          <p:cNvSpPr>
            <a:spLocks noGrp="1"/>
          </p:cNvSpPr>
          <p:nvPr>
            <p:ph type="body" sz="quarter" idx="12" hasCustomPrompt="1"/>
          </p:nvPr>
        </p:nvSpPr>
        <p:spPr>
          <a:xfrm>
            <a:off x="682256" y="1331335"/>
            <a:ext cx="10827490" cy="307777"/>
          </a:xfrm>
          <a:prstGeom prst="rect">
            <a:avLst/>
          </a:prstGeom>
        </p:spPr>
        <p:txBody>
          <a:bodyPr wrap="square" lIns="0" tIns="0" rIns="0" bIns="0">
            <a:spAutoFit/>
          </a:bodyPr>
          <a:lstStyle>
            <a:lvl1pPr marL="0" indent="0">
              <a:buNone/>
              <a:defRPr sz="1667" b="0" i="0" baseline="0">
                <a:solidFill>
                  <a:srgbClr val="0E3B5E"/>
                </a:solidFill>
                <a:latin typeface="Benton Sans" panose="02000504020000020004" pitchFamily="2" charset="77"/>
                <a:cs typeface="Benton Sans"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sz="2000" dirty="0"/>
              <a:t>[Copy content]</a:t>
            </a:r>
          </a:p>
        </p:txBody>
      </p:sp>
    </p:spTree>
    <p:extLst>
      <p:ext uri="{BB962C8B-B14F-4D97-AF65-F5344CB8AC3E}">
        <p14:creationId xmlns:p14="http://schemas.microsoft.com/office/powerpoint/2010/main" val="41675206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Blue Bar">
    <p:spTree>
      <p:nvGrpSpPr>
        <p:cNvPr id="1" name=""/>
        <p:cNvGrpSpPr/>
        <p:nvPr/>
      </p:nvGrpSpPr>
      <p:grpSpPr>
        <a:xfrm>
          <a:off x="0" y="0"/>
          <a:ext cx="0" cy="0"/>
          <a:chOff x="0" y="0"/>
          <a:chExt cx="0" cy="0"/>
        </a:xfrm>
      </p:grpSpPr>
      <p:sp>
        <p:nvSpPr>
          <p:cNvPr id="18" name="Text Placeholder 5"/>
          <p:cNvSpPr>
            <a:spLocks noGrp="1"/>
          </p:cNvSpPr>
          <p:nvPr>
            <p:ph type="body" sz="quarter" idx="12" hasCustomPrompt="1"/>
          </p:nvPr>
        </p:nvSpPr>
        <p:spPr>
          <a:xfrm>
            <a:off x="576151" y="317501"/>
            <a:ext cx="11057578" cy="553998"/>
          </a:xfrm>
          <a:prstGeom prst="rect">
            <a:avLst/>
          </a:prstGeom>
        </p:spPr>
        <p:txBody>
          <a:bodyPr wrap="square" lIns="0" tIns="0" rIns="0" bIns="0">
            <a:spAutoFit/>
          </a:bodyPr>
          <a:lstStyle>
            <a:lvl1pPr marL="0" indent="0">
              <a:lnSpc>
                <a:spcPct val="90000"/>
              </a:lnSpc>
              <a:buFontTx/>
              <a:buNone/>
              <a:defRPr sz="4000">
                <a:solidFill>
                  <a:schemeClr val="accent5"/>
                </a:solidFill>
                <a:latin typeface="BentonSans"/>
              </a:defRPr>
            </a:lvl1pPr>
          </a:lstStyle>
          <a:p>
            <a:r>
              <a:rPr lang="en-US" dirty="0"/>
              <a:t>[Title/Topic]</a:t>
            </a:r>
          </a:p>
        </p:txBody>
      </p:sp>
      <p:sp>
        <p:nvSpPr>
          <p:cNvPr id="4" name="Content Placeholder 2"/>
          <p:cNvSpPr>
            <a:spLocks noGrp="1"/>
          </p:cNvSpPr>
          <p:nvPr>
            <p:ph idx="14" hasCustomPrompt="1"/>
          </p:nvPr>
        </p:nvSpPr>
        <p:spPr>
          <a:xfrm>
            <a:off x="571401" y="1159176"/>
            <a:ext cx="11062328" cy="359073"/>
          </a:xfrm>
          <a:prstGeom prst="rect">
            <a:avLst/>
          </a:prstGeom>
        </p:spPr>
        <p:txBody>
          <a:bodyPr wrap="square" lIns="0" tIns="0" rIns="0" bIns="0">
            <a:spAutoFit/>
          </a:bodyPr>
          <a:lstStyle>
            <a:lvl1pPr marL="5291" indent="0">
              <a:spcBef>
                <a:spcPts val="0"/>
              </a:spcBef>
              <a:spcAft>
                <a:spcPts val="1000"/>
              </a:spcAft>
              <a:buSzPct val="100000"/>
              <a:buFont typeface="+mj-lt"/>
              <a:buNone/>
              <a:tabLst/>
              <a:defRPr sz="2333" baseline="0">
                <a:solidFill>
                  <a:schemeClr val="accent5"/>
                </a:solidFill>
                <a:latin typeface="BentonSans"/>
              </a:defRPr>
            </a:lvl1pPr>
            <a:lvl2pPr marL="240761" indent="0">
              <a:spcBef>
                <a:spcPts val="0"/>
              </a:spcBef>
              <a:spcAft>
                <a:spcPts val="500"/>
              </a:spcAft>
              <a:buSzPct val="100000"/>
              <a:buFont typeface="+mj-lt"/>
              <a:buNone/>
              <a:defRPr sz="2000" baseline="0">
                <a:solidFill>
                  <a:schemeClr val="accent5"/>
                </a:solidFill>
              </a:defRPr>
            </a:lvl2pPr>
            <a:lvl3pPr marL="427285" indent="0">
              <a:spcBef>
                <a:spcPts val="0"/>
              </a:spcBef>
              <a:spcAft>
                <a:spcPts val="500"/>
              </a:spcAft>
              <a:buSzPct val="100000"/>
              <a:buFont typeface="+mj-lt"/>
              <a:buNone/>
              <a:defRPr sz="1750" baseline="0">
                <a:solidFill>
                  <a:schemeClr val="accent5"/>
                </a:solidFill>
              </a:defRPr>
            </a:lvl3pPr>
            <a:lvl4pPr marL="617778" indent="0">
              <a:spcBef>
                <a:spcPts val="0"/>
              </a:spcBef>
              <a:spcAft>
                <a:spcPts val="500"/>
              </a:spcAft>
              <a:buSzPct val="100000"/>
              <a:buFont typeface="+mj-lt"/>
              <a:buNone/>
              <a:defRPr sz="1500" baseline="0">
                <a:solidFill>
                  <a:schemeClr val="accent5"/>
                </a:solidFill>
              </a:defRPr>
            </a:lvl4pPr>
            <a:lvl5pPr marL="2005461" indent="-285739">
              <a:buSzPct val="100000"/>
              <a:buFont typeface="+mj-lt"/>
              <a:buAutoNum type="arabicPeriod"/>
              <a:defRPr sz="1333">
                <a:solidFill>
                  <a:schemeClr val="accent5"/>
                </a:solidFill>
              </a:defRPr>
            </a:lvl5pPr>
          </a:lstStyle>
          <a:p>
            <a:r>
              <a:rPr lang="en-US" dirty="0"/>
              <a:t>[Copy content] </a:t>
            </a:r>
          </a:p>
        </p:txBody>
      </p:sp>
      <p:sp>
        <p:nvSpPr>
          <p:cNvPr id="6" name="Rectangle 5"/>
          <p:cNvSpPr/>
          <p:nvPr userDrawn="1"/>
        </p:nvSpPr>
        <p:spPr>
          <a:xfrm>
            <a:off x="0" y="6355080"/>
            <a:ext cx="12192000" cy="5029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9338653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Blu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30500" y="2032001"/>
            <a:ext cx="6731000" cy="623248"/>
          </a:xfrm>
        </p:spPr>
        <p:txBody>
          <a:bodyPr anchor="t" anchorCtr="0">
            <a:spAutoFit/>
          </a:bodyPr>
          <a:lstStyle>
            <a:lvl1pPr>
              <a:defRPr sz="4500" b="0" i="0" baseline="0">
                <a:solidFill>
                  <a:schemeClr val="bg1"/>
                </a:solidFill>
                <a:latin typeface="Benton Sans Medium" panose="02000504020000020004" pitchFamily="2" charset="77"/>
              </a:defRPr>
            </a:lvl1pPr>
          </a:lstStyle>
          <a:p>
            <a:r>
              <a:rPr lang="en-US" dirty="0"/>
              <a:t>“Insert quote here”</a:t>
            </a:r>
          </a:p>
        </p:txBody>
      </p:sp>
      <p:sp>
        <p:nvSpPr>
          <p:cNvPr id="13" name="Text Placeholder 12"/>
          <p:cNvSpPr>
            <a:spLocks noGrp="1"/>
          </p:cNvSpPr>
          <p:nvPr>
            <p:ph type="body" sz="quarter" idx="11" hasCustomPrompt="1"/>
          </p:nvPr>
        </p:nvSpPr>
        <p:spPr>
          <a:xfrm>
            <a:off x="3056171" y="3120360"/>
            <a:ext cx="6731000" cy="246222"/>
          </a:xfrm>
          <a:prstGeom prst="rect">
            <a:avLst/>
          </a:prstGeom>
        </p:spPr>
        <p:txBody>
          <a:bodyPr lIns="0" tIns="0" rIns="0" bIns="0">
            <a:spAutoFit/>
          </a:bodyPr>
          <a:lstStyle>
            <a:lvl1pPr marL="0" indent="0">
              <a:buNone/>
              <a:defRPr sz="1583" baseline="0">
                <a:solidFill>
                  <a:schemeClr val="bg1"/>
                </a:solidFill>
                <a:latin typeface="BentonSans"/>
              </a:defRPr>
            </a:lvl1pPr>
            <a:lvl2pPr marL="544237" indent="0">
              <a:buNone/>
              <a:defRPr sz="833"/>
            </a:lvl2pPr>
            <a:lvl3pPr marL="1088474" indent="0">
              <a:buNone/>
              <a:defRPr sz="833"/>
            </a:lvl3pPr>
            <a:lvl4pPr marL="1632711" indent="0">
              <a:buNone/>
              <a:defRPr sz="833"/>
            </a:lvl4pPr>
            <a:lvl5pPr marL="2176948" indent="0">
              <a:buNone/>
              <a:defRPr sz="833"/>
            </a:lvl5pPr>
          </a:lstStyle>
          <a:p>
            <a:pPr lvl="0"/>
            <a:r>
              <a:rPr lang="en-US" dirty="0"/>
              <a:t>Name &amp; Title here</a:t>
            </a:r>
          </a:p>
        </p:txBody>
      </p:sp>
    </p:spTree>
    <p:extLst>
      <p:ext uri="{BB962C8B-B14F-4D97-AF65-F5344CB8AC3E}">
        <p14:creationId xmlns:p14="http://schemas.microsoft.com/office/powerpoint/2010/main" val="5795817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30500" y="2032001"/>
            <a:ext cx="6731000" cy="623248"/>
          </a:xfrm>
        </p:spPr>
        <p:txBody>
          <a:bodyPr anchor="t" anchorCtr="0">
            <a:spAutoFit/>
          </a:bodyPr>
          <a:lstStyle>
            <a:lvl1pPr>
              <a:defRPr sz="4500" b="0" i="0" baseline="0">
                <a:solidFill>
                  <a:srgbClr val="0F3B5E"/>
                </a:solidFill>
                <a:latin typeface="Benton Sans Medium" panose="02000504020000020004" pitchFamily="2" charset="77"/>
              </a:defRPr>
            </a:lvl1pPr>
          </a:lstStyle>
          <a:p>
            <a:r>
              <a:rPr lang="en-US" dirty="0"/>
              <a:t>“Insert quote here”</a:t>
            </a:r>
          </a:p>
        </p:txBody>
      </p:sp>
      <p:sp>
        <p:nvSpPr>
          <p:cNvPr id="13" name="Text Placeholder 12"/>
          <p:cNvSpPr>
            <a:spLocks noGrp="1"/>
          </p:cNvSpPr>
          <p:nvPr>
            <p:ph type="body" sz="quarter" idx="11" hasCustomPrompt="1"/>
          </p:nvPr>
        </p:nvSpPr>
        <p:spPr>
          <a:xfrm>
            <a:off x="3047311" y="3111500"/>
            <a:ext cx="6731000" cy="246222"/>
          </a:xfrm>
          <a:prstGeom prst="rect">
            <a:avLst/>
          </a:prstGeom>
        </p:spPr>
        <p:txBody>
          <a:bodyPr lIns="0" tIns="0" rIns="0" bIns="0">
            <a:spAutoFit/>
          </a:bodyPr>
          <a:lstStyle>
            <a:lvl1pPr marL="0" indent="0">
              <a:buNone/>
              <a:defRPr sz="1583" baseline="0">
                <a:solidFill>
                  <a:srgbClr val="0F3B5E"/>
                </a:solidFill>
                <a:latin typeface="BentonSans"/>
              </a:defRPr>
            </a:lvl1pPr>
            <a:lvl2pPr marL="544237" indent="0">
              <a:buNone/>
              <a:defRPr sz="833"/>
            </a:lvl2pPr>
            <a:lvl3pPr marL="1088474" indent="0">
              <a:buNone/>
              <a:defRPr sz="833"/>
            </a:lvl3pPr>
            <a:lvl4pPr marL="1632711" indent="0">
              <a:buNone/>
              <a:defRPr sz="833"/>
            </a:lvl4pPr>
            <a:lvl5pPr marL="2176948" indent="0">
              <a:buNone/>
              <a:defRPr sz="833"/>
            </a:lvl5pPr>
          </a:lstStyle>
          <a:p>
            <a:pPr lvl="0"/>
            <a:r>
              <a:rPr lang="en-US" dirty="0"/>
              <a:t>Name &amp; Title here</a:t>
            </a:r>
          </a:p>
        </p:txBody>
      </p:sp>
    </p:spTree>
    <p:extLst>
      <p:ext uri="{BB962C8B-B14F-4D97-AF65-F5344CB8AC3E}">
        <p14:creationId xmlns:p14="http://schemas.microsoft.com/office/powerpoint/2010/main" val="342790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2256" y="1284768"/>
            <a:ext cx="10827489" cy="2911053"/>
          </a:xfrm>
          <a:prstGeom prst="rect">
            <a:avLst/>
          </a:prstGeom>
        </p:spPr>
        <p:txBody>
          <a:bodyPr wrap="square" lIns="0" tIns="0" rIns="0" bIns="0">
            <a:spAutoFit/>
          </a:bodyPr>
          <a:lstStyle>
            <a:lvl1pPr marL="433900" indent="-428608">
              <a:spcBef>
                <a:spcPts val="0"/>
              </a:spcBef>
              <a:spcAft>
                <a:spcPts val="500"/>
              </a:spcAft>
              <a:buSzPct val="100000"/>
              <a:buFont typeface="+mj-lt"/>
              <a:buAutoNum type="arabicPeriod"/>
              <a:tabLst/>
              <a:defRPr sz="2000" baseline="0">
                <a:solidFill>
                  <a:srgbClr val="0F3B5E"/>
                </a:solidFill>
                <a:latin typeface="BentonSans"/>
              </a:defRPr>
            </a:lvl1pPr>
            <a:lvl2pPr marL="621746" indent="-380985">
              <a:spcBef>
                <a:spcPts val="0"/>
              </a:spcBef>
              <a:spcAft>
                <a:spcPts val="500"/>
              </a:spcAft>
              <a:buSzPct val="100000"/>
              <a:buFont typeface="+mj-lt"/>
              <a:buAutoNum type="romanUcPeriod"/>
              <a:defRPr sz="2000" baseline="0">
                <a:solidFill>
                  <a:srgbClr val="0F3B5E"/>
                </a:solidFill>
                <a:latin typeface="BentonSans"/>
              </a:defRPr>
            </a:lvl2pPr>
            <a:lvl3pPr marL="808270" indent="-380985">
              <a:spcBef>
                <a:spcPts val="0"/>
              </a:spcBef>
              <a:spcAft>
                <a:spcPts val="500"/>
              </a:spcAft>
              <a:buSzPct val="100000"/>
              <a:buFont typeface="+mj-lt"/>
              <a:buAutoNum type="arabicPeriod"/>
              <a:defRPr sz="2000" baseline="0">
                <a:solidFill>
                  <a:srgbClr val="0F3B5E"/>
                </a:solidFill>
                <a:latin typeface="BentonSans"/>
              </a:defRPr>
            </a:lvl3pPr>
            <a:lvl4pPr marL="903516" indent="-285739">
              <a:spcBef>
                <a:spcPts val="0"/>
              </a:spcBef>
              <a:spcAft>
                <a:spcPts val="500"/>
              </a:spcAft>
              <a:buSzPct val="100000"/>
              <a:buFont typeface="+mj-lt"/>
              <a:buAutoNum type="arabicPeriod"/>
              <a:defRPr sz="1500" baseline="0">
                <a:solidFill>
                  <a:schemeClr val="accent5"/>
                </a:solidFill>
              </a:defRPr>
            </a:lvl4pPr>
            <a:lvl5pPr marL="2005461" indent="-285739">
              <a:buSzPct val="100000"/>
              <a:buFont typeface="+mj-lt"/>
              <a:buAutoNum type="arabicPeriod"/>
              <a:defRPr sz="1333">
                <a:solidFill>
                  <a:schemeClr val="accent5"/>
                </a:solidFill>
              </a:defRPr>
            </a:lvl5pPr>
          </a:lstStyle>
          <a:p>
            <a:r>
              <a:rPr lang="en-US" dirty="0"/>
              <a:t>[High-level content]</a:t>
            </a:r>
          </a:p>
          <a:p>
            <a:r>
              <a:rPr lang="en-US" dirty="0"/>
              <a:t>[High-level content] </a:t>
            </a:r>
          </a:p>
          <a:p>
            <a:pPr lvl="1">
              <a:buFont typeface="+mj-lt"/>
              <a:buAutoNum type="romanUcPeriod"/>
            </a:pPr>
            <a:r>
              <a:rPr lang="en-US" dirty="0"/>
              <a:t>[Secondary information about high-level content]</a:t>
            </a:r>
          </a:p>
          <a:p>
            <a:pPr lvl="2">
              <a:buFont typeface="Arial"/>
              <a:buChar char="•"/>
            </a:pPr>
            <a:r>
              <a:rPr lang="en-US" dirty="0"/>
              <a:t>[More details]</a:t>
            </a:r>
          </a:p>
          <a:p>
            <a:pPr lvl="2">
              <a:buFont typeface="Arial"/>
              <a:buChar char="•"/>
            </a:pPr>
            <a:r>
              <a:rPr lang="en-US" dirty="0"/>
              <a:t>[More details] </a:t>
            </a:r>
          </a:p>
          <a:p>
            <a:pPr lvl="2">
              <a:buFont typeface="Arial"/>
              <a:buChar char="•"/>
            </a:pPr>
            <a:r>
              <a:rPr lang="en-US" dirty="0"/>
              <a:t>[More details] </a:t>
            </a:r>
          </a:p>
          <a:p>
            <a:pPr lvl="1">
              <a:buFont typeface="+mj-lt"/>
              <a:buAutoNum type="romanUcPeriod"/>
            </a:pPr>
            <a:r>
              <a:rPr lang="en-US" dirty="0"/>
              <a:t>[Secondary information about high-level content]</a:t>
            </a:r>
          </a:p>
          <a:p>
            <a:r>
              <a:rPr lang="en-US" dirty="0"/>
              <a:t>[High-level content]</a:t>
            </a:r>
          </a:p>
        </p:txBody>
      </p:sp>
      <p:sp>
        <p:nvSpPr>
          <p:cNvPr id="6" name="Rectangle 5">
            <a:extLst>
              <a:ext uri="{FF2B5EF4-FFF2-40B4-BE49-F238E27FC236}">
                <a16:creationId xmlns:a16="http://schemas.microsoft.com/office/drawing/2014/main" id="{D7E7772F-5A74-F840-90F6-1CEB5F2A4A06}"/>
              </a:ext>
            </a:extLst>
          </p:cNvPr>
          <p:cNvSpPr/>
          <p:nvPr userDrawn="1"/>
        </p:nvSpPr>
        <p:spPr>
          <a:xfrm rot="16200000">
            <a:off x="5936512" y="602511"/>
            <a:ext cx="318977" cy="12192001"/>
          </a:xfrm>
          <a:prstGeom prst="rect">
            <a:avLst/>
          </a:prstGeom>
          <a:solidFill>
            <a:srgbClr val="127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Text Placeholder 3">
            <a:extLst>
              <a:ext uri="{FF2B5EF4-FFF2-40B4-BE49-F238E27FC236}">
                <a16:creationId xmlns:a16="http://schemas.microsoft.com/office/drawing/2014/main" id="{E4F42306-2437-304C-B483-F38396B033EF}"/>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Tree>
    <p:extLst>
      <p:ext uri="{BB962C8B-B14F-4D97-AF65-F5344CB8AC3E}">
        <p14:creationId xmlns:p14="http://schemas.microsoft.com/office/powerpoint/2010/main" val="19545947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2256" y="1309804"/>
            <a:ext cx="11061517" cy="1546578"/>
          </a:xfrm>
          <a:prstGeom prst="rect">
            <a:avLst/>
          </a:prstGeom>
        </p:spPr>
        <p:txBody>
          <a:bodyPr wrap="square" lIns="0" tIns="0" rIns="0" bIns="0" numCol="1" spcCol="365760">
            <a:spAutoFit/>
          </a:bodyPr>
          <a:lstStyle>
            <a:lvl1pPr marL="5291" indent="228591">
              <a:spcBef>
                <a:spcPts val="0"/>
              </a:spcBef>
              <a:spcAft>
                <a:spcPts val="500"/>
              </a:spcAft>
              <a:buSzPct val="100000"/>
              <a:buFont typeface="Arial"/>
              <a:buChar char="•"/>
              <a:tabLst/>
              <a:defRPr sz="2333" baseline="0">
                <a:solidFill>
                  <a:srgbClr val="0F3B5E"/>
                </a:solidFill>
                <a:latin typeface="BentonSans"/>
              </a:defRPr>
            </a:lvl1pPr>
            <a:lvl2pPr marL="240761" indent="227533">
              <a:spcBef>
                <a:spcPts val="0"/>
              </a:spcBef>
              <a:spcAft>
                <a:spcPts val="500"/>
              </a:spcAft>
              <a:buSzPct val="100000"/>
              <a:buFont typeface="Arial"/>
              <a:buChar char="•"/>
              <a:defRPr sz="2000" baseline="0">
                <a:solidFill>
                  <a:srgbClr val="0F3B5E"/>
                </a:solidFill>
                <a:latin typeface="BentonSans"/>
              </a:defRPr>
            </a:lvl2pPr>
            <a:lvl3pPr marL="427285" indent="227533">
              <a:spcBef>
                <a:spcPts val="0"/>
              </a:spcBef>
              <a:spcAft>
                <a:spcPts val="500"/>
              </a:spcAft>
              <a:buSzPct val="100000"/>
              <a:buFont typeface="Arial"/>
              <a:buChar char="•"/>
              <a:defRPr sz="1750" baseline="0">
                <a:solidFill>
                  <a:schemeClr val="accent5"/>
                </a:solidFill>
              </a:defRPr>
            </a:lvl3pPr>
            <a:lvl4pPr marL="855894" indent="-238115">
              <a:spcBef>
                <a:spcPts val="0"/>
              </a:spcBef>
              <a:spcAft>
                <a:spcPts val="500"/>
              </a:spcAft>
              <a:buSzPct val="100000"/>
              <a:buFont typeface="Arial"/>
              <a:buChar char="•"/>
              <a:defRPr sz="1500" baseline="0">
                <a:solidFill>
                  <a:schemeClr val="accent5"/>
                </a:solidFill>
              </a:defRPr>
            </a:lvl4pPr>
            <a:lvl5pPr marL="2005461" indent="-285739">
              <a:buSzPct val="100000"/>
              <a:buFont typeface="+mj-lt"/>
              <a:buAutoNum type="arabicPeriod"/>
              <a:defRPr sz="1333">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7" name="Rectangle 6">
            <a:extLst>
              <a:ext uri="{FF2B5EF4-FFF2-40B4-BE49-F238E27FC236}">
                <a16:creationId xmlns:a16="http://schemas.microsoft.com/office/drawing/2014/main" id="{D2505437-D603-FF4B-82F1-24F52052843C}"/>
              </a:ext>
            </a:extLst>
          </p:cNvPr>
          <p:cNvSpPr/>
          <p:nvPr userDrawn="1"/>
        </p:nvSpPr>
        <p:spPr>
          <a:xfrm>
            <a:off x="0" y="0"/>
            <a:ext cx="318977" cy="6858000"/>
          </a:xfrm>
          <a:prstGeom prst="rect">
            <a:avLst/>
          </a:prstGeom>
          <a:solidFill>
            <a:srgbClr val="25BE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Text Placeholder 3">
            <a:extLst>
              <a:ext uri="{FF2B5EF4-FFF2-40B4-BE49-F238E27FC236}">
                <a16:creationId xmlns:a16="http://schemas.microsoft.com/office/drawing/2014/main" id="{C2A5A0E0-90C9-4340-837F-BE322C4EBDBD}"/>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Tree>
    <p:extLst>
      <p:ext uri="{BB962C8B-B14F-4D97-AF65-F5344CB8AC3E}">
        <p14:creationId xmlns:p14="http://schemas.microsoft.com/office/powerpoint/2010/main" val="7394583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hasCustomPrompt="1"/>
          </p:nvPr>
        </p:nvSpPr>
        <p:spPr>
          <a:xfrm>
            <a:off x="682256" y="1327525"/>
            <a:ext cx="4953000" cy="1546578"/>
          </a:xfrm>
          <a:prstGeom prst="rect">
            <a:avLst/>
          </a:prstGeom>
        </p:spPr>
        <p:txBody>
          <a:bodyPr wrap="square" lIns="0" tIns="0" rIns="0" bIns="0" numCol="1" spcCol="365760">
            <a:spAutoFit/>
          </a:bodyPr>
          <a:lstStyle>
            <a:lvl1pPr marL="5291" indent="228591">
              <a:spcBef>
                <a:spcPts val="0"/>
              </a:spcBef>
              <a:spcAft>
                <a:spcPts val="500"/>
              </a:spcAft>
              <a:buSzPct val="100000"/>
              <a:buFont typeface="Arial"/>
              <a:buChar char="•"/>
              <a:tabLst/>
              <a:defRPr sz="2333" baseline="0">
                <a:solidFill>
                  <a:srgbClr val="0F3B5E"/>
                </a:solidFill>
                <a:latin typeface="BentonSans"/>
              </a:defRPr>
            </a:lvl1pPr>
            <a:lvl2pPr marL="240761" indent="227533">
              <a:spcBef>
                <a:spcPts val="0"/>
              </a:spcBef>
              <a:spcAft>
                <a:spcPts val="500"/>
              </a:spcAft>
              <a:buSzPct val="100000"/>
              <a:buFont typeface="Arial"/>
              <a:buChar char="•"/>
              <a:defRPr sz="2000" baseline="0">
                <a:solidFill>
                  <a:srgbClr val="0F3B5E"/>
                </a:solidFill>
                <a:latin typeface="BentonSans"/>
              </a:defRPr>
            </a:lvl2pPr>
            <a:lvl3pPr marL="427285" indent="227533">
              <a:spcBef>
                <a:spcPts val="0"/>
              </a:spcBef>
              <a:spcAft>
                <a:spcPts val="500"/>
              </a:spcAft>
              <a:buSzPct val="100000"/>
              <a:buFont typeface="Arial"/>
              <a:buChar char="•"/>
              <a:defRPr sz="1750" baseline="0">
                <a:solidFill>
                  <a:schemeClr val="accent5"/>
                </a:solidFill>
              </a:defRPr>
            </a:lvl3pPr>
            <a:lvl4pPr marL="855894" indent="-238115">
              <a:spcBef>
                <a:spcPts val="0"/>
              </a:spcBef>
              <a:spcAft>
                <a:spcPts val="500"/>
              </a:spcAft>
              <a:buSzPct val="100000"/>
              <a:buFont typeface="Arial"/>
              <a:buChar char="•"/>
              <a:defRPr sz="1500" baseline="0">
                <a:solidFill>
                  <a:schemeClr val="accent5"/>
                </a:solidFill>
              </a:defRPr>
            </a:lvl4pPr>
            <a:lvl5pPr marL="2005461" indent="-285739">
              <a:buSzPct val="100000"/>
              <a:buFont typeface="+mj-lt"/>
              <a:buAutoNum type="arabicPeriod"/>
              <a:defRPr sz="1333">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7" name="Content Placeholder 2"/>
          <p:cNvSpPr>
            <a:spLocks noGrp="1"/>
          </p:cNvSpPr>
          <p:nvPr>
            <p:ph idx="15" hasCustomPrompt="1"/>
          </p:nvPr>
        </p:nvSpPr>
        <p:spPr>
          <a:xfrm>
            <a:off x="6095999" y="1327525"/>
            <a:ext cx="4953000" cy="1546578"/>
          </a:xfrm>
          <a:prstGeom prst="rect">
            <a:avLst/>
          </a:prstGeom>
        </p:spPr>
        <p:txBody>
          <a:bodyPr wrap="square" lIns="0" tIns="0" rIns="0" bIns="0" numCol="1" spcCol="365760">
            <a:spAutoFit/>
          </a:bodyPr>
          <a:lstStyle>
            <a:lvl1pPr marL="5291" indent="228591">
              <a:spcBef>
                <a:spcPts val="0"/>
              </a:spcBef>
              <a:spcAft>
                <a:spcPts val="500"/>
              </a:spcAft>
              <a:buSzPct val="100000"/>
              <a:buFont typeface="Arial"/>
              <a:buChar char="•"/>
              <a:tabLst/>
              <a:defRPr sz="2333" baseline="0">
                <a:solidFill>
                  <a:srgbClr val="0F3B5E"/>
                </a:solidFill>
                <a:latin typeface="BentonSans"/>
              </a:defRPr>
            </a:lvl1pPr>
            <a:lvl2pPr marL="240761" indent="227533">
              <a:spcBef>
                <a:spcPts val="0"/>
              </a:spcBef>
              <a:spcAft>
                <a:spcPts val="500"/>
              </a:spcAft>
              <a:buSzPct val="100000"/>
              <a:buFont typeface="Arial"/>
              <a:buChar char="•"/>
              <a:defRPr sz="2000" baseline="0">
                <a:solidFill>
                  <a:srgbClr val="0F3B5E"/>
                </a:solidFill>
                <a:latin typeface="BentonSans"/>
              </a:defRPr>
            </a:lvl2pPr>
            <a:lvl3pPr marL="427285" indent="227533">
              <a:spcBef>
                <a:spcPts val="0"/>
              </a:spcBef>
              <a:spcAft>
                <a:spcPts val="500"/>
              </a:spcAft>
              <a:buSzPct val="100000"/>
              <a:buFont typeface="Arial"/>
              <a:buChar char="•"/>
              <a:defRPr sz="1750" baseline="0">
                <a:solidFill>
                  <a:schemeClr val="accent5"/>
                </a:solidFill>
              </a:defRPr>
            </a:lvl3pPr>
            <a:lvl4pPr marL="855894" indent="-238115">
              <a:spcBef>
                <a:spcPts val="0"/>
              </a:spcBef>
              <a:spcAft>
                <a:spcPts val="500"/>
              </a:spcAft>
              <a:buSzPct val="100000"/>
              <a:buFont typeface="Arial"/>
              <a:buChar char="•"/>
              <a:defRPr sz="1500" baseline="0">
                <a:solidFill>
                  <a:schemeClr val="accent5"/>
                </a:solidFill>
              </a:defRPr>
            </a:lvl4pPr>
            <a:lvl5pPr marL="2005461" indent="-285739">
              <a:buSzPct val="100000"/>
              <a:buFont typeface="+mj-lt"/>
              <a:buAutoNum type="arabicPeriod"/>
              <a:defRPr sz="1333">
                <a:solidFill>
                  <a:schemeClr val="accent5"/>
                </a:solidFill>
              </a:defRPr>
            </a:lvl5pPr>
          </a:lstStyle>
          <a:p>
            <a:r>
              <a:rPr lang="en-US" dirty="0"/>
              <a:t>[First Point]</a:t>
            </a:r>
          </a:p>
          <a:p>
            <a:r>
              <a:rPr lang="en-US" dirty="0"/>
              <a:t>[Second Point]</a:t>
            </a:r>
          </a:p>
          <a:p>
            <a:pPr lvl="1"/>
            <a:r>
              <a:rPr lang="en-US" dirty="0"/>
              <a:t>[Sub bullet]</a:t>
            </a:r>
          </a:p>
          <a:p>
            <a:pPr lvl="1"/>
            <a:r>
              <a:rPr lang="en-US" dirty="0"/>
              <a:t>[Sub bullet]</a:t>
            </a:r>
          </a:p>
        </p:txBody>
      </p:sp>
      <p:sp>
        <p:nvSpPr>
          <p:cNvPr id="8" name="Rectangle 7">
            <a:extLst>
              <a:ext uri="{FF2B5EF4-FFF2-40B4-BE49-F238E27FC236}">
                <a16:creationId xmlns:a16="http://schemas.microsoft.com/office/drawing/2014/main" id="{8A8C4850-F63F-AD48-A574-3C3DCEBEBD59}"/>
              </a:ext>
            </a:extLst>
          </p:cNvPr>
          <p:cNvSpPr/>
          <p:nvPr userDrawn="1"/>
        </p:nvSpPr>
        <p:spPr>
          <a:xfrm rot="16200000">
            <a:off x="5936512" y="602512"/>
            <a:ext cx="318977" cy="12192000"/>
          </a:xfrm>
          <a:prstGeom prst="rect">
            <a:avLst/>
          </a:prstGeom>
          <a:solidFill>
            <a:srgbClr val="EFAF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Text Placeholder 3">
            <a:extLst>
              <a:ext uri="{FF2B5EF4-FFF2-40B4-BE49-F238E27FC236}">
                <a16:creationId xmlns:a16="http://schemas.microsoft.com/office/drawing/2014/main" id="{97CA569F-DEEF-5842-AC2D-C6B47957D9BD}"/>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Tree>
    <p:extLst>
      <p:ext uri="{BB962C8B-B14F-4D97-AF65-F5344CB8AC3E}">
        <p14:creationId xmlns:p14="http://schemas.microsoft.com/office/powerpoint/2010/main" val="1523575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a:xfrm>
            <a:off x="5968623" y="1343842"/>
            <a:ext cx="5541123" cy="307777"/>
          </a:xfrm>
          <a:prstGeom prst="rect">
            <a:avLst/>
          </a:prstGeom>
        </p:spPr>
        <p:txBody>
          <a:bodyPr wrap="square" lIns="0" tIns="0" rIns="0" bIns="0">
            <a:spAutoFit/>
          </a:bodyPr>
          <a:lstStyle>
            <a:lvl1pPr marL="0" indent="0">
              <a:buSzPct val="100000"/>
              <a:buFont typeface="Arial"/>
              <a:buNone/>
              <a:defRPr sz="2000">
                <a:solidFill>
                  <a:srgbClr val="0F3B5E"/>
                </a:solidFill>
                <a:latin typeface="BentonSans"/>
              </a:defRPr>
            </a:lvl1pPr>
            <a:lvl2pPr marL="283093" indent="0">
              <a:buSzPct val="100000"/>
              <a:buFont typeface="Arial"/>
              <a:buNone/>
              <a:defRPr sz="2000">
                <a:solidFill>
                  <a:schemeClr val="accent5"/>
                </a:solidFill>
              </a:defRPr>
            </a:lvl2pPr>
            <a:lvl3pPr marL="576769" indent="0">
              <a:buSzPct val="100000"/>
              <a:buFont typeface="Arial"/>
              <a:buNone/>
              <a:defRPr sz="1750">
                <a:solidFill>
                  <a:schemeClr val="accent5"/>
                </a:solidFill>
              </a:defRPr>
            </a:lvl3pPr>
            <a:lvl4pPr marL="1153538" indent="0">
              <a:buSzPct val="100000"/>
              <a:buFont typeface="Arial"/>
              <a:buNone/>
              <a:defRPr sz="1500">
                <a:solidFill>
                  <a:schemeClr val="accent5"/>
                </a:solidFill>
              </a:defRPr>
            </a:lvl4pPr>
            <a:lvl5pPr marL="2005461" indent="-285739">
              <a:buSzPct val="100000"/>
              <a:buFont typeface="+mj-lt"/>
              <a:buAutoNum type="arabicPeriod"/>
              <a:defRPr sz="1333">
                <a:solidFill>
                  <a:schemeClr val="accent5"/>
                </a:solidFill>
              </a:defRPr>
            </a:lvl5pPr>
          </a:lstStyle>
          <a:p>
            <a:r>
              <a:rPr lang="en-US" dirty="0"/>
              <a:t>[Content relevant to image]</a:t>
            </a:r>
          </a:p>
        </p:txBody>
      </p:sp>
      <p:sp>
        <p:nvSpPr>
          <p:cNvPr id="4" name="Picture Placeholder 4"/>
          <p:cNvSpPr>
            <a:spLocks noGrp="1"/>
          </p:cNvSpPr>
          <p:nvPr>
            <p:ph type="pic" sz="quarter" idx="10"/>
          </p:nvPr>
        </p:nvSpPr>
        <p:spPr>
          <a:xfrm>
            <a:off x="682256" y="1343842"/>
            <a:ext cx="5016500" cy="4684778"/>
          </a:xfrm>
          <a:prstGeom prst="rect">
            <a:avLst/>
          </a:prstGeom>
          <a:ln w="6350" cmpd="sng">
            <a:solidFill>
              <a:srgbClr val="666666"/>
            </a:solidFill>
          </a:ln>
        </p:spPr>
        <p:txBody>
          <a:bodyPr lIns="91440" tIns="45720" rIns="91440" bIns="45720"/>
          <a:lstStyle>
            <a:lvl1pPr marL="0" indent="0">
              <a:buFontTx/>
              <a:buNone/>
              <a:defRPr sz="2417">
                <a:solidFill>
                  <a:srgbClr val="0F3B5E"/>
                </a:solidFill>
                <a:latin typeface="BentonSans"/>
              </a:defRPr>
            </a:lvl1pPr>
          </a:lstStyle>
          <a:p>
            <a:r>
              <a:rPr lang="en-US" dirty="0"/>
              <a:t>Click icon to add picture</a:t>
            </a:r>
          </a:p>
        </p:txBody>
      </p:sp>
      <p:sp>
        <p:nvSpPr>
          <p:cNvPr id="8" name="Text Placeholder 3">
            <a:extLst>
              <a:ext uri="{FF2B5EF4-FFF2-40B4-BE49-F238E27FC236}">
                <a16:creationId xmlns:a16="http://schemas.microsoft.com/office/drawing/2014/main" id="{FFCE789A-2FCA-AA48-AA6C-6710E1D0DAE4}"/>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Tree>
    <p:extLst>
      <p:ext uri="{BB962C8B-B14F-4D97-AF65-F5344CB8AC3E}">
        <p14:creationId xmlns:p14="http://schemas.microsoft.com/office/powerpoint/2010/main" val="306999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FBCA-9EAE-F847-B5DD-0731CA9AE6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3579BF-877A-DB4B-AF68-B3B572159CA9}"/>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4" name="Footer Placeholder 3">
            <a:extLst>
              <a:ext uri="{FF2B5EF4-FFF2-40B4-BE49-F238E27FC236}">
                <a16:creationId xmlns:a16="http://schemas.microsoft.com/office/drawing/2014/main" id="{9CB780BA-984E-684E-A95A-10AD0A3F0E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6A73D4-DC30-664A-9B90-B5F7635667F4}"/>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5963300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682256" y="1267046"/>
            <a:ext cx="10827489" cy="4899838"/>
          </a:xfrm>
          <a:prstGeom prst="rect">
            <a:avLst/>
          </a:prstGeom>
        </p:spPr>
        <p:txBody>
          <a:bodyPr lIns="0" tIns="0" rIns="0" bIns="0"/>
          <a:lstStyle>
            <a:lvl1pPr marL="0" indent="0">
              <a:buSzPct val="120000"/>
              <a:buFontTx/>
              <a:buNone/>
              <a:defRPr sz="2417">
                <a:solidFill>
                  <a:schemeClr val="accent5"/>
                </a:solidFill>
                <a:latin typeface="BentonSans"/>
              </a:defRPr>
            </a:lvl1pPr>
          </a:lstStyle>
          <a:p>
            <a:r>
              <a:rPr lang="en-US" dirty="0"/>
              <a:t>Click icon to add table</a:t>
            </a:r>
          </a:p>
        </p:txBody>
      </p:sp>
      <p:sp>
        <p:nvSpPr>
          <p:cNvPr id="7" name="Text Placeholder 3">
            <a:extLst>
              <a:ext uri="{FF2B5EF4-FFF2-40B4-BE49-F238E27FC236}">
                <a16:creationId xmlns:a16="http://schemas.microsoft.com/office/drawing/2014/main" id="{07F6F3A0-1273-6545-BED9-4E7E890CABF5}"/>
              </a:ext>
            </a:extLst>
          </p:cNvPr>
          <p:cNvSpPr>
            <a:spLocks noGrp="1"/>
          </p:cNvSpPr>
          <p:nvPr>
            <p:ph type="body" sz="quarter" idx="11"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[Title/Topic]</a:t>
            </a:r>
          </a:p>
        </p:txBody>
      </p:sp>
    </p:spTree>
    <p:extLst>
      <p:ext uri="{BB962C8B-B14F-4D97-AF65-F5344CB8AC3E}">
        <p14:creationId xmlns:p14="http://schemas.microsoft.com/office/powerpoint/2010/main" val="40213801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682256" y="1345246"/>
            <a:ext cx="4447645" cy="2769989"/>
          </a:xfrm>
          <a:prstGeom prst="rect">
            <a:avLst/>
          </a:prstGeom>
        </p:spPr>
        <p:txBody>
          <a:bodyPr vert="horz" lIns="0" tIns="0" rIns="0" bIns="0">
            <a:spAutoFit/>
          </a:bodyPr>
          <a:lstStyle>
            <a:lvl1pPr marL="0" indent="0">
              <a:lnSpc>
                <a:spcPct val="150000"/>
              </a:lnSpc>
              <a:spcBef>
                <a:spcPts val="0"/>
              </a:spcBef>
              <a:buFontTx/>
              <a:buNone/>
              <a:defRPr sz="2000" b="0" i="0" baseline="0">
                <a:solidFill>
                  <a:srgbClr val="0F3B5E"/>
                </a:solidFill>
                <a:latin typeface="BentonSans"/>
                <a:cs typeface="BentonSans"/>
              </a:defRPr>
            </a:lvl1pPr>
            <a:lvl2pPr marL="0" indent="0">
              <a:lnSpc>
                <a:spcPct val="150000"/>
              </a:lnSpc>
              <a:buFontTx/>
              <a:buNone/>
              <a:defRPr sz="2417" baseline="0"/>
            </a:lvl2pPr>
            <a:lvl3pPr marL="0" indent="0">
              <a:lnSpc>
                <a:spcPct val="150000"/>
              </a:lnSpc>
              <a:buFontTx/>
              <a:buNone/>
              <a:defRPr sz="2417" baseline="0"/>
            </a:lvl3pPr>
            <a:lvl4pPr marL="0" indent="0">
              <a:lnSpc>
                <a:spcPct val="150000"/>
              </a:lnSpc>
              <a:buFontTx/>
              <a:buNone/>
              <a:defRPr sz="2417" baseline="0"/>
            </a:lvl4pPr>
            <a:lvl5pPr marL="0" indent="0">
              <a:lnSpc>
                <a:spcPct val="150000"/>
              </a:lnSpc>
              <a:buFontTx/>
              <a:buNone/>
              <a:defRPr sz="2417" baseline="0"/>
            </a:lvl5pPr>
          </a:lstStyle>
          <a:p>
            <a:pPr>
              <a:spcBef>
                <a:spcPts val="0"/>
              </a:spcBef>
            </a:pPr>
            <a:r>
              <a:rPr lang="en-US" dirty="0"/>
              <a:t>[Topic One]</a:t>
            </a:r>
          </a:p>
          <a:p>
            <a:pPr>
              <a:spcBef>
                <a:spcPts val="0"/>
              </a:spcBef>
            </a:pPr>
            <a:r>
              <a:rPr lang="en-US" dirty="0"/>
              <a:t>[Topic Two]</a:t>
            </a:r>
          </a:p>
          <a:p>
            <a:pPr>
              <a:spcBef>
                <a:spcPts val="0"/>
              </a:spcBef>
            </a:pPr>
            <a:r>
              <a:rPr lang="en-US" dirty="0"/>
              <a:t>[Topic Three]</a:t>
            </a:r>
          </a:p>
          <a:p>
            <a:pPr>
              <a:spcBef>
                <a:spcPts val="0"/>
              </a:spcBef>
            </a:pPr>
            <a:r>
              <a:rPr lang="en-US" dirty="0"/>
              <a:t>[Topic Four]</a:t>
            </a:r>
          </a:p>
          <a:p>
            <a:pPr>
              <a:spcBef>
                <a:spcPts val="0"/>
              </a:spcBef>
            </a:pPr>
            <a:r>
              <a:rPr lang="en-US" dirty="0"/>
              <a:t>[Topic Five]</a:t>
            </a:r>
          </a:p>
          <a:p>
            <a:pPr>
              <a:spcBef>
                <a:spcPts val="0"/>
              </a:spcBef>
            </a:pPr>
            <a:r>
              <a:rPr lang="en-US" dirty="0"/>
              <a:t>[Topic Six]</a:t>
            </a:r>
          </a:p>
        </p:txBody>
      </p:sp>
      <p:sp>
        <p:nvSpPr>
          <p:cNvPr id="35" name="Text Placeholder 32"/>
          <p:cNvSpPr>
            <a:spLocks noGrp="1"/>
          </p:cNvSpPr>
          <p:nvPr>
            <p:ph type="body" sz="quarter" idx="12" hasCustomPrompt="1"/>
          </p:nvPr>
        </p:nvSpPr>
        <p:spPr>
          <a:xfrm>
            <a:off x="5361340" y="1345246"/>
            <a:ext cx="6148405" cy="2769989"/>
          </a:xfrm>
          <a:prstGeom prst="rect">
            <a:avLst/>
          </a:prstGeom>
        </p:spPr>
        <p:txBody>
          <a:bodyPr vert="horz" wrap="square" lIns="0" tIns="0" rIns="0" bIns="0">
            <a:spAutoFit/>
          </a:bodyPr>
          <a:lstStyle>
            <a:lvl1pPr marL="0" marR="0" indent="0" algn="l" defTabSz="1088474" rtl="0" eaLnBrk="1" fontAlgn="auto" latinLnBrk="0" hangingPunct="1">
              <a:lnSpc>
                <a:spcPct val="150000"/>
              </a:lnSpc>
              <a:spcBef>
                <a:spcPts val="0"/>
              </a:spcBef>
              <a:spcAft>
                <a:spcPts val="0"/>
              </a:spcAft>
              <a:buClrTx/>
              <a:buSzTx/>
              <a:buFontTx/>
              <a:buNone/>
              <a:tabLst/>
              <a:defRPr sz="2000" b="0" i="0" baseline="0">
                <a:solidFill>
                  <a:srgbClr val="0F3B5E"/>
                </a:solidFill>
                <a:latin typeface="BentonSans"/>
                <a:cs typeface="BentonSans"/>
              </a:defRPr>
            </a:lvl1pPr>
            <a:lvl2pPr marL="0" indent="0">
              <a:lnSpc>
                <a:spcPct val="150000"/>
              </a:lnSpc>
              <a:buFontTx/>
              <a:buNone/>
              <a:defRPr sz="2417" baseline="0"/>
            </a:lvl2pPr>
            <a:lvl3pPr marL="0" indent="0">
              <a:lnSpc>
                <a:spcPct val="150000"/>
              </a:lnSpc>
              <a:buFontTx/>
              <a:buNone/>
              <a:defRPr sz="2417" baseline="0"/>
            </a:lvl3pPr>
            <a:lvl4pPr marL="0" indent="0">
              <a:lnSpc>
                <a:spcPct val="150000"/>
              </a:lnSpc>
              <a:buFontTx/>
              <a:buNone/>
              <a:defRPr sz="2417" baseline="0"/>
            </a:lvl4pPr>
            <a:lvl5pPr marL="0" indent="0">
              <a:lnSpc>
                <a:spcPct val="150000"/>
              </a:lnSpc>
              <a:buFontTx/>
              <a:buNone/>
              <a:defRPr sz="2417" baseline="0"/>
            </a:lvl5pPr>
          </a:lstStyle>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a:p>
            <a:pPr>
              <a:spcBef>
                <a:spcPts val="0"/>
              </a:spcBef>
            </a:pPr>
            <a:r>
              <a:rPr lang="en-US" dirty="0"/>
              <a:t>Slide [#]</a:t>
            </a:r>
          </a:p>
        </p:txBody>
      </p:sp>
      <p:sp>
        <p:nvSpPr>
          <p:cNvPr id="7" name="Rectangle 6">
            <a:extLst>
              <a:ext uri="{FF2B5EF4-FFF2-40B4-BE49-F238E27FC236}">
                <a16:creationId xmlns:a16="http://schemas.microsoft.com/office/drawing/2014/main" id="{C768F88E-47F8-E54D-99EB-CDD36F1596B4}"/>
              </a:ext>
            </a:extLst>
          </p:cNvPr>
          <p:cNvSpPr/>
          <p:nvPr userDrawn="1"/>
        </p:nvSpPr>
        <p:spPr>
          <a:xfrm>
            <a:off x="0" y="0"/>
            <a:ext cx="318977" cy="6858000"/>
          </a:xfrm>
          <a:prstGeom prst="rect">
            <a:avLst/>
          </a:prstGeom>
          <a:solidFill>
            <a:srgbClr val="299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Text Placeholder 3">
            <a:extLst>
              <a:ext uri="{FF2B5EF4-FFF2-40B4-BE49-F238E27FC236}">
                <a16:creationId xmlns:a16="http://schemas.microsoft.com/office/drawing/2014/main" id="{EF506BA5-3339-034F-BE7F-24812D1CB808}"/>
              </a:ext>
            </a:extLst>
          </p:cNvPr>
          <p:cNvSpPr>
            <a:spLocks noGrp="1"/>
          </p:cNvSpPr>
          <p:nvPr>
            <p:ph type="body" sz="quarter" idx="14" hasCustomPrompt="1"/>
          </p:nvPr>
        </p:nvSpPr>
        <p:spPr>
          <a:xfrm>
            <a:off x="682256" y="543623"/>
            <a:ext cx="10827489" cy="615553"/>
          </a:xfrm>
          <a:prstGeom prst="rect">
            <a:avLst/>
          </a:prstGeom>
        </p:spPr>
        <p:txBody>
          <a:bodyPr wrap="square" lIns="0" tIns="0" rIns="0" bIns="0">
            <a:spAutoFit/>
          </a:bodyPr>
          <a:lstStyle>
            <a:lvl1pPr marL="0" indent="0">
              <a:buNone/>
              <a:defRPr sz="4000" b="0" i="0" baseline="0">
                <a:solidFill>
                  <a:srgbClr val="0E3B5E"/>
                </a:solidFill>
                <a:latin typeface="Benton Sans Medium" panose="02000504020000020004" pitchFamily="2" charset="77"/>
                <a:cs typeface="Benton Sans Medium" panose="02000504020000020004" pitchFamily="2" charset="77"/>
              </a:defRPr>
            </a:lvl1pPr>
            <a:lvl2pPr marL="544237" indent="0">
              <a:buNone/>
              <a:defRPr/>
            </a:lvl2pPr>
            <a:lvl3pPr marL="1088474" indent="0">
              <a:buNone/>
              <a:defRPr/>
            </a:lvl3pPr>
            <a:lvl4pPr marL="1632711" indent="0">
              <a:buNone/>
              <a:defRPr/>
            </a:lvl4pPr>
            <a:lvl5pPr marL="2176948" indent="0">
              <a:buNone/>
              <a:defRPr/>
            </a:lvl5pPr>
          </a:lstStyle>
          <a:p>
            <a:r>
              <a:rPr lang="en-US" dirty="0"/>
              <a:t>Table of Contents/Agenda</a:t>
            </a:r>
          </a:p>
        </p:txBody>
      </p:sp>
    </p:spTree>
    <p:extLst>
      <p:ext uri="{BB962C8B-B14F-4D97-AF65-F5344CB8AC3E}">
        <p14:creationId xmlns:p14="http://schemas.microsoft.com/office/powerpoint/2010/main" val="36744232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ull Page Image">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2192000" cy="6858000"/>
          </a:xfrm>
          <a:prstGeom prst="rect">
            <a:avLst/>
          </a:prstGeom>
          <a:noFill/>
          <a:ln w="6350" cmpd="sng">
            <a:solidFill>
              <a:srgbClr val="666666"/>
            </a:solidFill>
          </a:ln>
        </p:spPr>
        <p:txBody>
          <a:bodyPr lIns="91440" tIns="45720" rIns="91440" bIns="45720"/>
          <a:lstStyle>
            <a:lvl1pPr marL="0" indent="0">
              <a:buFontTx/>
              <a:buNone/>
              <a:defRPr sz="2417">
                <a:solidFill>
                  <a:schemeClr val="accent5"/>
                </a:solidFill>
                <a:latin typeface="BentonSans"/>
              </a:defRPr>
            </a:lvl1pPr>
          </a:lstStyle>
          <a:p>
            <a:r>
              <a:rPr lang="en-US"/>
              <a:t>Click icon to add picture</a:t>
            </a:r>
            <a:endParaRPr lang="en-US" dirty="0"/>
          </a:p>
        </p:txBody>
      </p:sp>
    </p:spTree>
    <p:extLst>
      <p:ext uri="{BB962C8B-B14F-4D97-AF65-F5344CB8AC3E}">
        <p14:creationId xmlns:p14="http://schemas.microsoft.com/office/powerpoint/2010/main" val="16622985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6A07C7-A6FE-7F41-ABD8-CE50F51A5302}"/>
              </a:ext>
            </a:extLst>
          </p:cNvPr>
          <p:cNvSpPr>
            <a:spLocks noGrp="1"/>
          </p:cNvSpPr>
          <p:nvPr>
            <p:ph type="title" hasCustomPrompt="1"/>
          </p:nvPr>
        </p:nvSpPr>
        <p:spPr>
          <a:xfrm>
            <a:off x="2730500" y="2696536"/>
            <a:ext cx="6731000" cy="830997"/>
          </a:xfrm>
        </p:spPr>
        <p:txBody>
          <a:bodyPr anchor="t" anchorCtr="0">
            <a:spAutoFit/>
          </a:bodyPr>
          <a:lstStyle>
            <a:lvl1pPr algn="ctr">
              <a:defRPr sz="6000" b="0" i="0" baseline="0">
                <a:solidFill>
                  <a:schemeClr val="bg1"/>
                </a:solidFill>
                <a:latin typeface="Benton Sans Medium" panose="02000504020000020004" pitchFamily="2" charset="77"/>
              </a:defRPr>
            </a:lvl1pPr>
          </a:lstStyle>
          <a:p>
            <a:r>
              <a:rPr lang="en-US" dirty="0"/>
              <a:t>Thank you!</a:t>
            </a:r>
          </a:p>
        </p:txBody>
      </p:sp>
    </p:spTree>
    <p:extLst>
      <p:ext uri="{BB962C8B-B14F-4D97-AF65-F5344CB8AC3E}">
        <p14:creationId xmlns:p14="http://schemas.microsoft.com/office/powerpoint/2010/main" val="28147413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6A07C7-A6FE-7F41-ABD8-CE50F51A5302}"/>
              </a:ext>
            </a:extLst>
          </p:cNvPr>
          <p:cNvSpPr>
            <a:spLocks noGrp="1"/>
          </p:cNvSpPr>
          <p:nvPr>
            <p:ph type="title" hasCustomPrompt="1"/>
          </p:nvPr>
        </p:nvSpPr>
        <p:spPr>
          <a:xfrm>
            <a:off x="2730500" y="2696536"/>
            <a:ext cx="6731000" cy="830997"/>
          </a:xfrm>
        </p:spPr>
        <p:txBody>
          <a:bodyPr anchor="t" anchorCtr="0">
            <a:spAutoFit/>
          </a:bodyPr>
          <a:lstStyle>
            <a:lvl1pPr algn="ctr">
              <a:defRPr sz="6000" b="0" i="0" baseline="0">
                <a:solidFill>
                  <a:schemeClr val="bg1"/>
                </a:solidFill>
                <a:latin typeface="Benton Sans Medium" panose="02000504020000020004" pitchFamily="2" charset="77"/>
              </a:defRPr>
            </a:lvl1pPr>
          </a:lstStyle>
          <a:p>
            <a:r>
              <a:rPr lang="en-US" dirty="0"/>
              <a:t>Thank you!</a:t>
            </a:r>
          </a:p>
        </p:txBody>
      </p:sp>
    </p:spTree>
    <p:extLst>
      <p:ext uri="{BB962C8B-B14F-4D97-AF65-F5344CB8AC3E}">
        <p14:creationId xmlns:p14="http://schemas.microsoft.com/office/powerpoint/2010/main" val="26785222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6A07C7-A6FE-7F41-ABD8-CE50F51A5302}"/>
              </a:ext>
            </a:extLst>
          </p:cNvPr>
          <p:cNvSpPr>
            <a:spLocks noGrp="1"/>
          </p:cNvSpPr>
          <p:nvPr>
            <p:ph type="title" hasCustomPrompt="1"/>
          </p:nvPr>
        </p:nvSpPr>
        <p:spPr>
          <a:xfrm>
            <a:off x="2730500" y="2696536"/>
            <a:ext cx="6731000" cy="830997"/>
          </a:xfrm>
        </p:spPr>
        <p:txBody>
          <a:bodyPr anchor="t" anchorCtr="0">
            <a:spAutoFit/>
          </a:bodyPr>
          <a:lstStyle>
            <a:lvl1pPr algn="ctr">
              <a:defRPr sz="6000" b="0" i="0" baseline="0">
                <a:solidFill>
                  <a:schemeClr val="bg1"/>
                </a:solidFill>
                <a:latin typeface="Benton Sans Medium" panose="02000504020000020004" pitchFamily="2" charset="77"/>
              </a:defRPr>
            </a:lvl1pPr>
          </a:lstStyle>
          <a:p>
            <a:r>
              <a:rPr lang="en-US" dirty="0"/>
              <a:t>Thank you!</a:t>
            </a:r>
          </a:p>
        </p:txBody>
      </p:sp>
    </p:spTree>
    <p:extLst>
      <p:ext uri="{BB962C8B-B14F-4D97-AF65-F5344CB8AC3E}">
        <p14:creationId xmlns:p14="http://schemas.microsoft.com/office/powerpoint/2010/main" val="2774590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Slide White">
    <p:spTree>
      <p:nvGrpSpPr>
        <p:cNvPr id="1" name=""/>
        <p:cNvGrpSpPr/>
        <p:nvPr/>
      </p:nvGrpSpPr>
      <p:grpSpPr>
        <a:xfrm>
          <a:off x="0" y="0"/>
          <a:ext cx="0" cy="0"/>
          <a:chOff x="0" y="0"/>
          <a:chExt cx="0" cy="0"/>
        </a:xfrm>
      </p:grpSpPr>
      <p:pic>
        <p:nvPicPr>
          <p:cNvPr id="6" name="Picture 5" descr="tableau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57500" y="2755881"/>
            <a:ext cx="6477000" cy="1346238"/>
          </a:xfrm>
          <a:prstGeom prst="rect">
            <a:avLst/>
          </a:prstGeom>
        </p:spPr>
      </p:pic>
    </p:spTree>
    <p:extLst>
      <p:ext uri="{BB962C8B-B14F-4D97-AF65-F5344CB8AC3E}">
        <p14:creationId xmlns:p14="http://schemas.microsoft.com/office/powerpoint/2010/main" val="9537586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Slide Blue">
    <p:bg>
      <p:bgPr>
        <a:solidFill>
          <a:srgbClr val="0F3B5E"/>
        </a:solidFill>
        <a:effectLst/>
      </p:bgPr>
    </p:bg>
    <p:spTree>
      <p:nvGrpSpPr>
        <p:cNvPr id="1" name=""/>
        <p:cNvGrpSpPr/>
        <p:nvPr/>
      </p:nvGrpSpPr>
      <p:grpSpPr>
        <a:xfrm>
          <a:off x="0" y="0"/>
          <a:ext cx="0" cy="0"/>
          <a:chOff x="0" y="0"/>
          <a:chExt cx="0" cy="0"/>
        </a:xfrm>
      </p:grpSpPr>
      <p:grpSp>
        <p:nvGrpSpPr>
          <p:cNvPr id="23" name="Group 22"/>
          <p:cNvGrpSpPr>
            <a:grpSpLocks noChangeAspect="1"/>
          </p:cNvGrpSpPr>
          <p:nvPr userDrawn="1"/>
        </p:nvGrpSpPr>
        <p:grpSpPr>
          <a:xfrm>
            <a:off x="2857500" y="2758914"/>
            <a:ext cx="6477000" cy="1340174"/>
            <a:chOff x="2286000" y="2601913"/>
            <a:chExt cx="10058400" cy="2081212"/>
          </a:xfrm>
        </p:grpSpPr>
        <p:sp>
          <p:nvSpPr>
            <p:cNvPr id="5" name="Freeform 5"/>
            <p:cNvSpPr>
              <a:spLocks/>
            </p:cNvSpPr>
            <p:nvPr userDrawn="1"/>
          </p:nvSpPr>
          <p:spPr bwMode="auto">
            <a:xfrm>
              <a:off x="2995613" y="3267075"/>
              <a:ext cx="693738" cy="742950"/>
            </a:xfrm>
            <a:custGeom>
              <a:avLst/>
              <a:gdLst>
                <a:gd name="T0" fmla="*/ 437 w 437"/>
                <a:gd name="T1" fmla="*/ 269 h 468"/>
                <a:gd name="T2" fmla="*/ 254 w 437"/>
                <a:gd name="T3" fmla="*/ 269 h 468"/>
                <a:gd name="T4" fmla="*/ 254 w 437"/>
                <a:gd name="T5" fmla="*/ 468 h 468"/>
                <a:gd name="T6" fmla="*/ 182 w 437"/>
                <a:gd name="T7" fmla="*/ 468 h 468"/>
                <a:gd name="T8" fmla="*/ 182 w 437"/>
                <a:gd name="T9" fmla="*/ 269 h 468"/>
                <a:gd name="T10" fmla="*/ 0 w 437"/>
                <a:gd name="T11" fmla="*/ 269 h 468"/>
                <a:gd name="T12" fmla="*/ 0 w 437"/>
                <a:gd name="T13" fmla="*/ 198 h 468"/>
                <a:gd name="T14" fmla="*/ 182 w 437"/>
                <a:gd name="T15" fmla="*/ 198 h 468"/>
                <a:gd name="T16" fmla="*/ 182 w 437"/>
                <a:gd name="T17" fmla="*/ 0 h 468"/>
                <a:gd name="T18" fmla="*/ 254 w 437"/>
                <a:gd name="T19" fmla="*/ 0 h 468"/>
                <a:gd name="T20" fmla="*/ 254 w 437"/>
                <a:gd name="T21" fmla="*/ 198 h 468"/>
                <a:gd name="T22" fmla="*/ 437 w 437"/>
                <a:gd name="T23" fmla="*/ 198 h 468"/>
                <a:gd name="T24" fmla="*/ 437 w 437"/>
                <a:gd name="T25" fmla="*/ 269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7" h="468">
                  <a:moveTo>
                    <a:pt x="437" y="269"/>
                  </a:moveTo>
                  <a:lnTo>
                    <a:pt x="254" y="269"/>
                  </a:lnTo>
                  <a:lnTo>
                    <a:pt x="254" y="468"/>
                  </a:lnTo>
                  <a:lnTo>
                    <a:pt x="182" y="468"/>
                  </a:lnTo>
                  <a:lnTo>
                    <a:pt x="182" y="269"/>
                  </a:lnTo>
                  <a:lnTo>
                    <a:pt x="0" y="269"/>
                  </a:lnTo>
                  <a:lnTo>
                    <a:pt x="0" y="198"/>
                  </a:lnTo>
                  <a:lnTo>
                    <a:pt x="182" y="198"/>
                  </a:lnTo>
                  <a:lnTo>
                    <a:pt x="182" y="0"/>
                  </a:lnTo>
                  <a:lnTo>
                    <a:pt x="254" y="0"/>
                  </a:lnTo>
                  <a:lnTo>
                    <a:pt x="254" y="198"/>
                  </a:lnTo>
                  <a:lnTo>
                    <a:pt x="437" y="198"/>
                  </a:lnTo>
                  <a:lnTo>
                    <a:pt x="437" y="2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6" name="Freeform 6"/>
            <p:cNvSpPr>
              <a:spLocks/>
            </p:cNvSpPr>
            <p:nvPr userDrawn="1"/>
          </p:nvSpPr>
          <p:spPr bwMode="auto">
            <a:xfrm>
              <a:off x="2489200" y="3814763"/>
              <a:ext cx="615950" cy="652462"/>
            </a:xfrm>
            <a:custGeom>
              <a:avLst/>
              <a:gdLst>
                <a:gd name="T0" fmla="*/ 388 w 388"/>
                <a:gd name="T1" fmla="*/ 177 h 411"/>
                <a:gd name="T2" fmla="*/ 225 w 388"/>
                <a:gd name="T3" fmla="*/ 177 h 411"/>
                <a:gd name="T4" fmla="*/ 225 w 388"/>
                <a:gd name="T5" fmla="*/ 0 h 411"/>
                <a:gd name="T6" fmla="*/ 163 w 388"/>
                <a:gd name="T7" fmla="*/ 0 h 411"/>
                <a:gd name="T8" fmla="*/ 163 w 388"/>
                <a:gd name="T9" fmla="*/ 177 h 411"/>
                <a:gd name="T10" fmla="*/ 0 w 388"/>
                <a:gd name="T11" fmla="*/ 177 h 411"/>
                <a:gd name="T12" fmla="*/ 0 w 388"/>
                <a:gd name="T13" fmla="*/ 231 h 411"/>
                <a:gd name="T14" fmla="*/ 163 w 388"/>
                <a:gd name="T15" fmla="*/ 231 h 411"/>
                <a:gd name="T16" fmla="*/ 163 w 388"/>
                <a:gd name="T17" fmla="*/ 411 h 411"/>
                <a:gd name="T18" fmla="*/ 225 w 388"/>
                <a:gd name="T19" fmla="*/ 411 h 411"/>
                <a:gd name="T20" fmla="*/ 225 w 388"/>
                <a:gd name="T21" fmla="*/ 231 h 411"/>
                <a:gd name="T22" fmla="*/ 388 w 388"/>
                <a:gd name="T23" fmla="*/ 231 h 411"/>
                <a:gd name="T24" fmla="*/ 388 w 388"/>
                <a:gd name="T25" fmla="*/ 177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411">
                  <a:moveTo>
                    <a:pt x="388" y="177"/>
                  </a:moveTo>
                  <a:lnTo>
                    <a:pt x="225" y="177"/>
                  </a:lnTo>
                  <a:lnTo>
                    <a:pt x="225" y="0"/>
                  </a:lnTo>
                  <a:lnTo>
                    <a:pt x="163" y="0"/>
                  </a:lnTo>
                  <a:lnTo>
                    <a:pt x="163" y="177"/>
                  </a:lnTo>
                  <a:lnTo>
                    <a:pt x="0" y="177"/>
                  </a:lnTo>
                  <a:lnTo>
                    <a:pt x="0" y="231"/>
                  </a:lnTo>
                  <a:lnTo>
                    <a:pt x="163" y="231"/>
                  </a:lnTo>
                  <a:lnTo>
                    <a:pt x="163" y="411"/>
                  </a:lnTo>
                  <a:lnTo>
                    <a:pt x="225" y="411"/>
                  </a:lnTo>
                  <a:lnTo>
                    <a:pt x="225" y="231"/>
                  </a:lnTo>
                  <a:lnTo>
                    <a:pt x="388" y="231"/>
                  </a:lnTo>
                  <a:lnTo>
                    <a:pt x="388"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7" name="Freeform 7"/>
            <p:cNvSpPr>
              <a:spLocks/>
            </p:cNvSpPr>
            <p:nvPr userDrawn="1"/>
          </p:nvSpPr>
          <p:spPr bwMode="auto">
            <a:xfrm>
              <a:off x="3579813" y="2801938"/>
              <a:ext cx="615950" cy="652462"/>
            </a:xfrm>
            <a:custGeom>
              <a:avLst/>
              <a:gdLst>
                <a:gd name="T0" fmla="*/ 388 w 388"/>
                <a:gd name="T1" fmla="*/ 179 h 411"/>
                <a:gd name="T2" fmla="*/ 225 w 388"/>
                <a:gd name="T3" fmla="*/ 179 h 411"/>
                <a:gd name="T4" fmla="*/ 225 w 388"/>
                <a:gd name="T5" fmla="*/ 0 h 411"/>
                <a:gd name="T6" fmla="*/ 163 w 388"/>
                <a:gd name="T7" fmla="*/ 0 h 411"/>
                <a:gd name="T8" fmla="*/ 163 w 388"/>
                <a:gd name="T9" fmla="*/ 179 h 411"/>
                <a:gd name="T10" fmla="*/ 0 w 388"/>
                <a:gd name="T11" fmla="*/ 179 h 411"/>
                <a:gd name="T12" fmla="*/ 0 w 388"/>
                <a:gd name="T13" fmla="*/ 233 h 411"/>
                <a:gd name="T14" fmla="*/ 163 w 388"/>
                <a:gd name="T15" fmla="*/ 233 h 411"/>
                <a:gd name="T16" fmla="*/ 163 w 388"/>
                <a:gd name="T17" fmla="*/ 411 h 411"/>
                <a:gd name="T18" fmla="*/ 225 w 388"/>
                <a:gd name="T19" fmla="*/ 411 h 411"/>
                <a:gd name="T20" fmla="*/ 225 w 388"/>
                <a:gd name="T21" fmla="*/ 233 h 411"/>
                <a:gd name="T22" fmla="*/ 388 w 388"/>
                <a:gd name="T23" fmla="*/ 233 h 411"/>
                <a:gd name="T24" fmla="*/ 388 w 388"/>
                <a:gd name="T25" fmla="*/ 17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411">
                  <a:moveTo>
                    <a:pt x="388" y="179"/>
                  </a:moveTo>
                  <a:lnTo>
                    <a:pt x="225" y="179"/>
                  </a:lnTo>
                  <a:lnTo>
                    <a:pt x="225" y="0"/>
                  </a:lnTo>
                  <a:lnTo>
                    <a:pt x="163" y="0"/>
                  </a:lnTo>
                  <a:lnTo>
                    <a:pt x="163" y="179"/>
                  </a:lnTo>
                  <a:lnTo>
                    <a:pt x="0" y="179"/>
                  </a:lnTo>
                  <a:lnTo>
                    <a:pt x="0" y="233"/>
                  </a:lnTo>
                  <a:lnTo>
                    <a:pt x="163" y="233"/>
                  </a:lnTo>
                  <a:lnTo>
                    <a:pt x="163" y="411"/>
                  </a:lnTo>
                  <a:lnTo>
                    <a:pt x="225" y="411"/>
                  </a:lnTo>
                  <a:lnTo>
                    <a:pt x="225" y="233"/>
                  </a:lnTo>
                  <a:lnTo>
                    <a:pt x="388" y="233"/>
                  </a:lnTo>
                  <a:lnTo>
                    <a:pt x="388" y="1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8" name="Freeform 8"/>
            <p:cNvSpPr>
              <a:spLocks/>
            </p:cNvSpPr>
            <p:nvPr userDrawn="1"/>
          </p:nvSpPr>
          <p:spPr bwMode="auto">
            <a:xfrm>
              <a:off x="3125788" y="4213225"/>
              <a:ext cx="436563" cy="469900"/>
            </a:xfrm>
            <a:custGeom>
              <a:avLst/>
              <a:gdLst>
                <a:gd name="T0" fmla="*/ 275 w 275"/>
                <a:gd name="T1" fmla="*/ 125 h 296"/>
                <a:gd name="T2" fmla="*/ 163 w 275"/>
                <a:gd name="T3" fmla="*/ 125 h 296"/>
                <a:gd name="T4" fmla="*/ 163 w 275"/>
                <a:gd name="T5" fmla="*/ 0 h 296"/>
                <a:gd name="T6" fmla="*/ 111 w 275"/>
                <a:gd name="T7" fmla="*/ 0 h 296"/>
                <a:gd name="T8" fmla="*/ 111 w 275"/>
                <a:gd name="T9" fmla="*/ 125 h 296"/>
                <a:gd name="T10" fmla="*/ 0 w 275"/>
                <a:gd name="T11" fmla="*/ 125 h 296"/>
                <a:gd name="T12" fmla="*/ 0 w 275"/>
                <a:gd name="T13" fmla="*/ 172 h 296"/>
                <a:gd name="T14" fmla="*/ 111 w 275"/>
                <a:gd name="T15" fmla="*/ 172 h 296"/>
                <a:gd name="T16" fmla="*/ 111 w 275"/>
                <a:gd name="T17" fmla="*/ 296 h 296"/>
                <a:gd name="T18" fmla="*/ 163 w 275"/>
                <a:gd name="T19" fmla="*/ 296 h 296"/>
                <a:gd name="T20" fmla="*/ 163 w 275"/>
                <a:gd name="T21" fmla="*/ 172 h 296"/>
                <a:gd name="T22" fmla="*/ 275 w 275"/>
                <a:gd name="T23" fmla="*/ 172 h 296"/>
                <a:gd name="T24" fmla="*/ 275 w 275"/>
                <a:gd name="T25" fmla="*/ 1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96">
                  <a:moveTo>
                    <a:pt x="275" y="125"/>
                  </a:moveTo>
                  <a:lnTo>
                    <a:pt x="163" y="125"/>
                  </a:lnTo>
                  <a:lnTo>
                    <a:pt x="163" y="0"/>
                  </a:lnTo>
                  <a:lnTo>
                    <a:pt x="111" y="0"/>
                  </a:lnTo>
                  <a:lnTo>
                    <a:pt x="111" y="125"/>
                  </a:lnTo>
                  <a:lnTo>
                    <a:pt x="0" y="125"/>
                  </a:lnTo>
                  <a:lnTo>
                    <a:pt x="0" y="172"/>
                  </a:lnTo>
                  <a:lnTo>
                    <a:pt x="111" y="172"/>
                  </a:lnTo>
                  <a:lnTo>
                    <a:pt x="111" y="296"/>
                  </a:lnTo>
                  <a:lnTo>
                    <a:pt x="163" y="296"/>
                  </a:lnTo>
                  <a:lnTo>
                    <a:pt x="163" y="172"/>
                  </a:lnTo>
                  <a:lnTo>
                    <a:pt x="275" y="172"/>
                  </a:lnTo>
                  <a:lnTo>
                    <a:pt x="275" y="1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9" name="Freeform 9"/>
            <p:cNvSpPr>
              <a:spLocks/>
            </p:cNvSpPr>
            <p:nvPr userDrawn="1"/>
          </p:nvSpPr>
          <p:spPr bwMode="auto">
            <a:xfrm>
              <a:off x="2489200" y="2801938"/>
              <a:ext cx="615950" cy="652462"/>
            </a:xfrm>
            <a:custGeom>
              <a:avLst/>
              <a:gdLst>
                <a:gd name="T0" fmla="*/ 388 w 388"/>
                <a:gd name="T1" fmla="*/ 179 h 411"/>
                <a:gd name="T2" fmla="*/ 223 w 388"/>
                <a:gd name="T3" fmla="*/ 179 h 411"/>
                <a:gd name="T4" fmla="*/ 223 w 388"/>
                <a:gd name="T5" fmla="*/ 0 h 411"/>
                <a:gd name="T6" fmla="*/ 165 w 388"/>
                <a:gd name="T7" fmla="*/ 0 h 411"/>
                <a:gd name="T8" fmla="*/ 165 w 388"/>
                <a:gd name="T9" fmla="*/ 179 h 411"/>
                <a:gd name="T10" fmla="*/ 0 w 388"/>
                <a:gd name="T11" fmla="*/ 179 h 411"/>
                <a:gd name="T12" fmla="*/ 0 w 388"/>
                <a:gd name="T13" fmla="*/ 232 h 411"/>
                <a:gd name="T14" fmla="*/ 165 w 388"/>
                <a:gd name="T15" fmla="*/ 232 h 411"/>
                <a:gd name="T16" fmla="*/ 165 w 388"/>
                <a:gd name="T17" fmla="*/ 411 h 411"/>
                <a:gd name="T18" fmla="*/ 223 w 388"/>
                <a:gd name="T19" fmla="*/ 411 h 411"/>
                <a:gd name="T20" fmla="*/ 223 w 388"/>
                <a:gd name="T21" fmla="*/ 232 h 411"/>
                <a:gd name="T22" fmla="*/ 388 w 388"/>
                <a:gd name="T23" fmla="*/ 232 h 411"/>
                <a:gd name="T24" fmla="*/ 388 w 388"/>
                <a:gd name="T25" fmla="*/ 17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411">
                  <a:moveTo>
                    <a:pt x="388" y="179"/>
                  </a:moveTo>
                  <a:lnTo>
                    <a:pt x="223" y="179"/>
                  </a:lnTo>
                  <a:lnTo>
                    <a:pt x="223" y="0"/>
                  </a:lnTo>
                  <a:lnTo>
                    <a:pt x="165" y="0"/>
                  </a:lnTo>
                  <a:lnTo>
                    <a:pt x="165" y="179"/>
                  </a:lnTo>
                  <a:lnTo>
                    <a:pt x="0" y="179"/>
                  </a:lnTo>
                  <a:lnTo>
                    <a:pt x="0" y="232"/>
                  </a:lnTo>
                  <a:lnTo>
                    <a:pt x="165" y="232"/>
                  </a:lnTo>
                  <a:lnTo>
                    <a:pt x="165" y="411"/>
                  </a:lnTo>
                  <a:lnTo>
                    <a:pt x="223" y="411"/>
                  </a:lnTo>
                  <a:lnTo>
                    <a:pt x="223" y="232"/>
                  </a:lnTo>
                  <a:lnTo>
                    <a:pt x="388" y="232"/>
                  </a:lnTo>
                  <a:lnTo>
                    <a:pt x="388" y="1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0" name="Freeform 10"/>
            <p:cNvSpPr>
              <a:spLocks/>
            </p:cNvSpPr>
            <p:nvPr userDrawn="1"/>
          </p:nvSpPr>
          <p:spPr bwMode="auto">
            <a:xfrm>
              <a:off x="3959225" y="3403600"/>
              <a:ext cx="436563" cy="469900"/>
            </a:xfrm>
            <a:custGeom>
              <a:avLst/>
              <a:gdLst>
                <a:gd name="T0" fmla="*/ 275 w 275"/>
                <a:gd name="T1" fmla="*/ 123 h 296"/>
                <a:gd name="T2" fmla="*/ 165 w 275"/>
                <a:gd name="T3" fmla="*/ 123 h 296"/>
                <a:gd name="T4" fmla="*/ 165 w 275"/>
                <a:gd name="T5" fmla="*/ 0 h 296"/>
                <a:gd name="T6" fmla="*/ 112 w 275"/>
                <a:gd name="T7" fmla="*/ 0 h 296"/>
                <a:gd name="T8" fmla="*/ 112 w 275"/>
                <a:gd name="T9" fmla="*/ 123 h 296"/>
                <a:gd name="T10" fmla="*/ 0 w 275"/>
                <a:gd name="T11" fmla="*/ 123 h 296"/>
                <a:gd name="T12" fmla="*/ 0 w 275"/>
                <a:gd name="T13" fmla="*/ 171 h 296"/>
                <a:gd name="T14" fmla="*/ 112 w 275"/>
                <a:gd name="T15" fmla="*/ 171 h 296"/>
                <a:gd name="T16" fmla="*/ 112 w 275"/>
                <a:gd name="T17" fmla="*/ 296 h 296"/>
                <a:gd name="T18" fmla="*/ 165 w 275"/>
                <a:gd name="T19" fmla="*/ 296 h 296"/>
                <a:gd name="T20" fmla="*/ 165 w 275"/>
                <a:gd name="T21" fmla="*/ 171 h 296"/>
                <a:gd name="T22" fmla="*/ 275 w 275"/>
                <a:gd name="T23" fmla="*/ 171 h 296"/>
                <a:gd name="T24" fmla="*/ 275 w 275"/>
                <a:gd name="T25" fmla="*/ 1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96">
                  <a:moveTo>
                    <a:pt x="275" y="123"/>
                  </a:moveTo>
                  <a:lnTo>
                    <a:pt x="165" y="123"/>
                  </a:lnTo>
                  <a:lnTo>
                    <a:pt x="165" y="0"/>
                  </a:lnTo>
                  <a:lnTo>
                    <a:pt x="112" y="0"/>
                  </a:lnTo>
                  <a:lnTo>
                    <a:pt x="112" y="123"/>
                  </a:lnTo>
                  <a:lnTo>
                    <a:pt x="0" y="123"/>
                  </a:lnTo>
                  <a:lnTo>
                    <a:pt x="0" y="171"/>
                  </a:lnTo>
                  <a:lnTo>
                    <a:pt x="112" y="171"/>
                  </a:lnTo>
                  <a:lnTo>
                    <a:pt x="112" y="296"/>
                  </a:lnTo>
                  <a:lnTo>
                    <a:pt x="165" y="296"/>
                  </a:lnTo>
                  <a:lnTo>
                    <a:pt x="165" y="171"/>
                  </a:lnTo>
                  <a:lnTo>
                    <a:pt x="275" y="171"/>
                  </a:lnTo>
                  <a:lnTo>
                    <a:pt x="275" y="1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1" name="Freeform 11"/>
            <p:cNvSpPr>
              <a:spLocks/>
            </p:cNvSpPr>
            <p:nvPr userDrawn="1"/>
          </p:nvSpPr>
          <p:spPr bwMode="auto">
            <a:xfrm>
              <a:off x="3579813" y="3814763"/>
              <a:ext cx="615950" cy="652462"/>
            </a:xfrm>
            <a:custGeom>
              <a:avLst/>
              <a:gdLst>
                <a:gd name="T0" fmla="*/ 388 w 388"/>
                <a:gd name="T1" fmla="*/ 177 h 411"/>
                <a:gd name="T2" fmla="*/ 225 w 388"/>
                <a:gd name="T3" fmla="*/ 177 h 411"/>
                <a:gd name="T4" fmla="*/ 225 w 388"/>
                <a:gd name="T5" fmla="*/ 0 h 411"/>
                <a:gd name="T6" fmla="*/ 163 w 388"/>
                <a:gd name="T7" fmla="*/ 0 h 411"/>
                <a:gd name="T8" fmla="*/ 163 w 388"/>
                <a:gd name="T9" fmla="*/ 177 h 411"/>
                <a:gd name="T10" fmla="*/ 0 w 388"/>
                <a:gd name="T11" fmla="*/ 177 h 411"/>
                <a:gd name="T12" fmla="*/ 0 w 388"/>
                <a:gd name="T13" fmla="*/ 231 h 411"/>
                <a:gd name="T14" fmla="*/ 163 w 388"/>
                <a:gd name="T15" fmla="*/ 231 h 411"/>
                <a:gd name="T16" fmla="*/ 163 w 388"/>
                <a:gd name="T17" fmla="*/ 411 h 411"/>
                <a:gd name="T18" fmla="*/ 225 w 388"/>
                <a:gd name="T19" fmla="*/ 411 h 411"/>
                <a:gd name="T20" fmla="*/ 225 w 388"/>
                <a:gd name="T21" fmla="*/ 231 h 411"/>
                <a:gd name="T22" fmla="*/ 388 w 388"/>
                <a:gd name="T23" fmla="*/ 231 h 411"/>
                <a:gd name="T24" fmla="*/ 388 w 388"/>
                <a:gd name="T25" fmla="*/ 177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411">
                  <a:moveTo>
                    <a:pt x="388" y="177"/>
                  </a:moveTo>
                  <a:lnTo>
                    <a:pt x="225" y="177"/>
                  </a:lnTo>
                  <a:lnTo>
                    <a:pt x="225" y="0"/>
                  </a:lnTo>
                  <a:lnTo>
                    <a:pt x="163" y="0"/>
                  </a:lnTo>
                  <a:lnTo>
                    <a:pt x="163" y="177"/>
                  </a:lnTo>
                  <a:lnTo>
                    <a:pt x="0" y="177"/>
                  </a:lnTo>
                  <a:lnTo>
                    <a:pt x="0" y="231"/>
                  </a:lnTo>
                  <a:lnTo>
                    <a:pt x="163" y="231"/>
                  </a:lnTo>
                  <a:lnTo>
                    <a:pt x="163" y="411"/>
                  </a:lnTo>
                  <a:lnTo>
                    <a:pt x="225" y="411"/>
                  </a:lnTo>
                  <a:lnTo>
                    <a:pt x="225" y="231"/>
                  </a:lnTo>
                  <a:lnTo>
                    <a:pt x="388" y="231"/>
                  </a:lnTo>
                  <a:lnTo>
                    <a:pt x="388"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2" name="Freeform 12"/>
            <p:cNvSpPr>
              <a:spLocks/>
            </p:cNvSpPr>
            <p:nvPr userDrawn="1"/>
          </p:nvSpPr>
          <p:spPr bwMode="auto">
            <a:xfrm>
              <a:off x="3138488" y="2601913"/>
              <a:ext cx="412750" cy="442912"/>
            </a:xfrm>
            <a:custGeom>
              <a:avLst/>
              <a:gdLst>
                <a:gd name="T0" fmla="*/ 260 w 260"/>
                <a:gd name="T1" fmla="*/ 121 h 279"/>
                <a:gd name="T2" fmla="*/ 149 w 260"/>
                <a:gd name="T3" fmla="*/ 121 h 279"/>
                <a:gd name="T4" fmla="*/ 149 w 260"/>
                <a:gd name="T5" fmla="*/ 0 h 279"/>
                <a:gd name="T6" fmla="*/ 110 w 260"/>
                <a:gd name="T7" fmla="*/ 0 h 279"/>
                <a:gd name="T8" fmla="*/ 110 w 260"/>
                <a:gd name="T9" fmla="*/ 121 h 279"/>
                <a:gd name="T10" fmla="*/ 0 w 260"/>
                <a:gd name="T11" fmla="*/ 121 h 279"/>
                <a:gd name="T12" fmla="*/ 0 w 260"/>
                <a:gd name="T13" fmla="*/ 158 h 279"/>
                <a:gd name="T14" fmla="*/ 110 w 260"/>
                <a:gd name="T15" fmla="*/ 158 h 279"/>
                <a:gd name="T16" fmla="*/ 110 w 260"/>
                <a:gd name="T17" fmla="*/ 279 h 279"/>
                <a:gd name="T18" fmla="*/ 149 w 260"/>
                <a:gd name="T19" fmla="*/ 279 h 279"/>
                <a:gd name="T20" fmla="*/ 149 w 260"/>
                <a:gd name="T21" fmla="*/ 158 h 279"/>
                <a:gd name="T22" fmla="*/ 260 w 260"/>
                <a:gd name="T23" fmla="*/ 158 h 279"/>
                <a:gd name="T24" fmla="*/ 260 w 260"/>
                <a:gd name="T25" fmla="*/ 12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279">
                  <a:moveTo>
                    <a:pt x="260" y="121"/>
                  </a:moveTo>
                  <a:lnTo>
                    <a:pt x="149" y="121"/>
                  </a:lnTo>
                  <a:lnTo>
                    <a:pt x="149" y="0"/>
                  </a:lnTo>
                  <a:lnTo>
                    <a:pt x="110" y="0"/>
                  </a:lnTo>
                  <a:lnTo>
                    <a:pt x="110" y="121"/>
                  </a:lnTo>
                  <a:lnTo>
                    <a:pt x="0" y="121"/>
                  </a:lnTo>
                  <a:lnTo>
                    <a:pt x="0" y="158"/>
                  </a:lnTo>
                  <a:lnTo>
                    <a:pt x="110" y="158"/>
                  </a:lnTo>
                  <a:lnTo>
                    <a:pt x="110" y="279"/>
                  </a:lnTo>
                  <a:lnTo>
                    <a:pt x="149" y="279"/>
                  </a:lnTo>
                  <a:lnTo>
                    <a:pt x="149" y="158"/>
                  </a:lnTo>
                  <a:lnTo>
                    <a:pt x="260" y="158"/>
                  </a:lnTo>
                  <a:lnTo>
                    <a:pt x="260" y="1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3" name="Freeform 13"/>
            <p:cNvSpPr>
              <a:spLocks/>
            </p:cNvSpPr>
            <p:nvPr userDrawn="1"/>
          </p:nvSpPr>
          <p:spPr bwMode="auto">
            <a:xfrm>
              <a:off x="2286000" y="3417888"/>
              <a:ext cx="412750" cy="439737"/>
            </a:xfrm>
            <a:custGeom>
              <a:avLst/>
              <a:gdLst>
                <a:gd name="T0" fmla="*/ 260 w 260"/>
                <a:gd name="T1" fmla="*/ 120 h 277"/>
                <a:gd name="T2" fmla="*/ 149 w 260"/>
                <a:gd name="T3" fmla="*/ 120 h 277"/>
                <a:gd name="T4" fmla="*/ 149 w 260"/>
                <a:gd name="T5" fmla="*/ 0 h 277"/>
                <a:gd name="T6" fmla="*/ 111 w 260"/>
                <a:gd name="T7" fmla="*/ 0 h 277"/>
                <a:gd name="T8" fmla="*/ 111 w 260"/>
                <a:gd name="T9" fmla="*/ 120 h 277"/>
                <a:gd name="T10" fmla="*/ 0 w 260"/>
                <a:gd name="T11" fmla="*/ 120 h 277"/>
                <a:gd name="T12" fmla="*/ 0 w 260"/>
                <a:gd name="T13" fmla="*/ 158 h 277"/>
                <a:gd name="T14" fmla="*/ 111 w 260"/>
                <a:gd name="T15" fmla="*/ 157 h 277"/>
                <a:gd name="T16" fmla="*/ 111 w 260"/>
                <a:gd name="T17" fmla="*/ 277 h 277"/>
                <a:gd name="T18" fmla="*/ 149 w 260"/>
                <a:gd name="T19" fmla="*/ 277 h 277"/>
                <a:gd name="T20" fmla="*/ 149 w 260"/>
                <a:gd name="T21" fmla="*/ 157 h 277"/>
                <a:gd name="T22" fmla="*/ 260 w 260"/>
                <a:gd name="T23" fmla="*/ 156 h 277"/>
                <a:gd name="T24" fmla="*/ 260 w 260"/>
                <a:gd name="T25" fmla="*/ 12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277">
                  <a:moveTo>
                    <a:pt x="260" y="120"/>
                  </a:moveTo>
                  <a:lnTo>
                    <a:pt x="149" y="120"/>
                  </a:lnTo>
                  <a:lnTo>
                    <a:pt x="149" y="0"/>
                  </a:lnTo>
                  <a:lnTo>
                    <a:pt x="111" y="0"/>
                  </a:lnTo>
                  <a:lnTo>
                    <a:pt x="111" y="120"/>
                  </a:lnTo>
                  <a:lnTo>
                    <a:pt x="0" y="120"/>
                  </a:lnTo>
                  <a:lnTo>
                    <a:pt x="0" y="158"/>
                  </a:lnTo>
                  <a:lnTo>
                    <a:pt x="111" y="157"/>
                  </a:lnTo>
                  <a:lnTo>
                    <a:pt x="111" y="277"/>
                  </a:lnTo>
                  <a:lnTo>
                    <a:pt x="149" y="277"/>
                  </a:lnTo>
                  <a:lnTo>
                    <a:pt x="149" y="157"/>
                  </a:lnTo>
                  <a:lnTo>
                    <a:pt x="260" y="156"/>
                  </a:lnTo>
                  <a:lnTo>
                    <a:pt x="260" y="1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4" name="Freeform 14"/>
            <p:cNvSpPr>
              <a:spLocks noEditPoints="1"/>
            </p:cNvSpPr>
            <p:nvPr userDrawn="1"/>
          </p:nvSpPr>
          <p:spPr bwMode="auto">
            <a:xfrm>
              <a:off x="7472363" y="3148013"/>
              <a:ext cx="592138" cy="952500"/>
            </a:xfrm>
            <a:custGeom>
              <a:avLst/>
              <a:gdLst>
                <a:gd name="T0" fmla="*/ 142 w 290"/>
                <a:gd name="T1" fmla="*/ 147 h 466"/>
                <a:gd name="T2" fmla="*/ 66 w 290"/>
                <a:gd name="T3" fmla="*/ 163 h 466"/>
                <a:gd name="T4" fmla="*/ 66 w 290"/>
                <a:gd name="T5" fmla="*/ 0 h 466"/>
                <a:gd name="T6" fmla="*/ 0 w 290"/>
                <a:gd name="T7" fmla="*/ 0 h 466"/>
                <a:gd name="T8" fmla="*/ 2 w 290"/>
                <a:gd name="T9" fmla="*/ 445 h 466"/>
                <a:gd name="T10" fmla="*/ 117 w 290"/>
                <a:gd name="T11" fmla="*/ 466 h 466"/>
                <a:gd name="T12" fmla="*/ 290 w 290"/>
                <a:gd name="T13" fmla="*/ 306 h 466"/>
                <a:gd name="T14" fmla="*/ 142 w 290"/>
                <a:gd name="T15" fmla="*/ 147 h 466"/>
                <a:gd name="T16" fmla="*/ 124 w 290"/>
                <a:gd name="T17" fmla="*/ 405 h 466"/>
                <a:gd name="T18" fmla="*/ 66 w 290"/>
                <a:gd name="T19" fmla="*/ 394 h 466"/>
                <a:gd name="T20" fmla="*/ 66 w 290"/>
                <a:gd name="T21" fmla="*/ 224 h 466"/>
                <a:gd name="T22" fmla="*/ 130 w 290"/>
                <a:gd name="T23" fmla="*/ 208 h 466"/>
                <a:gd name="T24" fmla="*/ 221 w 290"/>
                <a:gd name="T25" fmla="*/ 307 h 466"/>
                <a:gd name="T26" fmla="*/ 124 w 290"/>
                <a:gd name="T27" fmla="*/ 405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 h="466">
                  <a:moveTo>
                    <a:pt x="142" y="147"/>
                  </a:moveTo>
                  <a:cubicBezTo>
                    <a:pt x="125" y="147"/>
                    <a:pt x="97" y="151"/>
                    <a:pt x="66" y="163"/>
                  </a:cubicBezTo>
                  <a:cubicBezTo>
                    <a:pt x="66" y="0"/>
                    <a:pt x="66" y="0"/>
                    <a:pt x="66" y="0"/>
                  </a:cubicBezTo>
                  <a:cubicBezTo>
                    <a:pt x="0" y="0"/>
                    <a:pt x="0" y="0"/>
                    <a:pt x="0" y="0"/>
                  </a:cubicBezTo>
                  <a:cubicBezTo>
                    <a:pt x="2" y="445"/>
                    <a:pt x="2" y="445"/>
                    <a:pt x="2" y="445"/>
                  </a:cubicBezTo>
                  <a:cubicBezTo>
                    <a:pt x="41" y="458"/>
                    <a:pt x="79" y="466"/>
                    <a:pt x="117" y="466"/>
                  </a:cubicBezTo>
                  <a:cubicBezTo>
                    <a:pt x="227" y="466"/>
                    <a:pt x="290" y="407"/>
                    <a:pt x="290" y="306"/>
                  </a:cubicBezTo>
                  <a:cubicBezTo>
                    <a:pt x="290" y="209"/>
                    <a:pt x="230" y="147"/>
                    <a:pt x="142" y="147"/>
                  </a:cubicBezTo>
                  <a:close/>
                  <a:moveTo>
                    <a:pt x="124" y="405"/>
                  </a:moveTo>
                  <a:cubicBezTo>
                    <a:pt x="105" y="405"/>
                    <a:pt x="86" y="401"/>
                    <a:pt x="66" y="394"/>
                  </a:cubicBezTo>
                  <a:cubicBezTo>
                    <a:pt x="66" y="224"/>
                    <a:pt x="66" y="224"/>
                    <a:pt x="66" y="224"/>
                  </a:cubicBezTo>
                  <a:cubicBezTo>
                    <a:pt x="83" y="216"/>
                    <a:pt x="106" y="208"/>
                    <a:pt x="130" y="208"/>
                  </a:cubicBezTo>
                  <a:cubicBezTo>
                    <a:pt x="185" y="208"/>
                    <a:pt x="221" y="245"/>
                    <a:pt x="221" y="307"/>
                  </a:cubicBezTo>
                  <a:cubicBezTo>
                    <a:pt x="221" y="370"/>
                    <a:pt x="185" y="405"/>
                    <a:pt x="124" y="40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5" name="Rectangle 15"/>
            <p:cNvSpPr>
              <a:spLocks noChangeArrowheads="1"/>
            </p:cNvSpPr>
            <p:nvPr userDrawn="1"/>
          </p:nvSpPr>
          <p:spPr bwMode="auto">
            <a:xfrm>
              <a:off x="8580438" y="3019425"/>
              <a:ext cx="133350" cy="11938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6" name="Freeform 16"/>
            <p:cNvSpPr>
              <a:spLocks noEditPoints="1"/>
            </p:cNvSpPr>
            <p:nvPr userDrawn="1"/>
          </p:nvSpPr>
          <p:spPr bwMode="auto">
            <a:xfrm>
              <a:off x="9251950" y="3449638"/>
              <a:ext cx="614363" cy="663575"/>
            </a:xfrm>
            <a:custGeom>
              <a:avLst/>
              <a:gdLst>
                <a:gd name="T0" fmla="*/ 153 w 301"/>
                <a:gd name="T1" fmla="*/ 0 h 324"/>
                <a:gd name="T2" fmla="*/ 3 w 301"/>
                <a:gd name="T3" fmla="*/ 155 h 324"/>
                <a:gd name="T4" fmla="*/ 149 w 301"/>
                <a:gd name="T5" fmla="*/ 319 h 324"/>
                <a:gd name="T6" fmla="*/ 280 w 301"/>
                <a:gd name="T7" fmla="*/ 296 h 324"/>
                <a:gd name="T8" fmla="*/ 280 w 301"/>
                <a:gd name="T9" fmla="*/ 234 h 324"/>
                <a:gd name="T10" fmla="*/ 157 w 301"/>
                <a:gd name="T11" fmla="*/ 258 h 324"/>
                <a:gd name="T12" fmla="*/ 71 w 301"/>
                <a:gd name="T13" fmla="*/ 171 h 324"/>
                <a:gd name="T14" fmla="*/ 297 w 301"/>
                <a:gd name="T15" fmla="*/ 171 h 324"/>
                <a:gd name="T16" fmla="*/ 153 w 301"/>
                <a:gd name="T17" fmla="*/ 0 h 324"/>
                <a:gd name="T18" fmla="*/ 75 w 301"/>
                <a:gd name="T19" fmla="*/ 123 h 324"/>
                <a:gd name="T20" fmla="*/ 164 w 301"/>
                <a:gd name="T21" fmla="*/ 60 h 324"/>
                <a:gd name="T22" fmla="*/ 225 w 301"/>
                <a:gd name="T23" fmla="*/ 123 h 324"/>
                <a:gd name="T24" fmla="*/ 75 w 301"/>
                <a:gd name="T25" fmla="*/ 1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 h="324">
                  <a:moveTo>
                    <a:pt x="153" y="0"/>
                  </a:moveTo>
                  <a:cubicBezTo>
                    <a:pt x="64" y="0"/>
                    <a:pt x="6" y="64"/>
                    <a:pt x="3" y="155"/>
                  </a:cubicBezTo>
                  <a:cubicBezTo>
                    <a:pt x="0" y="238"/>
                    <a:pt x="49" y="309"/>
                    <a:pt x="149" y="319"/>
                  </a:cubicBezTo>
                  <a:cubicBezTo>
                    <a:pt x="200" y="324"/>
                    <a:pt x="241" y="315"/>
                    <a:pt x="280" y="296"/>
                  </a:cubicBezTo>
                  <a:cubicBezTo>
                    <a:pt x="280" y="234"/>
                    <a:pt x="280" y="234"/>
                    <a:pt x="280" y="234"/>
                  </a:cubicBezTo>
                  <a:cubicBezTo>
                    <a:pt x="250" y="253"/>
                    <a:pt x="196" y="261"/>
                    <a:pt x="157" y="258"/>
                  </a:cubicBezTo>
                  <a:cubicBezTo>
                    <a:pt x="111" y="255"/>
                    <a:pt x="77" y="228"/>
                    <a:pt x="71" y="171"/>
                  </a:cubicBezTo>
                  <a:cubicBezTo>
                    <a:pt x="297" y="171"/>
                    <a:pt x="297" y="171"/>
                    <a:pt x="297" y="171"/>
                  </a:cubicBezTo>
                  <a:cubicBezTo>
                    <a:pt x="301" y="69"/>
                    <a:pt x="247" y="0"/>
                    <a:pt x="153" y="0"/>
                  </a:cubicBezTo>
                  <a:close/>
                  <a:moveTo>
                    <a:pt x="75" y="123"/>
                  </a:moveTo>
                  <a:cubicBezTo>
                    <a:pt x="88" y="83"/>
                    <a:pt x="125" y="58"/>
                    <a:pt x="164" y="60"/>
                  </a:cubicBezTo>
                  <a:cubicBezTo>
                    <a:pt x="202" y="63"/>
                    <a:pt x="223" y="84"/>
                    <a:pt x="225" y="123"/>
                  </a:cubicBezTo>
                  <a:lnTo>
                    <a:pt x="75" y="1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7" name="Freeform 17"/>
            <p:cNvSpPr>
              <a:spLocks/>
            </p:cNvSpPr>
            <p:nvPr userDrawn="1"/>
          </p:nvSpPr>
          <p:spPr bwMode="auto">
            <a:xfrm>
              <a:off x="11491913" y="3462338"/>
              <a:ext cx="552450" cy="633412"/>
            </a:xfrm>
            <a:custGeom>
              <a:avLst/>
              <a:gdLst>
                <a:gd name="T0" fmla="*/ 65 w 270"/>
                <a:gd name="T1" fmla="*/ 193 h 310"/>
                <a:gd name="T2" fmla="*/ 65 w 270"/>
                <a:gd name="T3" fmla="*/ 0 h 310"/>
                <a:gd name="T4" fmla="*/ 0 w 270"/>
                <a:gd name="T5" fmla="*/ 0 h 310"/>
                <a:gd name="T6" fmla="*/ 0 w 270"/>
                <a:gd name="T7" fmla="*/ 201 h 310"/>
                <a:gd name="T8" fmla="*/ 135 w 270"/>
                <a:gd name="T9" fmla="*/ 310 h 310"/>
                <a:gd name="T10" fmla="*/ 270 w 270"/>
                <a:gd name="T11" fmla="*/ 201 h 310"/>
                <a:gd name="T12" fmla="*/ 270 w 270"/>
                <a:gd name="T13" fmla="*/ 0 h 310"/>
                <a:gd name="T14" fmla="*/ 204 w 270"/>
                <a:gd name="T15" fmla="*/ 0 h 310"/>
                <a:gd name="T16" fmla="*/ 204 w 270"/>
                <a:gd name="T17" fmla="*/ 193 h 310"/>
                <a:gd name="T18" fmla="*/ 135 w 270"/>
                <a:gd name="T19" fmla="*/ 261 h 310"/>
                <a:gd name="T20" fmla="*/ 65 w 270"/>
                <a:gd name="T21" fmla="*/ 19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0" h="310">
                  <a:moveTo>
                    <a:pt x="65" y="193"/>
                  </a:moveTo>
                  <a:cubicBezTo>
                    <a:pt x="65" y="0"/>
                    <a:pt x="65" y="0"/>
                    <a:pt x="65" y="0"/>
                  </a:cubicBezTo>
                  <a:cubicBezTo>
                    <a:pt x="0" y="0"/>
                    <a:pt x="0" y="0"/>
                    <a:pt x="0" y="0"/>
                  </a:cubicBezTo>
                  <a:cubicBezTo>
                    <a:pt x="0" y="201"/>
                    <a:pt x="0" y="201"/>
                    <a:pt x="0" y="201"/>
                  </a:cubicBezTo>
                  <a:cubicBezTo>
                    <a:pt x="0" y="268"/>
                    <a:pt x="52" y="310"/>
                    <a:pt x="135" y="310"/>
                  </a:cubicBezTo>
                  <a:cubicBezTo>
                    <a:pt x="218" y="310"/>
                    <a:pt x="270" y="268"/>
                    <a:pt x="270" y="201"/>
                  </a:cubicBezTo>
                  <a:cubicBezTo>
                    <a:pt x="270" y="0"/>
                    <a:pt x="270" y="0"/>
                    <a:pt x="270" y="0"/>
                  </a:cubicBezTo>
                  <a:cubicBezTo>
                    <a:pt x="204" y="0"/>
                    <a:pt x="204" y="0"/>
                    <a:pt x="204" y="0"/>
                  </a:cubicBezTo>
                  <a:cubicBezTo>
                    <a:pt x="204" y="193"/>
                    <a:pt x="204" y="193"/>
                    <a:pt x="204" y="193"/>
                  </a:cubicBezTo>
                  <a:cubicBezTo>
                    <a:pt x="204" y="240"/>
                    <a:pt x="176" y="261"/>
                    <a:pt x="135" y="261"/>
                  </a:cubicBezTo>
                  <a:cubicBezTo>
                    <a:pt x="93" y="261"/>
                    <a:pt x="65" y="240"/>
                    <a:pt x="65" y="19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8" name="Freeform 18"/>
            <p:cNvSpPr>
              <a:spLocks noEditPoints="1"/>
            </p:cNvSpPr>
            <p:nvPr userDrawn="1"/>
          </p:nvSpPr>
          <p:spPr bwMode="auto">
            <a:xfrm>
              <a:off x="6232525" y="3446463"/>
              <a:ext cx="592138" cy="654050"/>
            </a:xfrm>
            <a:custGeom>
              <a:avLst/>
              <a:gdLst>
                <a:gd name="T0" fmla="*/ 224 w 290"/>
                <a:gd name="T1" fmla="*/ 0 h 320"/>
                <a:gd name="T2" fmla="*/ 224 w 290"/>
                <a:gd name="T3" fmla="*/ 22 h 320"/>
                <a:gd name="T4" fmla="*/ 148 w 290"/>
                <a:gd name="T5" fmla="*/ 1 h 320"/>
                <a:gd name="T6" fmla="*/ 0 w 290"/>
                <a:gd name="T7" fmla="*/ 160 h 320"/>
                <a:gd name="T8" fmla="*/ 173 w 290"/>
                <a:gd name="T9" fmla="*/ 320 h 320"/>
                <a:gd name="T10" fmla="*/ 288 w 290"/>
                <a:gd name="T11" fmla="*/ 299 h 320"/>
                <a:gd name="T12" fmla="*/ 290 w 290"/>
                <a:gd name="T13" fmla="*/ 0 h 320"/>
                <a:gd name="T14" fmla="*/ 224 w 290"/>
                <a:gd name="T15" fmla="*/ 0 h 320"/>
                <a:gd name="T16" fmla="*/ 223 w 290"/>
                <a:gd name="T17" fmla="*/ 252 h 320"/>
                <a:gd name="T18" fmla="*/ 166 w 290"/>
                <a:gd name="T19" fmla="*/ 259 h 320"/>
                <a:gd name="T20" fmla="*/ 70 w 290"/>
                <a:gd name="T21" fmla="*/ 161 h 320"/>
                <a:gd name="T22" fmla="*/ 160 w 290"/>
                <a:gd name="T23" fmla="*/ 62 h 320"/>
                <a:gd name="T24" fmla="*/ 224 w 290"/>
                <a:gd name="T25" fmla="*/ 83 h 320"/>
                <a:gd name="T26" fmla="*/ 223 w 290"/>
                <a:gd name="T27" fmla="*/ 25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 h="320">
                  <a:moveTo>
                    <a:pt x="224" y="0"/>
                  </a:moveTo>
                  <a:cubicBezTo>
                    <a:pt x="224" y="22"/>
                    <a:pt x="224" y="22"/>
                    <a:pt x="224" y="22"/>
                  </a:cubicBezTo>
                  <a:cubicBezTo>
                    <a:pt x="202" y="8"/>
                    <a:pt x="178" y="1"/>
                    <a:pt x="148" y="1"/>
                  </a:cubicBezTo>
                  <a:cubicBezTo>
                    <a:pt x="60" y="1"/>
                    <a:pt x="0" y="63"/>
                    <a:pt x="0" y="160"/>
                  </a:cubicBezTo>
                  <a:cubicBezTo>
                    <a:pt x="0" y="261"/>
                    <a:pt x="63" y="320"/>
                    <a:pt x="173" y="320"/>
                  </a:cubicBezTo>
                  <a:cubicBezTo>
                    <a:pt x="215" y="319"/>
                    <a:pt x="260" y="311"/>
                    <a:pt x="288" y="299"/>
                  </a:cubicBezTo>
                  <a:cubicBezTo>
                    <a:pt x="290" y="0"/>
                    <a:pt x="290" y="0"/>
                    <a:pt x="290" y="0"/>
                  </a:cubicBezTo>
                  <a:lnTo>
                    <a:pt x="224" y="0"/>
                  </a:lnTo>
                  <a:close/>
                  <a:moveTo>
                    <a:pt x="223" y="252"/>
                  </a:moveTo>
                  <a:cubicBezTo>
                    <a:pt x="200" y="258"/>
                    <a:pt x="182" y="259"/>
                    <a:pt x="166" y="259"/>
                  </a:cubicBezTo>
                  <a:cubicBezTo>
                    <a:pt x="105" y="260"/>
                    <a:pt x="70" y="224"/>
                    <a:pt x="70" y="161"/>
                  </a:cubicBezTo>
                  <a:cubicBezTo>
                    <a:pt x="70" y="99"/>
                    <a:pt x="105" y="62"/>
                    <a:pt x="160" y="62"/>
                  </a:cubicBezTo>
                  <a:cubicBezTo>
                    <a:pt x="183" y="62"/>
                    <a:pt x="203" y="69"/>
                    <a:pt x="224" y="83"/>
                  </a:cubicBezTo>
                  <a:lnTo>
                    <a:pt x="223" y="2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19" name="Freeform 19"/>
            <p:cNvSpPr>
              <a:spLocks noEditPoints="1"/>
            </p:cNvSpPr>
            <p:nvPr userDrawn="1"/>
          </p:nvSpPr>
          <p:spPr bwMode="auto">
            <a:xfrm>
              <a:off x="10377488" y="3446463"/>
              <a:ext cx="592138" cy="654050"/>
            </a:xfrm>
            <a:custGeom>
              <a:avLst/>
              <a:gdLst>
                <a:gd name="T0" fmla="*/ 224 w 290"/>
                <a:gd name="T1" fmla="*/ 0 h 320"/>
                <a:gd name="T2" fmla="*/ 224 w 290"/>
                <a:gd name="T3" fmla="*/ 22 h 320"/>
                <a:gd name="T4" fmla="*/ 148 w 290"/>
                <a:gd name="T5" fmla="*/ 1 h 320"/>
                <a:gd name="T6" fmla="*/ 0 w 290"/>
                <a:gd name="T7" fmla="*/ 160 h 320"/>
                <a:gd name="T8" fmla="*/ 173 w 290"/>
                <a:gd name="T9" fmla="*/ 320 h 320"/>
                <a:gd name="T10" fmla="*/ 288 w 290"/>
                <a:gd name="T11" fmla="*/ 299 h 320"/>
                <a:gd name="T12" fmla="*/ 290 w 290"/>
                <a:gd name="T13" fmla="*/ 0 h 320"/>
                <a:gd name="T14" fmla="*/ 224 w 290"/>
                <a:gd name="T15" fmla="*/ 0 h 320"/>
                <a:gd name="T16" fmla="*/ 223 w 290"/>
                <a:gd name="T17" fmla="*/ 252 h 320"/>
                <a:gd name="T18" fmla="*/ 166 w 290"/>
                <a:gd name="T19" fmla="*/ 259 h 320"/>
                <a:gd name="T20" fmla="*/ 69 w 290"/>
                <a:gd name="T21" fmla="*/ 161 h 320"/>
                <a:gd name="T22" fmla="*/ 160 w 290"/>
                <a:gd name="T23" fmla="*/ 62 h 320"/>
                <a:gd name="T24" fmla="*/ 224 w 290"/>
                <a:gd name="T25" fmla="*/ 83 h 320"/>
                <a:gd name="T26" fmla="*/ 223 w 290"/>
                <a:gd name="T27" fmla="*/ 25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 h="320">
                  <a:moveTo>
                    <a:pt x="224" y="0"/>
                  </a:moveTo>
                  <a:cubicBezTo>
                    <a:pt x="224" y="22"/>
                    <a:pt x="224" y="22"/>
                    <a:pt x="224" y="22"/>
                  </a:cubicBezTo>
                  <a:cubicBezTo>
                    <a:pt x="202" y="8"/>
                    <a:pt x="177" y="1"/>
                    <a:pt x="148" y="1"/>
                  </a:cubicBezTo>
                  <a:cubicBezTo>
                    <a:pt x="60" y="1"/>
                    <a:pt x="0" y="63"/>
                    <a:pt x="0" y="160"/>
                  </a:cubicBezTo>
                  <a:cubicBezTo>
                    <a:pt x="0" y="261"/>
                    <a:pt x="63" y="320"/>
                    <a:pt x="173" y="320"/>
                  </a:cubicBezTo>
                  <a:cubicBezTo>
                    <a:pt x="215" y="319"/>
                    <a:pt x="260" y="311"/>
                    <a:pt x="288" y="299"/>
                  </a:cubicBezTo>
                  <a:cubicBezTo>
                    <a:pt x="290" y="0"/>
                    <a:pt x="290" y="0"/>
                    <a:pt x="290" y="0"/>
                  </a:cubicBezTo>
                  <a:lnTo>
                    <a:pt x="224" y="0"/>
                  </a:lnTo>
                  <a:close/>
                  <a:moveTo>
                    <a:pt x="223" y="252"/>
                  </a:moveTo>
                  <a:cubicBezTo>
                    <a:pt x="200" y="258"/>
                    <a:pt x="179" y="259"/>
                    <a:pt x="166" y="259"/>
                  </a:cubicBezTo>
                  <a:cubicBezTo>
                    <a:pt x="105" y="259"/>
                    <a:pt x="69" y="224"/>
                    <a:pt x="69" y="161"/>
                  </a:cubicBezTo>
                  <a:cubicBezTo>
                    <a:pt x="69" y="99"/>
                    <a:pt x="105" y="62"/>
                    <a:pt x="160" y="62"/>
                  </a:cubicBezTo>
                  <a:cubicBezTo>
                    <a:pt x="182" y="62"/>
                    <a:pt x="203" y="69"/>
                    <a:pt x="224" y="83"/>
                  </a:cubicBezTo>
                  <a:lnTo>
                    <a:pt x="223" y="2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20" name="Freeform 20"/>
            <p:cNvSpPr>
              <a:spLocks/>
            </p:cNvSpPr>
            <p:nvPr userDrawn="1"/>
          </p:nvSpPr>
          <p:spPr bwMode="auto">
            <a:xfrm>
              <a:off x="4892675" y="3190875"/>
              <a:ext cx="854075" cy="914400"/>
            </a:xfrm>
            <a:custGeom>
              <a:avLst/>
              <a:gdLst>
                <a:gd name="T0" fmla="*/ 228 w 538"/>
                <a:gd name="T1" fmla="*/ 238 h 576"/>
                <a:gd name="T2" fmla="*/ 0 w 538"/>
                <a:gd name="T3" fmla="*/ 238 h 576"/>
                <a:gd name="T4" fmla="*/ 0 w 538"/>
                <a:gd name="T5" fmla="*/ 317 h 576"/>
                <a:gd name="T6" fmla="*/ 228 w 538"/>
                <a:gd name="T7" fmla="*/ 317 h 576"/>
                <a:gd name="T8" fmla="*/ 228 w 538"/>
                <a:gd name="T9" fmla="*/ 576 h 576"/>
                <a:gd name="T10" fmla="*/ 311 w 538"/>
                <a:gd name="T11" fmla="*/ 576 h 576"/>
                <a:gd name="T12" fmla="*/ 311 w 538"/>
                <a:gd name="T13" fmla="*/ 317 h 576"/>
                <a:gd name="T14" fmla="*/ 538 w 538"/>
                <a:gd name="T15" fmla="*/ 317 h 576"/>
                <a:gd name="T16" fmla="*/ 538 w 538"/>
                <a:gd name="T17" fmla="*/ 238 h 576"/>
                <a:gd name="T18" fmla="*/ 311 w 538"/>
                <a:gd name="T19" fmla="*/ 238 h 576"/>
                <a:gd name="T20" fmla="*/ 311 w 538"/>
                <a:gd name="T21" fmla="*/ 0 h 576"/>
                <a:gd name="T22" fmla="*/ 228 w 538"/>
                <a:gd name="T23" fmla="*/ 0 h 576"/>
                <a:gd name="T24" fmla="*/ 228 w 538"/>
                <a:gd name="T25" fmla="*/ 23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8" h="576">
                  <a:moveTo>
                    <a:pt x="228" y="238"/>
                  </a:moveTo>
                  <a:lnTo>
                    <a:pt x="0" y="238"/>
                  </a:lnTo>
                  <a:lnTo>
                    <a:pt x="0" y="317"/>
                  </a:lnTo>
                  <a:lnTo>
                    <a:pt x="228" y="317"/>
                  </a:lnTo>
                  <a:lnTo>
                    <a:pt x="228" y="576"/>
                  </a:lnTo>
                  <a:lnTo>
                    <a:pt x="311" y="576"/>
                  </a:lnTo>
                  <a:lnTo>
                    <a:pt x="311" y="317"/>
                  </a:lnTo>
                  <a:lnTo>
                    <a:pt x="538" y="317"/>
                  </a:lnTo>
                  <a:lnTo>
                    <a:pt x="538" y="238"/>
                  </a:lnTo>
                  <a:lnTo>
                    <a:pt x="311" y="238"/>
                  </a:lnTo>
                  <a:lnTo>
                    <a:pt x="311" y="0"/>
                  </a:lnTo>
                  <a:lnTo>
                    <a:pt x="228" y="0"/>
                  </a:lnTo>
                  <a:lnTo>
                    <a:pt x="228" y="23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21" name="Freeform 21"/>
            <p:cNvSpPr>
              <a:spLocks noEditPoints="1"/>
            </p:cNvSpPr>
            <p:nvPr userDrawn="1"/>
          </p:nvSpPr>
          <p:spPr bwMode="auto">
            <a:xfrm>
              <a:off x="12185650" y="3455988"/>
              <a:ext cx="158750" cy="161925"/>
            </a:xfrm>
            <a:custGeom>
              <a:avLst/>
              <a:gdLst>
                <a:gd name="T0" fmla="*/ 39 w 78"/>
                <a:gd name="T1" fmla="*/ 0 h 79"/>
                <a:gd name="T2" fmla="*/ 39 w 78"/>
                <a:gd name="T3" fmla="*/ 0 h 79"/>
                <a:gd name="T4" fmla="*/ 0 w 78"/>
                <a:gd name="T5" fmla="*/ 39 h 79"/>
                <a:gd name="T6" fmla="*/ 39 w 78"/>
                <a:gd name="T7" fmla="*/ 79 h 79"/>
                <a:gd name="T8" fmla="*/ 78 w 78"/>
                <a:gd name="T9" fmla="*/ 39 h 79"/>
                <a:gd name="T10" fmla="*/ 39 w 78"/>
                <a:gd name="T11" fmla="*/ 0 h 79"/>
                <a:gd name="T12" fmla="*/ 39 w 78"/>
                <a:gd name="T13" fmla="*/ 73 h 79"/>
                <a:gd name="T14" fmla="*/ 8 w 78"/>
                <a:gd name="T15" fmla="*/ 39 h 79"/>
                <a:gd name="T16" fmla="*/ 39 w 78"/>
                <a:gd name="T17" fmla="*/ 6 h 79"/>
                <a:gd name="T18" fmla="*/ 39 w 78"/>
                <a:gd name="T19" fmla="*/ 6 h 79"/>
                <a:gd name="T20" fmla="*/ 71 w 78"/>
                <a:gd name="T21" fmla="*/ 40 h 79"/>
                <a:gd name="T22" fmla="*/ 39 w 78"/>
                <a:gd name="T23" fmla="*/ 7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9">
                  <a:moveTo>
                    <a:pt x="39" y="0"/>
                  </a:moveTo>
                  <a:cubicBezTo>
                    <a:pt x="39" y="0"/>
                    <a:pt x="39" y="0"/>
                    <a:pt x="39" y="0"/>
                  </a:cubicBezTo>
                  <a:cubicBezTo>
                    <a:pt x="18" y="0"/>
                    <a:pt x="0" y="18"/>
                    <a:pt x="0" y="39"/>
                  </a:cubicBezTo>
                  <a:cubicBezTo>
                    <a:pt x="0" y="61"/>
                    <a:pt x="18" y="79"/>
                    <a:pt x="39" y="79"/>
                  </a:cubicBezTo>
                  <a:cubicBezTo>
                    <a:pt x="61" y="79"/>
                    <a:pt x="78" y="61"/>
                    <a:pt x="78" y="39"/>
                  </a:cubicBezTo>
                  <a:cubicBezTo>
                    <a:pt x="78" y="18"/>
                    <a:pt x="61" y="0"/>
                    <a:pt x="39" y="0"/>
                  </a:cubicBezTo>
                  <a:close/>
                  <a:moveTo>
                    <a:pt x="39" y="73"/>
                  </a:moveTo>
                  <a:cubicBezTo>
                    <a:pt x="22" y="73"/>
                    <a:pt x="8" y="58"/>
                    <a:pt x="8" y="39"/>
                  </a:cubicBezTo>
                  <a:cubicBezTo>
                    <a:pt x="8" y="21"/>
                    <a:pt x="22" y="6"/>
                    <a:pt x="39" y="6"/>
                  </a:cubicBezTo>
                  <a:cubicBezTo>
                    <a:pt x="39" y="6"/>
                    <a:pt x="39" y="6"/>
                    <a:pt x="39" y="6"/>
                  </a:cubicBezTo>
                  <a:cubicBezTo>
                    <a:pt x="57" y="6"/>
                    <a:pt x="71" y="21"/>
                    <a:pt x="71" y="40"/>
                  </a:cubicBezTo>
                  <a:cubicBezTo>
                    <a:pt x="71" y="58"/>
                    <a:pt x="57" y="73"/>
                    <a:pt x="39" y="7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sp>
          <p:nvSpPr>
            <p:cNvPr id="22" name="Freeform 22"/>
            <p:cNvSpPr>
              <a:spLocks noEditPoints="1"/>
            </p:cNvSpPr>
            <p:nvPr userDrawn="1"/>
          </p:nvSpPr>
          <p:spPr bwMode="auto">
            <a:xfrm>
              <a:off x="12236450" y="3490913"/>
              <a:ext cx="63500" cy="92075"/>
            </a:xfrm>
            <a:custGeom>
              <a:avLst/>
              <a:gdLst>
                <a:gd name="T0" fmla="*/ 29 w 31"/>
                <a:gd name="T1" fmla="*/ 34 h 45"/>
                <a:gd name="T2" fmla="*/ 21 w 31"/>
                <a:gd name="T3" fmla="*/ 24 h 45"/>
                <a:gd name="T4" fmla="*/ 21 w 31"/>
                <a:gd name="T5" fmla="*/ 23 h 45"/>
                <a:gd name="T6" fmla="*/ 30 w 31"/>
                <a:gd name="T7" fmla="*/ 13 h 45"/>
                <a:gd name="T8" fmla="*/ 26 w 31"/>
                <a:gd name="T9" fmla="*/ 4 h 45"/>
                <a:gd name="T10" fmla="*/ 12 w 31"/>
                <a:gd name="T11" fmla="*/ 0 h 45"/>
                <a:gd name="T12" fmla="*/ 0 w 31"/>
                <a:gd name="T13" fmla="*/ 2 h 45"/>
                <a:gd name="T14" fmla="*/ 0 w 31"/>
                <a:gd name="T15" fmla="*/ 45 h 45"/>
                <a:gd name="T16" fmla="*/ 7 w 31"/>
                <a:gd name="T17" fmla="*/ 45 h 45"/>
                <a:gd name="T18" fmla="*/ 7 w 31"/>
                <a:gd name="T19" fmla="*/ 26 h 45"/>
                <a:gd name="T20" fmla="*/ 12 w 31"/>
                <a:gd name="T21" fmla="*/ 26 h 45"/>
                <a:gd name="T22" fmla="*/ 21 w 31"/>
                <a:gd name="T23" fmla="*/ 34 h 45"/>
                <a:gd name="T24" fmla="*/ 24 w 31"/>
                <a:gd name="T25" fmla="*/ 45 h 45"/>
                <a:gd name="T26" fmla="*/ 31 w 31"/>
                <a:gd name="T27" fmla="*/ 45 h 45"/>
                <a:gd name="T28" fmla="*/ 29 w 31"/>
                <a:gd name="T29" fmla="*/ 34 h 45"/>
                <a:gd name="T30" fmla="*/ 12 w 31"/>
                <a:gd name="T31" fmla="*/ 21 h 45"/>
                <a:gd name="T32" fmla="*/ 7 w 31"/>
                <a:gd name="T33" fmla="*/ 21 h 45"/>
                <a:gd name="T34" fmla="*/ 7 w 31"/>
                <a:gd name="T35" fmla="*/ 6 h 45"/>
                <a:gd name="T36" fmla="*/ 12 w 31"/>
                <a:gd name="T37" fmla="*/ 6 h 45"/>
                <a:gd name="T38" fmla="*/ 23 w 31"/>
                <a:gd name="T39" fmla="*/ 13 h 45"/>
                <a:gd name="T40" fmla="*/ 12 w 31"/>
                <a:gd name="T41"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29" y="34"/>
                  </a:moveTo>
                  <a:cubicBezTo>
                    <a:pt x="28" y="28"/>
                    <a:pt x="25" y="24"/>
                    <a:pt x="21" y="24"/>
                  </a:cubicBezTo>
                  <a:cubicBezTo>
                    <a:pt x="21" y="23"/>
                    <a:pt x="21" y="23"/>
                    <a:pt x="21" y="23"/>
                  </a:cubicBezTo>
                  <a:cubicBezTo>
                    <a:pt x="26" y="22"/>
                    <a:pt x="30" y="19"/>
                    <a:pt x="30" y="13"/>
                  </a:cubicBezTo>
                  <a:cubicBezTo>
                    <a:pt x="30" y="9"/>
                    <a:pt x="29" y="6"/>
                    <a:pt x="26" y="4"/>
                  </a:cubicBezTo>
                  <a:cubicBezTo>
                    <a:pt x="23" y="2"/>
                    <a:pt x="19" y="0"/>
                    <a:pt x="12" y="0"/>
                  </a:cubicBezTo>
                  <a:cubicBezTo>
                    <a:pt x="7" y="0"/>
                    <a:pt x="4" y="1"/>
                    <a:pt x="0" y="2"/>
                  </a:cubicBezTo>
                  <a:cubicBezTo>
                    <a:pt x="0" y="45"/>
                    <a:pt x="0" y="45"/>
                    <a:pt x="0" y="45"/>
                  </a:cubicBezTo>
                  <a:cubicBezTo>
                    <a:pt x="7" y="45"/>
                    <a:pt x="7" y="45"/>
                    <a:pt x="7" y="45"/>
                  </a:cubicBezTo>
                  <a:cubicBezTo>
                    <a:pt x="7" y="26"/>
                    <a:pt x="7" y="26"/>
                    <a:pt x="7" y="26"/>
                  </a:cubicBezTo>
                  <a:cubicBezTo>
                    <a:pt x="12" y="26"/>
                    <a:pt x="12" y="26"/>
                    <a:pt x="12" y="26"/>
                  </a:cubicBezTo>
                  <a:cubicBezTo>
                    <a:pt x="17" y="26"/>
                    <a:pt x="20" y="28"/>
                    <a:pt x="21" y="34"/>
                  </a:cubicBezTo>
                  <a:cubicBezTo>
                    <a:pt x="22" y="40"/>
                    <a:pt x="23" y="44"/>
                    <a:pt x="24" y="45"/>
                  </a:cubicBezTo>
                  <a:cubicBezTo>
                    <a:pt x="31" y="45"/>
                    <a:pt x="31" y="45"/>
                    <a:pt x="31" y="45"/>
                  </a:cubicBezTo>
                  <a:cubicBezTo>
                    <a:pt x="31" y="44"/>
                    <a:pt x="30" y="41"/>
                    <a:pt x="29" y="34"/>
                  </a:cubicBezTo>
                  <a:close/>
                  <a:moveTo>
                    <a:pt x="12" y="21"/>
                  </a:moveTo>
                  <a:cubicBezTo>
                    <a:pt x="7" y="21"/>
                    <a:pt x="7" y="21"/>
                    <a:pt x="7" y="21"/>
                  </a:cubicBezTo>
                  <a:cubicBezTo>
                    <a:pt x="7" y="6"/>
                    <a:pt x="7" y="6"/>
                    <a:pt x="7" y="6"/>
                  </a:cubicBezTo>
                  <a:cubicBezTo>
                    <a:pt x="8" y="6"/>
                    <a:pt x="10" y="6"/>
                    <a:pt x="12" y="6"/>
                  </a:cubicBezTo>
                  <a:cubicBezTo>
                    <a:pt x="20" y="6"/>
                    <a:pt x="23" y="10"/>
                    <a:pt x="23" y="13"/>
                  </a:cubicBezTo>
                  <a:cubicBezTo>
                    <a:pt x="23" y="19"/>
                    <a:pt x="18" y="21"/>
                    <a:pt x="1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p>
          </p:txBody>
        </p:sp>
      </p:grpSp>
    </p:spTree>
    <p:extLst>
      <p:ext uri="{BB962C8B-B14F-4D97-AF65-F5344CB8AC3E}">
        <p14:creationId xmlns:p14="http://schemas.microsoft.com/office/powerpoint/2010/main" val="3075931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1B4742-913D-574E-8B54-D44DE47A2A6A}"/>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3" name="Footer Placeholder 2">
            <a:extLst>
              <a:ext uri="{FF2B5EF4-FFF2-40B4-BE49-F238E27FC236}">
                <a16:creationId xmlns:a16="http://schemas.microsoft.com/office/drawing/2014/main" id="{6821BD1D-658A-6446-A063-B9AC1AF242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692546-786B-CD47-9755-E89476F3AA6C}"/>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77008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5A24-A5B6-E244-9AA4-2BF2A89B6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F8EF78-F3C6-DD42-B1BB-FF74764C5F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BB46C-7B01-5D40-927C-B63B2EA18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327282-81A7-F247-B8A8-79F7A83BE741}"/>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6" name="Footer Placeholder 5">
            <a:extLst>
              <a:ext uri="{FF2B5EF4-FFF2-40B4-BE49-F238E27FC236}">
                <a16:creationId xmlns:a16="http://schemas.microsoft.com/office/drawing/2014/main" id="{2684A0FF-E1B7-DD4C-A5E6-7F0ACCF50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77243-86B6-1A41-9E43-ABCF90E0622C}"/>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377769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BDF2-6870-A84F-BADA-8A30DE21C1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35C5C5-3A67-FF42-8371-33D1866345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B4FA7A-D75B-324B-8A63-B45F20D91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6EF6D3-E21C-0648-88E9-892A2ECBA814}"/>
              </a:ext>
            </a:extLst>
          </p:cNvPr>
          <p:cNvSpPr>
            <a:spLocks noGrp="1"/>
          </p:cNvSpPr>
          <p:nvPr>
            <p:ph type="dt" sz="half" idx="10"/>
          </p:nvPr>
        </p:nvSpPr>
        <p:spPr/>
        <p:txBody>
          <a:bodyPr/>
          <a:lstStyle/>
          <a:p>
            <a:fld id="{95169F4D-0572-B14E-AA31-D9AC1CBCB51D}" type="datetimeFigureOut">
              <a:rPr lang="en-US" smtClean="0"/>
              <a:t>2/8/19</a:t>
            </a:fld>
            <a:endParaRPr lang="en-US"/>
          </a:p>
        </p:txBody>
      </p:sp>
      <p:sp>
        <p:nvSpPr>
          <p:cNvPr id="6" name="Footer Placeholder 5">
            <a:extLst>
              <a:ext uri="{FF2B5EF4-FFF2-40B4-BE49-F238E27FC236}">
                <a16:creationId xmlns:a16="http://schemas.microsoft.com/office/drawing/2014/main" id="{8012F1D7-2EAA-4646-8966-A72C22F06C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700F03-12D9-4C46-8C3C-310C857A6036}"/>
              </a:ext>
            </a:extLst>
          </p:cNvPr>
          <p:cNvSpPr>
            <a:spLocks noGrp="1"/>
          </p:cNvSpPr>
          <p:nvPr>
            <p:ph type="sldNum" sz="quarter" idx="12"/>
          </p:nvPr>
        </p:nvSpPr>
        <p:spPr/>
        <p:txBody>
          <a:bodyPr/>
          <a:lstStyle/>
          <a:p>
            <a:fld id="{5FF9B637-5AFA-DD44-970B-7849AE4B1FF9}" type="slidenum">
              <a:rPr lang="en-US" smtClean="0"/>
              <a:t>‹#›</a:t>
            </a:fld>
            <a:endParaRPr lang="en-US"/>
          </a:p>
        </p:txBody>
      </p:sp>
    </p:spTree>
    <p:extLst>
      <p:ext uri="{BB962C8B-B14F-4D97-AF65-F5344CB8AC3E}">
        <p14:creationId xmlns:p14="http://schemas.microsoft.com/office/powerpoint/2010/main" val="340463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DB9A30-9DBD-A848-BCCF-CD89765D3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90C3A6-03C3-AE42-BB9B-C294EEED4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9FAEF-CC6F-E842-9CD4-37F47104B9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69F4D-0572-B14E-AA31-D9AC1CBCB51D}" type="datetimeFigureOut">
              <a:rPr lang="en-US" smtClean="0"/>
              <a:t>2/8/19</a:t>
            </a:fld>
            <a:endParaRPr lang="en-US"/>
          </a:p>
        </p:txBody>
      </p:sp>
      <p:sp>
        <p:nvSpPr>
          <p:cNvPr id="5" name="Footer Placeholder 4">
            <a:extLst>
              <a:ext uri="{FF2B5EF4-FFF2-40B4-BE49-F238E27FC236}">
                <a16:creationId xmlns:a16="http://schemas.microsoft.com/office/drawing/2014/main" id="{780267D8-6878-704F-B6F7-880F5C0A2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FFFAEF-114B-A04A-BBB5-6D37D3ACD1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9B637-5AFA-DD44-970B-7849AE4B1FF9}" type="slidenum">
              <a:rPr lang="en-US" smtClean="0"/>
              <a:t>‹#›</a:t>
            </a:fld>
            <a:endParaRPr lang="en-US"/>
          </a:p>
        </p:txBody>
      </p:sp>
    </p:spTree>
    <p:extLst>
      <p:ext uri="{BB962C8B-B14F-4D97-AF65-F5344CB8AC3E}">
        <p14:creationId xmlns:p14="http://schemas.microsoft.com/office/powerpoint/2010/main" val="2126924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8" r:id="rId13"/>
    <p:sldLayoutId id="2147483672" r:id="rId14"/>
    <p:sldLayoutId id="2147483673" r:id="rId15"/>
    <p:sldLayoutId id="2147483674" r:id="rId16"/>
    <p:sldLayoutId id="2147483675" r:id="rId17"/>
    <p:sldLayoutId id="2147483677" r:id="rId18"/>
    <p:sldLayoutId id="2147483680" r:id="rId19"/>
    <p:sldLayoutId id="2147483682" r:id="rId20"/>
    <p:sldLayoutId id="2147483683" r:id="rId21"/>
    <p:sldLayoutId id="2147483684" r:id="rId22"/>
    <p:sldLayoutId id="2147483685" r:id="rId23"/>
    <p:sldLayoutId id="2147483687" r:id="rId24"/>
    <p:sldLayoutId id="2147483689" r:id="rId25"/>
    <p:sldLayoutId id="2147483691" r:id="rId26"/>
    <p:sldLayoutId id="2147483692" r:id="rId27"/>
    <p:sldLayoutId id="2147483695" r:id="rId28"/>
    <p:sldLayoutId id="2147483736"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287" y="321728"/>
            <a:ext cx="11037630" cy="528991"/>
          </a:xfrm>
          <a:prstGeom prst="rect">
            <a:avLst/>
          </a:prstGeom>
        </p:spPr>
        <p:txBody>
          <a:bodyPr vert="horz" wrap="square" lIns="0" tIns="0" rIns="0" bIns="0" rtlCol="0" anchor="t" anchorCtr="0">
            <a:spAutoFit/>
          </a:bodyPr>
          <a:lstStyle/>
          <a:p>
            <a:r>
              <a:rPr lang="en-US" dirty="0"/>
              <a:t>Master Title Style</a:t>
            </a:r>
          </a:p>
        </p:txBody>
      </p:sp>
    </p:spTree>
    <p:extLst>
      <p:ext uri="{BB962C8B-B14F-4D97-AF65-F5344CB8AC3E}">
        <p14:creationId xmlns:p14="http://schemas.microsoft.com/office/powerpoint/2010/main" val="382708430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Lst>
  <p:txStyles>
    <p:titleStyle>
      <a:lvl1pPr algn="l" defTabSz="1088474" rtl="0" eaLnBrk="1" latinLnBrk="0" hangingPunct="1">
        <a:lnSpc>
          <a:spcPct val="90000"/>
        </a:lnSpc>
        <a:spcBef>
          <a:spcPct val="0"/>
        </a:spcBef>
        <a:buNone/>
        <a:defRPr sz="3750" b="0" i="0" kern="1200">
          <a:solidFill>
            <a:schemeClr val="accent5"/>
          </a:solidFill>
          <a:latin typeface="BentonSans"/>
          <a:ea typeface="+mj-ea"/>
          <a:cs typeface="BentonSans"/>
        </a:defRPr>
      </a:lvl1pPr>
    </p:titleStyle>
    <p:bodyStyle>
      <a:lvl1pPr marL="408179" indent="-408179" algn="l" defTabSz="1088474" rtl="0" eaLnBrk="1" latinLnBrk="0" hangingPunct="1">
        <a:spcBef>
          <a:spcPct val="20000"/>
        </a:spcBef>
        <a:buFont typeface="Arial" panose="020B0604020202020204" pitchFamily="34" charset="0"/>
        <a:buChar char="•"/>
        <a:defRPr sz="3833" kern="1200">
          <a:solidFill>
            <a:schemeClr val="tx1"/>
          </a:solidFill>
          <a:latin typeface="+mn-lt"/>
          <a:ea typeface="+mn-ea"/>
          <a:cs typeface="+mn-cs"/>
        </a:defRPr>
      </a:lvl1pPr>
      <a:lvl2pPr marL="884385" indent="-340148" algn="l" defTabSz="1088474" rtl="0" eaLnBrk="1" latinLnBrk="0" hangingPunct="1">
        <a:spcBef>
          <a:spcPct val="20000"/>
        </a:spcBef>
        <a:buFont typeface="Arial" panose="020B0604020202020204" pitchFamily="34" charset="0"/>
        <a:buChar char="–"/>
        <a:defRPr sz="3333" kern="1200">
          <a:solidFill>
            <a:schemeClr val="tx1"/>
          </a:solidFill>
          <a:latin typeface="+mn-lt"/>
          <a:ea typeface="+mn-ea"/>
          <a:cs typeface="+mn-cs"/>
        </a:defRPr>
      </a:lvl2pPr>
      <a:lvl3pPr marL="1360592" indent="-272118" algn="l" defTabSz="1088474" rtl="0" eaLnBrk="1" latinLnBrk="0" hangingPunct="1">
        <a:spcBef>
          <a:spcPct val="20000"/>
        </a:spcBef>
        <a:buFont typeface="Arial" panose="020B0604020202020204" pitchFamily="34" charset="0"/>
        <a:buChar char="•"/>
        <a:defRPr sz="2833" kern="1200">
          <a:solidFill>
            <a:schemeClr val="tx1"/>
          </a:solidFill>
          <a:latin typeface="+mn-lt"/>
          <a:ea typeface="+mn-ea"/>
          <a:cs typeface="+mn-cs"/>
        </a:defRPr>
      </a:lvl3pPr>
      <a:lvl4pPr marL="1904829"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4pPr>
      <a:lvl5pPr marL="2449066"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5pPr>
      <a:lvl6pPr marL="2993302"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5"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4"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4" rtl="0" eaLnBrk="1" latinLnBrk="0" hangingPunct="1">
        <a:defRPr sz="2167" kern="1200">
          <a:solidFill>
            <a:schemeClr val="tx1"/>
          </a:solidFill>
          <a:latin typeface="+mn-lt"/>
          <a:ea typeface="+mn-ea"/>
          <a:cs typeface="+mn-cs"/>
        </a:defRPr>
      </a:lvl1pPr>
      <a:lvl2pPr marL="544237" algn="l" defTabSz="1088474" rtl="0" eaLnBrk="1" latinLnBrk="0" hangingPunct="1">
        <a:defRPr sz="2167" kern="1200">
          <a:solidFill>
            <a:schemeClr val="tx1"/>
          </a:solidFill>
          <a:latin typeface="+mn-lt"/>
          <a:ea typeface="+mn-ea"/>
          <a:cs typeface="+mn-cs"/>
        </a:defRPr>
      </a:lvl2pPr>
      <a:lvl3pPr marL="1088474" algn="l" defTabSz="1088474" rtl="0" eaLnBrk="1" latinLnBrk="0" hangingPunct="1">
        <a:defRPr sz="2167" kern="1200">
          <a:solidFill>
            <a:schemeClr val="tx1"/>
          </a:solidFill>
          <a:latin typeface="+mn-lt"/>
          <a:ea typeface="+mn-ea"/>
          <a:cs typeface="+mn-cs"/>
        </a:defRPr>
      </a:lvl3pPr>
      <a:lvl4pPr marL="1632711" algn="l" defTabSz="1088474" rtl="0" eaLnBrk="1" latinLnBrk="0" hangingPunct="1">
        <a:defRPr sz="2167" kern="1200">
          <a:solidFill>
            <a:schemeClr val="tx1"/>
          </a:solidFill>
          <a:latin typeface="+mn-lt"/>
          <a:ea typeface="+mn-ea"/>
          <a:cs typeface="+mn-cs"/>
        </a:defRPr>
      </a:lvl4pPr>
      <a:lvl5pPr marL="2176948" algn="l" defTabSz="1088474" rtl="0" eaLnBrk="1" latinLnBrk="0" hangingPunct="1">
        <a:defRPr sz="2167" kern="1200">
          <a:solidFill>
            <a:schemeClr val="tx1"/>
          </a:solidFill>
          <a:latin typeface="+mn-lt"/>
          <a:ea typeface="+mn-ea"/>
          <a:cs typeface="+mn-cs"/>
        </a:defRPr>
      </a:lvl5pPr>
      <a:lvl6pPr marL="2721183" algn="l" defTabSz="1088474" rtl="0" eaLnBrk="1" latinLnBrk="0" hangingPunct="1">
        <a:defRPr sz="2167" kern="1200">
          <a:solidFill>
            <a:schemeClr val="tx1"/>
          </a:solidFill>
          <a:latin typeface="+mn-lt"/>
          <a:ea typeface="+mn-ea"/>
          <a:cs typeface="+mn-cs"/>
        </a:defRPr>
      </a:lvl6pPr>
      <a:lvl7pPr marL="3265420" algn="l" defTabSz="1088474" rtl="0" eaLnBrk="1" latinLnBrk="0" hangingPunct="1">
        <a:defRPr sz="2167" kern="1200">
          <a:solidFill>
            <a:schemeClr val="tx1"/>
          </a:solidFill>
          <a:latin typeface="+mn-lt"/>
          <a:ea typeface="+mn-ea"/>
          <a:cs typeface="+mn-cs"/>
        </a:defRPr>
      </a:lvl7pPr>
      <a:lvl8pPr marL="3809657" algn="l" defTabSz="1088474" rtl="0" eaLnBrk="1" latinLnBrk="0" hangingPunct="1">
        <a:defRPr sz="2167" kern="1200">
          <a:solidFill>
            <a:schemeClr val="tx1"/>
          </a:solidFill>
          <a:latin typeface="+mn-lt"/>
          <a:ea typeface="+mn-ea"/>
          <a:cs typeface="+mn-cs"/>
        </a:defRPr>
      </a:lvl8pPr>
      <a:lvl9pPr marL="4353894" algn="l" defTabSz="1088474" rtl="0" eaLnBrk="1" latinLnBrk="0" hangingPunct="1">
        <a:defRPr sz="21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8" Type="http://schemas.openxmlformats.org/officeDocument/2006/relationships/hyperlink" Target="https://tableauandbehold.com/2018/01/15/securely-passing-parameters-into-a-tableau-viz-at-load-time/" TargetMode="External"/><Relationship Id="rId3" Type="http://schemas.openxmlformats.org/officeDocument/2006/relationships/hyperlink" Target="https://tableauandbehold.com/2016/03/09/using-initial-sql-for/" TargetMode="External"/><Relationship Id="rId7" Type="http://schemas.openxmlformats.org/officeDocument/2006/relationships/hyperlink" Target="https://tableauandbehold.com/2018/01/23/using-pass-through-functions-rawsql-for-row-level-security/"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hyperlink" Target="https://tableauandbehold.com/2018/08/08/multiple-table-normalized-hyper-extracts/" TargetMode="External"/><Relationship Id="rId5" Type="http://schemas.openxmlformats.org/officeDocument/2006/relationships/hyperlink" Target="https://tableauandbehold.com/2016/08/10/defusing-row-level-security-in-your-extracts-before-they-blow-up-part-two/" TargetMode="External"/><Relationship Id="rId4" Type="http://schemas.openxmlformats.org/officeDocument/2006/relationships/hyperlink" Target="https://tableauandbehold.com/2016/03/07/how-to-set-up-your-database-for-row-level-security-in-tableau/" TargetMode="External"/><Relationship Id="rId9" Type="http://schemas.openxmlformats.org/officeDocument/2006/relationships/hyperlink" Target="https://tableauandbehold.com/2018/10/21/live-web-services-connections-in-tablea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2.xml"/><Relationship Id="rId4" Type="http://schemas.openxmlformats.org/officeDocument/2006/relationships/image" Target="../media/image88.png"/></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22.xml"/><Relationship Id="rId4" Type="http://schemas.openxmlformats.org/officeDocument/2006/relationships/image" Target="../media/image89.png"/></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22.xml"/><Relationship Id="rId4" Type="http://schemas.openxmlformats.org/officeDocument/2006/relationships/image" Target="../media/image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5.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9.png"/><Relationship Id="rId5" Type="http://schemas.openxmlformats.org/officeDocument/2006/relationships/image" Target="../media/image50.png"/><Relationship Id="rId10" Type="http://schemas.openxmlformats.org/officeDocument/2006/relationships/image" Target="../media/image58.png"/><Relationship Id="rId4" Type="http://schemas.openxmlformats.org/officeDocument/2006/relationships/image" Target="../media/image49.png"/><Relationship Id="rId9" Type="http://schemas.openxmlformats.org/officeDocument/2006/relationships/image" Target="../media/image57.png"/></Relationships>
</file>

<file path=ppt/slides/_rels/slide7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49.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2.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63.png"/><Relationship Id="rId14" Type="http://schemas.openxmlformats.org/officeDocument/2006/relationships/image" Target="../media/image68.png"/></Relationships>
</file>

<file path=ppt/slides/_rels/slide7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73.png"/><Relationship Id="rId5" Type="http://schemas.openxmlformats.org/officeDocument/2006/relationships/image" Target="../media/image56.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72.png"/></Relationships>
</file>

<file path=ppt/slides/_rels/slide7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9.png"/><Relationship Id="rId18"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1.png"/><Relationship Id="rId12" Type="http://schemas.openxmlformats.org/officeDocument/2006/relationships/image" Target="../media/image78.png"/><Relationship Id="rId17" Type="http://schemas.openxmlformats.org/officeDocument/2006/relationships/image" Target="../media/image65.png"/><Relationship Id="rId2" Type="http://schemas.openxmlformats.org/officeDocument/2006/relationships/notesSlide" Target="../notesSlides/notesSlide37.xml"/><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77.png"/><Relationship Id="rId5" Type="http://schemas.openxmlformats.org/officeDocument/2006/relationships/image" Target="../media/image76.png"/><Relationship Id="rId15" Type="http://schemas.openxmlformats.org/officeDocument/2006/relationships/image" Target="../media/image81.png"/><Relationship Id="rId10" Type="http://schemas.openxmlformats.org/officeDocument/2006/relationships/image" Target="../media/image61.png"/><Relationship Id="rId19" Type="http://schemas.openxmlformats.org/officeDocument/2006/relationships/image" Target="../media/image84.png"/><Relationship Id="rId4" Type="http://schemas.openxmlformats.org/officeDocument/2006/relationships/image" Target="../media/image75.png"/><Relationship Id="rId9" Type="http://schemas.openxmlformats.org/officeDocument/2006/relationships/image" Target="../media/image54.png"/><Relationship Id="rId14"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026584" y="2177090"/>
            <a:ext cx="9926861" cy="1107996"/>
          </a:xfrm>
        </p:spPr>
        <p:txBody>
          <a:bodyPr/>
          <a:lstStyle/>
          <a:p>
            <a:r>
              <a:rPr lang="en-US" dirty="0"/>
              <a:t>Rowing Securely To Shore:</a:t>
            </a:r>
            <a:br>
              <a:rPr lang="en-US" dirty="0"/>
            </a:br>
            <a:r>
              <a:rPr lang="en-US" dirty="0"/>
              <a:t>Row Level Security in Tableau</a:t>
            </a:r>
          </a:p>
        </p:txBody>
      </p:sp>
      <p:sp>
        <p:nvSpPr>
          <p:cNvPr id="5" name="Text Placeholder 4"/>
          <p:cNvSpPr>
            <a:spLocks noGrp="1"/>
          </p:cNvSpPr>
          <p:nvPr>
            <p:ph type="body" sz="quarter" idx="12"/>
          </p:nvPr>
        </p:nvSpPr>
        <p:spPr>
          <a:xfrm>
            <a:off x="1026890" y="3433844"/>
            <a:ext cx="9926861" cy="1308307"/>
          </a:xfrm>
        </p:spPr>
        <p:txBody>
          <a:bodyPr/>
          <a:lstStyle/>
          <a:p>
            <a:r>
              <a:rPr lang="en-US" dirty="0"/>
              <a:t>Ron Dugger | Sales Consultant</a:t>
            </a:r>
          </a:p>
          <a:p>
            <a:r>
              <a:rPr lang="en-US" dirty="0"/>
              <a:t>Bryant Howell | Senior Sales Consultant</a:t>
            </a:r>
          </a:p>
          <a:p>
            <a:r>
              <a:rPr lang="en-US" dirty="0"/>
              <a:t>Miranda Osterheld | Senior Product Consultant</a:t>
            </a:r>
          </a:p>
          <a:p>
            <a:endParaRPr lang="en-US" dirty="0"/>
          </a:p>
        </p:txBody>
      </p:sp>
    </p:spTree>
    <p:extLst>
      <p:ext uri="{BB962C8B-B14F-4D97-AF65-F5344CB8AC3E}">
        <p14:creationId xmlns:p14="http://schemas.microsoft.com/office/powerpoint/2010/main" val="2113237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p:txBody>
          <a:bodyPr>
            <a:normAutofit/>
          </a:bodyPr>
          <a:lstStyle/>
          <a:p>
            <a:r>
              <a:rPr lang="en-US" sz="4000" b="0" dirty="0">
                <a:latin typeface="Benton Sans Medium" panose="02000504020000020004" pitchFamily="2" charset="77"/>
              </a:rPr>
              <a:t>Synchronizing Users into Tableau Server</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p:txBody>
          <a:bodyPr>
            <a:normAutofit lnSpcReduction="10000"/>
          </a:bodyPr>
          <a:lstStyle/>
          <a:p>
            <a:pPr marL="0" indent="0">
              <a:buNone/>
            </a:pPr>
            <a:r>
              <a:rPr lang="en-US" dirty="0"/>
              <a:t>Every method of Data Level Security uses User Calculations</a:t>
            </a:r>
          </a:p>
          <a:p>
            <a:pPr marL="0" indent="0">
              <a:buNone/>
            </a:pPr>
            <a:endParaRPr lang="en-US" dirty="0"/>
          </a:p>
          <a:p>
            <a:pPr marL="0" indent="0">
              <a:buNone/>
            </a:pPr>
            <a:r>
              <a:rPr lang="en-US" dirty="0"/>
              <a:t>To use User Calculations, you </a:t>
            </a:r>
            <a:r>
              <a:rPr lang="en-US" b="1" dirty="0"/>
              <a:t>must</a:t>
            </a:r>
            <a:r>
              <a:rPr lang="en-US" dirty="0"/>
              <a:t> create a User in Tableau Server </a:t>
            </a:r>
          </a:p>
          <a:p>
            <a:pPr marL="0" indent="0">
              <a:buNone/>
            </a:pPr>
            <a:endParaRPr lang="en-US" dirty="0"/>
          </a:p>
          <a:p>
            <a:pPr marL="0" indent="0">
              <a:buNone/>
            </a:pPr>
            <a:r>
              <a:rPr lang="en-US" dirty="0"/>
              <a:t>Several ways to Synchronize Users to Tableau Server</a:t>
            </a:r>
          </a:p>
          <a:p>
            <a:pPr marL="457200" lvl="1" indent="0">
              <a:buNone/>
            </a:pPr>
            <a:r>
              <a:rPr lang="en-US" dirty="0"/>
              <a:t>REST API</a:t>
            </a:r>
          </a:p>
          <a:p>
            <a:pPr marL="457200" lvl="1" indent="0">
              <a:buNone/>
            </a:pPr>
            <a:r>
              <a:rPr lang="en-US" dirty="0"/>
              <a:t>Active Directory</a:t>
            </a:r>
          </a:p>
          <a:p>
            <a:pPr marL="457200" lvl="1" indent="0">
              <a:buNone/>
            </a:pPr>
            <a:r>
              <a:rPr lang="en-US" dirty="0"/>
              <a:t>LDAP</a:t>
            </a:r>
          </a:p>
          <a:p>
            <a:pPr marL="457200" lvl="1" indent="0">
              <a:buNone/>
            </a:pPr>
            <a:r>
              <a:rPr lang="en-US" dirty="0" err="1"/>
              <a:t>tabcmd</a:t>
            </a:r>
            <a:endParaRPr lang="en-US" dirty="0"/>
          </a:p>
          <a:p>
            <a:pPr marL="457200" lvl="1" indent="0">
              <a:buNone/>
            </a:pPr>
            <a:r>
              <a:rPr lang="en-US" dirty="0"/>
              <a:t>Manually with clicking in the UI</a:t>
            </a:r>
          </a:p>
        </p:txBody>
      </p:sp>
    </p:spTree>
    <p:extLst>
      <p:ext uri="{BB962C8B-B14F-4D97-AF65-F5344CB8AC3E}">
        <p14:creationId xmlns:p14="http://schemas.microsoft.com/office/powerpoint/2010/main" val="407662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4" y="233390"/>
            <a:ext cx="10269114" cy="828244"/>
          </a:xfrm>
        </p:spPr>
        <p:txBody>
          <a:bodyPr>
            <a:normAutofit fontScale="90000"/>
          </a:bodyPr>
          <a:lstStyle/>
          <a:p>
            <a:r>
              <a:rPr lang="en-US" sz="3200" dirty="0"/>
              <a:t>Assumptions for Storing Web Service Responses in Database Table</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a:xfrm>
            <a:off x="240222" y="1390650"/>
            <a:ext cx="11747715" cy="5077883"/>
          </a:xfrm>
        </p:spPr>
        <p:txBody>
          <a:bodyPr>
            <a:normAutofit/>
          </a:bodyPr>
          <a:lstStyle/>
          <a:p>
            <a:pPr marL="0" indent="0">
              <a:buNone/>
            </a:pPr>
            <a:r>
              <a:rPr lang="en-US" dirty="0"/>
              <a:t>Web Service responses must be a reasonable size and return fast</a:t>
            </a:r>
          </a:p>
          <a:p>
            <a:pPr marL="457200" lvl="1" indent="0">
              <a:buNone/>
            </a:pPr>
            <a:endParaRPr lang="en-US" dirty="0"/>
          </a:p>
          <a:p>
            <a:pPr marL="0" indent="0">
              <a:buNone/>
            </a:pPr>
            <a:r>
              <a:rPr lang="en-US" dirty="0"/>
              <a:t>Each Web Service Endpoint / Response type will require its own Table to be defined in the Relational Database</a:t>
            </a:r>
          </a:p>
          <a:p>
            <a:pPr marL="457200" lvl="1" indent="0">
              <a:buNone/>
            </a:pPr>
            <a:endParaRPr lang="en-US" dirty="0"/>
          </a:p>
          <a:p>
            <a:pPr marL="0" indent="0">
              <a:buNone/>
            </a:pPr>
            <a:r>
              <a:rPr lang="en-US" dirty="0"/>
              <a:t>Tableau workbooks are Embedded in an Application which handles the web service and the database insertions</a:t>
            </a:r>
          </a:p>
        </p:txBody>
      </p:sp>
    </p:spTree>
    <p:extLst>
      <p:ext uri="{BB962C8B-B14F-4D97-AF65-F5344CB8AC3E}">
        <p14:creationId xmlns:p14="http://schemas.microsoft.com/office/powerpoint/2010/main" val="108873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4" y="233390"/>
            <a:ext cx="10269114" cy="828244"/>
          </a:xfrm>
        </p:spPr>
        <p:txBody>
          <a:bodyPr>
            <a:normAutofit/>
          </a:bodyPr>
          <a:lstStyle/>
          <a:p>
            <a:r>
              <a:rPr lang="en-US" sz="3200" dirty="0"/>
              <a:t>What about non-embedded use cases?</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p:txBody>
          <a:bodyPr>
            <a:normAutofit/>
          </a:bodyPr>
          <a:lstStyle/>
          <a:p>
            <a:pPr marL="0" indent="0">
              <a:buNone/>
            </a:pPr>
            <a:r>
              <a:rPr lang="en-US" dirty="0"/>
              <a:t>So far we’ve considered situations where there is an external application able to call this extra code to load the Web Services response into a Database</a:t>
            </a:r>
          </a:p>
          <a:p>
            <a:pPr marL="0" indent="0">
              <a:buNone/>
            </a:pPr>
            <a:endParaRPr lang="en-US" dirty="0"/>
          </a:p>
          <a:p>
            <a:pPr marL="0" indent="0">
              <a:buNone/>
            </a:pPr>
            <a:r>
              <a:rPr lang="en-US" dirty="0"/>
              <a:t>The Tableau Extensions API allows integrating additional web-based components into a standard Tableau Dashboard</a:t>
            </a:r>
          </a:p>
          <a:p>
            <a:pPr marL="0" indent="0">
              <a:buNone/>
            </a:pPr>
            <a:endParaRPr lang="en-US" dirty="0"/>
          </a:p>
          <a:p>
            <a:pPr marL="0" indent="0">
              <a:buNone/>
            </a:pPr>
            <a:r>
              <a:rPr lang="en-US" dirty="0"/>
              <a:t>The code which does the Request-&gt;Convert-&gt;Load process moves into the Extension</a:t>
            </a:r>
          </a:p>
          <a:p>
            <a:pPr lvl="1"/>
            <a:endParaRPr lang="en-US" dirty="0"/>
          </a:p>
        </p:txBody>
      </p:sp>
    </p:spTree>
    <p:extLst>
      <p:ext uri="{BB962C8B-B14F-4D97-AF65-F5344CB8AC3E}">
        <p14:creationId xmlns:p14="http://schemas.microsoft.com/office/powerpoint/2010/main" val="382861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4" y="233390"/>
            <a:ext cx="10269114" cy="828244"/>
          </a:xfrm>
        </p:spPr>
        <p:txBody>
          <a:bodyPr>
            <a:noAutofit/>
          </a:bodyPr>
          <a:lstStyle/>
          <a:p>
            <a:r>
              <a:rPr lang="en-US" sz="4000" b="0" dirty="0">
                <a:latin typeface="Benton Sans Medium" panose="02000504020000020004" pitchFamily="2" charset="77"/>
              </a:rPr>
              <a:t>RDBMS Storing Web Service Responses: </a:t>
            </a:r>
            <a:br>
              <a:rPr lang="en-US" sz="4000" b="0" dirty="0">
                <a:latin typeface="Benton Sans Medium" panose="02000504020000020004" pitchFamily="2" charset="77"/>
              </a:rPr>
            </a:br>
            <a:r>
              <a:rPr lang="en-US" sz="4000" b="0" dirty="0">
                <a:latin typeface="Benton Sans Medium" panose="02000504020000020004" pitchFamily="2" charset="77"/>
              </a:rPr>
              <a:t>Extension in Dashboard</a:t>
            </a:r>
          </a:p>
        </p:txBody>
      </p:sp>
      <p:sp>
        <p:nvSpPr>
          <p:cNvPr id="7" name="Rectangle 6">
            <a:extLst>
              <a:ext uri="{FF2B5EF4-FFF2-40B4-BE49-F238E27FC236}">
                <a16:creationId xmlns:a16="http://schemas.microsoft.com/office/drawing/2014/main" id="{DB17F944-4C79-4EB1-A71A-7DE98499F0EA}"/>
              </a:ext>
            </a:extLst>
          </p:cNvPr>
          <p:cNvSpPr/>
          <p:nvPr/>
        </p:nvSpPr>
        <p:spPr>
          <a:xfrm>
            <a:off x="334321" y="5436272"/>
            <a:ext cx="1701209" cy="1201942"/>
          </a:xfrm>
          <a:prstGeom prst="rect">
            <a:avLst/>
          </a:prstGeom>
          <a:solidFill>
            <a:schemeClr val="accent5"/>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Web Service</a:t>
            </a:r>
          </a:p>
        </p:txBody>
      </p:sp>
      <p:cxnSp>
        <p:nvCxnSpPr>
          <p:cNvPr id="9" name="Straight Arrow Connector 8">
            <a:extLst>
              <a:ext uri="{FF2B5EF4-FFF2-40B4-BE49-F238E27FC236}">
                <a16:creationId xmlns:a16="http://schemas.microsoft.com/office/drawing/2014/main" id="{5D43BBC0-C0D8-4723-A8D0-9C11BE0F5756}"/>
              </a:ext>
            </a:extLst>
          </p:cNvPr>
          <p:cNvCxnSpPr>
            <a:cxnSpLocks/>
          </p:cNvCxnSpPr>
          <p:nvPr/>
        </p:nvCxnSpPr>
        <p:spPr>
          <a:xfrm flipV="1">
            <a:off x="2098697" y="4437185"/>
            <a:ext cx="2765088" cy="1580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8A8718-A5D6-4372-A5C3-EF833E0A7A53}"/>
              </a:ext>
            </a:extLst>
          </p:cNvPr>
          <p:cNvSpPr txBox="1"/>
          <p:nvPr/>
        </p:nvSpPr>
        <p:spPr>
          <a:xfrm rot="1196383">
            <a:off x="1847471" y="2934093"/>
            <a:ext cx="3023857" cy="646331"/>
          </a:xfrm>
          <a:prstGeom prst="rect">
            <a:avLst/>
          </a:prstGeom>
          <a:noFill/>
        </p:spPr>
        <p:txBody>
          <a:bodyPr wrap="square" rtlCol="0">
            <a:spAutoFit/>
          </a:bodyPr>
          <a:lstStyle/>
          <a:p>
            <a:pPr marL="342900" indent="-342900">
              <a:buAutoNum type="arabicPeriod"/>
            </a:pPr>
            <a:r>
              <a:rPr lang="en-US" dirty="0"/>
              <a:t>Send Authentication</a:t>
            </a:r>
          </a:p>
          <a:p>
            <a:r>
              <a:rPr lang="en-US" dirty="0"/>
              <a:t>Info (Token, Attributes, </a:t>
            </a:r>
            <a:r>
              <a:rPr lang="en-US" dirty="0" err="1"/>
              <a:t>etc</a:t>
            </a:r>
            <a:r>
              <a:rPr lang="en-US" dirty="0"/>
              <a:t>).</a:t>
            </a:r>
          </a:p>
        </p:txBody>
      </p:sp>
      <p:sp>
        <p:nvSpPr>
          <p:cNvPr id="12" name="TextBox 11">
            <a:extLst>
              <a:ext uri="{FF2B5EF4-FFF2-40B4-BE49-F238E27FC236}">
                <a16:creationId xmlns:a16="http://schemas.microsoft.com/office/drawing/2014/main" id="{602651E2-C30A-4D3F-924E-88957BB14708}"/>
              </a:ext>
            </a:extLst>
          </p:cNvPr>
          <p:cNvSpPr txBox="1"/>
          <p:nvPr/>
        </p:nvSpPr>
        <p:spPr>
          <a:xfrm rot="19769869">
            <a:off x="2838477" y="5219014"/>
            <a:ext cx="1860766" cy="646331"/>
          </a:xfrm>
          <a:prstGeom prst="rect">
            <a:avLst/>
          </a:prstGeom>
          <a:noFill/>
        </p:spPr>
        <p:txBody>
          <a:bodyPr wrap="none" rtlCol="0">
            <a:spAutoFit/>
          </a:bodyPr>
          <a:lstStyle/>
          <a:p>
            <a:r>
              <a:rPr lang="en-US" dirty="0"/>
              <a:t>3.Retrieve Object </a:t>
            </a:r>
          </a:p>
          <a:p>
            <a:r>
              <a:rPr lang="en-US" dirty="0"/>
              <a:t>Response</a:t>
            </a:r>
          </a:p>
        </p:txBody>
      </p:sp>
      <p:sp>
        <p:nvSpPr>
          <p:cNvPr id="13" name="Rectangle 12">
            <a:extLst>
              <a:ext uri="{FF2B5EF4-FFF2-40B4-BE49-F238E27FC236}">
                <a16:creationId xmlns:a16="http://schemas.microsoft.com/office/drawing/2014/main" id="{811DB02F-E7C9-4067-841B-3563068ECF3C}"/>
              </a:ext>
            </a:extLst>
          </p:cNvPr>
          <p:cNvSpPr/>
          <p:nvPr/>
        </p:nvSpPr>
        <p:spPr>
          <a:xfrm>
            <a:off x="334321" y="1201663"/>
            <a:ext cx="10605822" cy="894371"/>
          </a:xfrm>
          <a:prstGeom prst="rect">
            <a:avLst/>
          </a:prstGeom>
          <a:solidFill>
            <a:schemeClr val="accent2"/>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Tableau Workbook</a:t>
            </a:r>
          </a:p>
        </p:txBody>
      </p:sp>
      <p:sp>
        <p:nvSpPr>
          <p:cNvPr id="14" name="Can 2">
            <a:extLst>
              <a:ext uri="{FF2B5EF4-FFF2-40B4-BE49-F238E27FC236}">
                <a16:creationId xmlns:a16="http://schemas.microsoft.com/office/drawing/2014/main" id="{7876B8FA-8A83-431B-8325-CF0C33340FEE}"/>
              </a:ext>
            </a:extLst>
          </p:cNvPr>
          <p:cNvSpPr/>
          <p:nvPr/>
        </p:nvSpPr>
        <p:spPr>
          <a:xfrm>
            <a:off x="9057799" y="5279571"/>
            <a:ext cx="1369886" cy="1377928"/>
          </a:xfrm>
          <a:prstGeom prst="can">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DB</a:t>
            </a:r>
          </a:p>
        </p:txBody>
      </p:sp>
      <p:cxnSp>
        <p:nvCxnSpPr>
          <p:cNvPr id="15" name="Straight Arrow Connector 14">
            <a:extLst>
              <a:ext uri="{FF2B5EF4-FFF2-40B4-BE49-F238E27FC236}">
                <a16:creationId xmlns:a16="http://schemas.microsoft.com/office/drawing/2014/main" id="{51A3C4DD-906A-4395-8432-A047C6726776}"/>
              </a:ext>
            </a:extLst>
          </p:cNvPr>
          <p:cNvCxnSpPr>
            <a:cxnSpLocks/>
          </p:cNvCxnSpPr>
          <p:nvPr/>
        </p:nvCxnSpPr>
        <p:spPr>
          <a:xfrm flipH="1" flipV="1">
            <a:off x="1542513" y="2061195"/>
            <a:ext cx="3416021" cy="1313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CF8E2C-F4A7-4B20-B756-12A503B75981}"/>
              </a:ext>
            </a:extLst>
          </p:cNvPr>
          <p:cNvSpPr txBox="1"/>
          <p:nvPr/>
        </p:nvSpPr>
        <p:spPr>
          <a:xfrm rot="19879969">
            <a:off x="2051619" y="4468335"/>
            <a:ext cx="2451377" cy="646331"/>
          </a:xfrm>
          <a:prstGeom prst="rect">
            <a:avLst/>
          </a:prstGeom>
          <a:noFill/>
        </p:spPr>
        <p:txBody>
          <a:bodyPr wrap="none" rtlCol="0">
            <a:spAutoFit/>
          </a:bodyPr>
          <a:lstStyle/>
          <a:p>
            <a:r>
              <a:rPr lang="en-US" dirty="0"/>
              <a:t>2. Send Request for </a:t>
            </a:r>
          </a:p>
          <a:p>
            <a:r>
              <a:rPr lang="en-US" dirty="0"/>
              <a:t>Data including </a:t>
            </a:r>
            <a:r>
              <a:rPr lang="en-US" dirty="0" err="1"/>
              <a:t>Auth</a:t>
            </a:r>
            <a:r>
              <a:rPr lang="en-US" dirty="0"/>
              <a:t> Info</a:t>
            </a:r>
          </a:p>
        </p:txBody>
      </p:sp>
      <p:sp>
        <p:nvSpPr>
          <p:cNvPr id="18" name="TextBox 17">
            <a:extLst>
              <a:ext uri="{FF2B5EF4-FFF2-40B4-BE49-F238E27FC236}">
                <a16:creationId xmlns:a16="http://schemas.microsoft.com/office/drawing/2014/main" id="{A50E167D-A082-4B25-AF37-7A248048F0E1}"/>
              </a:ext>
            </a:extLst>
          </p:cNvPr>
          <p:cNvSpPr txBox="1"/>
          <p:nvPr/>
        </p:nvSpPr>
        <p:spPr>
          <a:xfrm rot="1507271">
            <a:off x="6444384" y="4783413"/>
            <a:ext cx="2360460" cy="1200329"/>
          </a:xfrm>
          <a:prstGeom prst="rect">
            <a:avLst/>
          </a:prstGeom>
          <a:noFill/>
        </p:spPr>
        <p:txBody>
          <a:bodyPr wrap="square" rtlCol="0">
            <a:spAutoFit/>
          </a:bodyPr>
          <a:lstStyle/>
          <a:p>
            <a:r>
              <a:rPr lang="en-US" dirty="0"/>
              <a:t>4. Write tabular data to Response Table with </a:t>
            </a:r>
          </a:p>
          <a:p>
            <a:r>
              <a:rPr lang="en-US" dirty="0"/>
              <a:t>Response ID in every row of a Column</a:t>
            </a:r>
          </a:p>
        </p:txBody>
      </p:sp>
      <p:sp>
        <p:nvSpPr>
          <p:cNvPr id="19" name="TextBox 18">
            <a:extLst>
              <a:ext uri="{FF2B5EF4-FFF2-40B4-BE49-F238E27FC236}">
                <a16:creationId xmlns:a16="http://schemas.microsoft.com/office/drawing/2014/main" id="{D8C5CFA1-F98A-4530-82D3-C7964CA99F87}"/>
              </a:ext>
            </a:extLst>
          </p:cNvPr>
          <p:cNvSpPr txBox="1"/>
          <p:nvPr/>
        </p:nvSpPr>
        <p:spPr>
          <a:xfrm rot="1185004" flipH="1">
            <a:off x="2615279" y="2535270"/>
            <a:ext cx="2665367" cy="369332"/>
          </a:xfrm>
          <a:prstGeom prst="rect">
            <a:avLst/>
          </a:prstGeom>
          <a:noFill/>
        </p:spPr>
        <p:txBody>
          <a:bodyPr wrap="square" rtlCol="0">
            <a:spAutoFit/>
          </a:bodyPr>
          <a:lstStyle/>
          <a:p>
            <a:r>
              <a:rPr lang="en-US" dirty="0"/>
              <a:t>5. Retrieve Response ID </a:t>
            </a:r>
          </a:p>
        </p:txBody>
      </p:sp>
      <p:cxnSp>
        <p:nvCxnSpPr>
          <p:cNvPr id="20" name="Straight Arrow Connector 19">
            <a:extLst>
              <a:ext uri="{FF2B5EF4-FFF2-40B4-BE49-F238E27FC236}">
                <a16:creationId xmlns:a16="http://schemas.microsoft.com/office/drawing/2014/main" id="{EEBBE4C1-6313-41BA-9A1E-3EC1BC27F02E}"/>
              </a:ext>
            </a:extLst>
          </p:cNvPr>
          <p:cNvCxnSpPr>
            <a:cxnSpLocks/>
          </p:cNvCxnSpPr>
          <p:nvPr/>
        </p:nvCxnSpPr>
        <p:spPr>
          <a:xfrm flipH="1">
            <a:off x="2118261" y="4300218"/>
            <a:ext cx="2657109" cy="15198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ADEACE-A47D-4EF2-AB0A-941588237398}"/>
              </a:ext>
            </a:extLst>
          </p:cNvPr>
          <p:cNvSpPr txBox="1"/>
          <p:nvPr/>
        </p:nvSpPr>
        <p:spPr>
          <a:xfrm flipH="1">
            <a:off x="9742742" y="3084525"/>
            <a:ext cx="2673323" cy="1754326"/>
          </a:xfrm>
          <a:prstGeom prst="rect">
            <a:avLst/>
          </a:prstGeom>
          <a:noFill/>
        </p:spPr>
        <p:txBody>
          <a:bodyPr wrap="square" rtlCol="0">
            <a:spAutoFit/>
          </a:bodyPr>
          <a:lstStyle/>
          <a:p>
            <a:r>
              <a:rPr lang="en-US" dirty="0"/>
              <a:t>7. Live Connection to Response Table, </a:t>
            </a:r>
          </a:p>
          <a:p>
            <a:r>
              <a:rPr lang="en-US" dirty="0"/>
              <a:t>Data Source Filter on [Response ID Column] = [Response ID Parameter]</a:t>
            </a:r>
          </a:p>
          <a:p>
            <a:endParaRPr lang="en-US" dirty="0"/>
          </a:p>
        </p:txBody>
      </p:sp>
      <p:cxnSp>
        <p:nvCxnSpPr>
          <p:cNvPr id="23" name="Straight Arrow Connector 22">
            <a:extLst>
              <a:ext uri="{FF2B5EF4-FFF2-40B4-BE49-F238E27FC236}">
                <a16:creationId xmlns:a16="http://schemas.microsoft.com/office/drawing/2014/main" id="{098DFA73-E798-498C-A2CE-8E0294853B19}"/>
              </a:ext>
            </a:extLst>
          </p:cNvPr>
          <p:cNvCxnSpPr>
            <a:cxnSpLocks/>
          </p:cNvCxnSpPr>
          <p:nvPr/>
        </p:nvCxnSpPr>
        <p:spPr>
          <a:xfrm>
            <a:off x="1714632" y="1837642"/>
            <a:ext cx="42150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CCAFE5-6E90-4A72-8AC6-0F8499A48B23}"/>
              </a:ext>
            </a:extLst>
          </p:cNvPr>
          <p:cNvSpPr txBox="1"/>
          <p:nvPr/>
        </p:nvSpPr>
        <p:spPr>
          <a:xfrm flipH="1">
            <a:off x="1834563" y="1233886"/>
            <a:ext cx="4215077" cy="646331"/>
          </a:xfrm>
          <a:prstGeom prst="rect">
            <a:avLst/>
          </a:prstGeom>
          <a:noFill/>
        </p:spPr>
        <p:txBody>
          <a:bodyPr wrap="square" rtlCol="0">
            <a:spAutoFit/>
          </a:bodyPr>
          <a:lstStyle/>
          <a:p>
            <a:r>
              <a:rPr lang="en-US" dirty="0"/>
              <a:t>6. Load Tableau Viz using JS API, with Response ID Parameter set to Response ID</a:t>
            </a:r>
          </a:p>
        </p:txBody>
      </p:sp>
      <p:sp>
        <p:nvSpPr>
          <p:cNvPr id="26" name="Hexagon 25">
            <a:extLst>
              <a:ext uri="{FF2B5EF4-FFF2-40B4-BE49-F238E27FC236}">
                <a16:creationId xmlns:a16="http://schemas.microsoft.com/office/drawing/2014/main" id="{994BDA9B-6F67-9041-8728-B19190129EDC}"/>
              </a:ext>
            </a:extLst>
          </p:cNvPr>
          <p:cNvSpPr/>
          <p:nvPr/>
        </p:nvSpPr>
        <p:spPr>
          <a:xfrm>
            <a:off x="4709876" y="3156045"/>
            <a:ext cx="2036316" cy="1478460"/>
          </a:xfrm>
          <a:prstGeom prst="hexagon">
            <a:avLst/>
          </a:prstGeom>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Code:</a:t>
            </a:r>
          </a:p>
          <a:p>
            <a:pPr algn="ctr"/>
            <a:r>
              <a:rPr lang="en-US" dirty="0"/>
              <a:t>Retrieve, Transform, Insert</a:t>
            </a:r>
          </a:p>
        </p:txBody>
      </p:sp>
      <p:cxnSp>
        <p:nvCxnSpPr>
          <p:cNvPr id="27" name="Straight Arrow Connector 26">
            <a:extLst>
              <a:ext uri="{FF2B5EF4-FFF2-40B4-BE49-F238E27FC236}">
                <a16:creationId xmlns:a16="http://schemas.microsoft.com/office/drawing/2014/main" id="{6B654C18-2C10-CE4A-B1AC-22C1BEEB0C72}"/>
              </a:ext>
            </a:extLst>
          </p:cNvPr>
          <p:cNvCxnSpPr>
            <a:cxnSpLocks/>
          </p:cNvCxnSpPr>
          <p:nvPr/>
        </p:nvCxnSpPr>
        <p:spPr>
          <a:xfrm>
            <a:off x="6703865" y="4195619"/>
            <a:ext cx="2353934" cy="10839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B2D0383-A0B6-A343-8415-AAF8452E35AA}"/>
              </a:ext>
            </a:extLst>
          </p:cNvPr>
          <p:cNvCxnSpPr>
            <a:cxnSpLocks/>
          </p:cNvCxnSpPr>
          <p:nvPr/>
        </p:nvCxnSpPr>
        <p:spPr>
          <a:xfrm>
            <a:off x="9742742" y="2182845"/>
            <a:ext cx="0" cy="299875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9E2C51F-F6CF-4FC5-9AB0-15F536E48A40}"/>
              </a:ext>
            </a:extLst>
          </p:cNvPr>
          <p:cNvSpPr/>
          <p:nvPr/>
        </p:nvSpPr>
        <p:spPr>
          <a:xfrm>
            <a:off x="454252" y="1275661"/>
            <a:ext cx="1260380" cy="728198"/>
          </a:xfrm>
          <a:prstGeom prst="rect">
            <a:avLst/>
          </a:prstGeom>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Tableau Extension</a:t>
            </a:r>
          </a:p>
        </p:txBody>
      </p:sp>
      <p:cxnSp>
        <p:nvCxnSpPr>
          <p:cNvPr id="11" name="Straight Arrow Connector 10">
            <a:extLst>
              <a:ext uri="{FF2B5EF4-FFF2-40B4-BE49-F238E27FC236}">
                <a16:creationId xmlns:a16="http://schemas.microsoft.com/office/drawing/2014/main" id="{45A4F6FC-77E6-42CA-B9C7-A49885E5BA0D}"/>
              </a:ext>
            </a:extLst>
          </p:cNvPr>
          <p:cNvCxnSpPr>
            <a:cxnSpLocks/>
          </p:cNvCxnSpPr>
          <p:nvPr/>
        </p:nvCxnSpPr>
        <p:spPr>
          <a:xfrm>
            <a:off x="1019934" y="2027546"/>
            <a:ext cx="3867374" cy="14912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Diamond 24">
            <a:extLst>
              <a:ext uri="{FF2B5EF4-FFF2-40B4-BE49-F238E27FC236}">
                <a16:creationId xmlns:a16="http://schemas.microsoft.com/office/drawing/2014/main" id="{24AF2F80-6B65-A74A-9236-F34CB646BC30}"/>
              </a:ext>
            </a:extLst>
          </p:cNvPr>
          <p:cNvSpPr/>
          <p:nvPr/>
        </p:nvSpPr>
        <p:spPr>
          <a:xfrm>
            <a:off x="274311" y="3314080"/>
            <a:ext cx="1370836" cy="99288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SSO / </a:t>
            </a:r>
            <a:r>
              <a:rPr lang="en-US" dirty="0" err="1"/>
              <a:t>Auth</a:t>
            </a:r>
            <a:endParaRPr lang="en-US" dirty="0"/>
          </a:p>
        </p:txBody>
      </p:sp>
      <p:cxnSp>
        <p:nvCxnSpPr>
          <p:cNvPr id="30" name="Straight Arrow Connector 29">
            <a:extLst>
              <a:ext uri="{FF2B5EF4-FFF2-40B4-BE49-F238E27FC236}">
                <a16:creationId xmlns:a16="http://schemas.microsoft.com/office/drawing/2014/main" id="{CD9CD7A0-F7C3-224D-BBF9-A643F9351C2C}"/>
              </a:ext>
            </a:extLst>
          </p:cNvPr>
          <p:cNvCxnSpPr>
            <a:cxnSpLocks/>
            <a:endCxn id="25" idx="0"/>
          </p:cNvCxnSpPr>
          <p:nvPr/>
        </p:nvCxnSpPr>
        <p:spPr>
          <a:xfrm>
            <a:off x="948709" y="2077857"/>
            <a:ext cx="11020" cy="123622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6351F09-0FE3-9E46-BD4F-9505E17FEA65}"/>
              </a:ext>
            </a:extLst>
          </p:cNvPr>
          <p:cNvSpPr txBox="1"/>
          <p:nvPr/>
        </p:nvSpPr>
        <p:spPr>
          <a:xfrm rot="16200000">
            <a:off x="168311" y="2562713"/>
            <a:ext cx="1150295" cy="369332"/>
          </a:xfrm>
          <a:prstGeom prst="rect">
            <a:avLst/>
          </a:prstGeom>
          <a:noFill/>
        </p:spPr>
        <p:txBody>
          <a:bodyPr wrap="square" rtlCol="0">
            <a:spAutoFit/>
          </a:bodyPr>
          <a:lstStyle/>
          <a:p>
            <a:r>
              <a:rPr lang="en-US" dirty="0"/>
              <a:t>0. Sign-In </a:t>
            </a:r>
          </a:p>
        </p:txBody>
      </p:sp>
    </p:spTree>
    <p:extLst>
      <p:ext uri="{BB962C8B-B14F-4D97-AF65-F5344CB8AC3E}">
        <p14:creationId xmlns:p14="http://schemas.microsoft.com/office/powerpoint/2010/main" val="58002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up)">
                                      <p:cBhvr>
                                        <p:cTn id="70" dur="5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18" grpId="0"/>
      <p:bldP spid="19" grpId="0"/>
      <p:bldP spid="22" grpId="0"/>
      <p:bldP spid="24" grpId="0"/>
      <p:bldP spid="3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81891" y="2190944"/>
            <a:ext cx="10953445" cy="553998"/>
          </a:xfrm>
        </p:spPr>
        <p:txBody>
          <a:bodyPr/>
          <a:lstStyle/>
          <a:p>
            <a:r>
              <a:rPr lang="en-US" dirty="0"/>
              <a:t>Flexible On-Demand Extracts</a:t>
            </a:r>
          </a:p>
        </p:txBody>
      </p:sp>
    </p:spTree>
    <p:extLst>
      <p:ext uri="{BB962C8B-B14F-4D97-AF65-F5344CB8AC3E}">
        <p14:creationId xmlns:p14="http://schemas.microsoft.com/office/powerpoint/2010/main" val="8458275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BB5E-0EA8-2D47-B349-BDBA0598EF83}"/>
              </a:ext>
            </a:extLst>
          </p:cNvPr>
          <p:cNvSpPr>
            <a:spLocks noGrp="1"/>
          </p:cNvSpPr>
          <p:nvPr>
            <p:ph type="title"/>
          </p:nvPr>
        </p:nvSpPr>
        <p:spPr/>
        <p:txBody>
          <a:bodyPr>
            <a:normAutofit fontScale="90000"/>
          </a:bodyPr>
          <a:lstStyle/>
          <a:p>
            <a:r>
              <a:rPr lang="en-US" b="0" dirty="0">
                <a:latin typeface="Benton Sans Medium" panose="02000504020000020004" pitchFamily="2" charset="77"/>
              </a:rPr>
              <a:t>Flexible On-Demand Extracts with Extract API</a:t>
            </a:r>
          </a:p>
        </p:txBody>
      </p:sp>
      <p:sp>
        <p:nvSpPr>
          <p:cNvPr id="3" name="Text Placeholder 2">
            <a:extLst>
              <a:ext uri="{FF2B5EF4-FFF2-40B4-BE49-F238E27FC236}">
                <a16:creationId xmlns:a16="http://schemas.microsoft.com/office/drawing/2014/main" id="{12C8F8CD-0C12-7145-99C7-0AC4BCEC509D}"/>
              </a:ext>
            </a:extLst>
          </p:cNvPr>
          <p:cNvSpPr>
            <a:spLocks noGrp="1"/>
          </p:cNvSpPr>
          <p:nvPr>
            <p:ph type="body" sz="quarter" idx="10"/>
          </p:nvPr>
        </p:nvSpPr>
        <p:spPr/>
        <p:txBody>
          <a:bodyPr/>
          <a:lstStyle/>
          <a:p>
            <a:pPr marL="0" indent="0">
              <a:buNone/>
            </a:pPr>
            <a:r>
              <a:rPr lang="en-US" dirty="0"/>
              <a:t>Move the ”selection logic” of a Web Data Connector into the Embedded Application</a:t>
            </a:r>
          </a:p>
          <a:p>
            <a:pPr marL="0" indent="0">
              <a:buNone/>
            </a:pPr>
            <a:endParaRPr lang="en-US" dirty="0"/>
          </a:p>
          <a:p>
            <a:pPr marL="0" indent="0">
              <a:buNone/>
            </a:pPr>
            <a:r>
              <a:rPr lang="en-US" dirty="0"/>
              <a:t>Store the selection options as “Extract Recipes”</a:t>
            </a:r>
          </a:p>
          <a:p>
            <a:pPr marL="0" indent="0">
              <a:buNone/>
            </a:pPr>
            <a:endParaRPr lang="en-US" dirty="0"/>
          </a:p>
          <a:p>
            <a:pPr marL="0" indent="0">
              <a:buNone/>
            </a:pPr>
            <a:r>
              <a:rPr lang="en-US" dirty="0"/>
              <a:t>Incorporate Scheduler or On-Demand Running of “Extract Recipe”</a:t>
            </a:r>
          </a:p>
          <a:p>
            <a:pPr marL="0" indent="0">
              <a:buNone/>
            </a:pPr>
            <a:endParaRPr lang="en-US" dirty="0"/>
          </a:p>
          <a:p>
            <a:pPr marL="0" indent="0">
              <a:buNone/>
            </a:pPr>
            <a:r>
              <a:rPr lang="en-US" dirty="0"/>
              <a:t>Create the Extracts per the ”recipe” and publish to Tableau Server</a:t>
            </a:r>
          </a:p>
        </p:txBody>
      </p:sp>
    </p:spTree>
    <p:extLst>
      <p:ext uri="{BB962C8B-B14F-4D97-AF65-F5344CB8AC3E}">
        <p14:creationId xmlns:p14="http://schemas.microsoft.com/office/powerpoint/2010/main" val="15389814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77C2-B3C7-F143-8EE4-35A20B5B6EF6}"/>
              </a:ext>
            </a:extLst>
          </p:cNvPr>
          <p:cNvSpPr>
            <a:spLocks noGrp="1"/>
          </p:cNvSpPr>
          <p:nvPr>
            <p:ph type="title"/>
          </p:nvPr>
        </p:nvSpPr>
        <p:spPr/>
        <p:txBody>
          <a:bodyPr>
            <a:normAutofit/>
          </a:bodyPr>
          <a:lstStyle/>
          <a:p>
            <a:r>
              <a:rPr lang="en-US" sz="4000" b="0" dirty="0">
                <a:latin typeface="Benton Sans Medium" panose="02000504020000020004" pitchFamily="2" charset="77"/>
              </a:rPr>
              <a:t>Use Case for Extract API</a:t>
            </a:r>
          </a:p>
        </p:txBody>
      </p:sp>
      <p:sp>
        <p:nvSpPr>
          <p:cNvPr id="3" name="Text Placeholder 2">
            <a:extLst>
              <a:ext uri="{FF2B5EF4-FFF2-40B4-BE49-F238E27FC236}">
                <a16:creationId xmlns:a16="http://schemas.microsoft.com/office/drawing/2014/main" id="{CC3D31F6-5DB7-924F-957F-1B87B9CFD2F3}"/>
              </a:ext>
            </a:extLst>
          </p:cNvPr>
          <p:cNvSpPr>
            <a:spLocks noGrp="1"/>
          </p:cNvSpPr>
          <p:nvPr>
            <p:ph type="body" sz="quarter" idx="10"/>
          </p:nvPr>
        </p:nvSpPr>
        <p:spPr/>
        <p:txBody>
          <a:bodyPr/>
          <a:lstStyle/>
          <a:p>
            <a:pPr marL="0" indent="0">
              <a:buNone/>
            </a:pPr>
            <a:r>
              <a:rPr lang="en-US" dirty="0"/>
              <a:t>Large amounts of data (rows or columns), with many different options</a:t>
            </a:r>
          </a:p>
          <a:p>
            <a:pPr marL="0" indent="0">
              <a:buNone/>
            </a:pPr>
            <a:endParaRPr lang="en-US" dirty="0"/>
          </a:p>
          <a:p>
            <a:pPr marL="0" indent="0">
              <a:buNone/>
            </a:pPr>
            <a:r>
              <a:rPr lang="en-US" dirty="0"/>
              <a:t>Two step process:</a:t>
            </a:r>
          </a:p>
          <a:p>
            <a:pPr marL="914400" lvl="1" indent="-457200">
              <a:buFont typeface="+mj-lt"/>
              <a:buAutoNum type="arabicPeriod"/>
            </a:pPr>
            <a:r>
              <a:rPr lang="en-US" dirty="0"/>
              <a:t>Decide on Data Set Definition</a:t>
            </a:r>
          </a:p>
          <a:p>
            <a:pPr marL="914400" lvl="1" indent="-457200">
              <a:buFont typeface="+mj-lt"/>
              <a:buAutoNum type="arabicPeriod"/>
            </a:pPr>
            <a:r>
              <a:rPr lang="en-US" dirty="0"/>
              <a:t>Create report on data set (Web Edit)</a:t>
            </a:r>
          </a:p>
          <a:p>
            <a:pPr marL="914400" lvl="1" indent="-457200">
              <a:buFont typeface="+mj-lt"/>
              <a:buAutoNum type="arabicPeriod"/>
            </a:pPr>
            <a:endParaRPr lang="en-US" dirty="0"/>
          </a:p>
          <a:p>
            <a:pPr marL="0" indent="0">
              <a:buNone/>
            </a:pPr>
            <a:r>
              <a:rPr lang="en-US" dirty="0"/>
              <a:t>If you want to connect generated Extracts to Report Templates, must restrict the options provided in Extract Definition </a:t>
            </a:r>
          </a:p>
        </p:txBody>
      </p:sp>
    </p:spTree>
    <p:extLst>
      <p:ext uri="{BB962C8B-B14F-4D97-AF65-F5344CB8AC3E}">
        <p14:creationId xmlns:p14="http://schemas.microsoft.com/office/powerpoint/2010/main" val="1459550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F6BC-8B03-8846-8534-6E30A5483FD6}"/>
              </a:ext>
            </a:extLst>
          </p:cNvPr>
          <p:cNvSpPr>
            <a:spLocks noGrp="1"/>
          </p:cNvSpPr>
          <p:nvPr>
            <p:ph type="title"/>
          </p:nvPr>
        </p:nvSpPr>
        <p:spPr/>
        <p:txBody>
          <a:bodyPr>
            <a:normAutofit/>
          </a:bodyPr>
          <a:lstStyle/>
          <a:p>
            <a:r>
              <a:rPr lang="en-US" sz="4000" b="0" dirty="0">
                <a:latin typeface="Benton Sans Medium" panose="02000504020000020004" pitchFamily="2" charset="77"/>
              </a:rPr>
              <a:t>Extract API</a:t>
            </a:r>
          </a:p>
        </p:txBody>
      </p:sp>
      <p:sp>
        <p:nvSpPr>
          <p:cNvPr id="3" name="Text Placeholder 2">
            <a:extLst>
              <a:ext uri="{FF2B5EF4-FFF2-40B4-BE49-F238E27FC236}">
                <a16:creationId xmlns:a16="http://schemas.microsoft.com/office/drawing/2014/main" id="{6B141018-D009-C743-9126-E8D7E8EF3127}"/>
              </a:ext>
            </a:extLst>
          </p:cNvPr>
          <p:cNvSpPr>
            <a:spLocks noGrp="1"/>
          </p:cNvSpPr>
          <p:nvPr>
            <p:ph type="body" sz="quarter" idx="10"/>
          </p:nvPr>
        </p:nvSpPr>
        <p:spPr/>
        <p:txBody>
          <a:bodyPr>
            <a:normAutofit lnSpcReduction="10000"/>
          </a:bodyPr>
          <a:lstStyle/>
          <a:p>
            <a:pPr marL="0" indent="0">
              <a:buNone/>
            </a:pPr>
            <a:r>
              <a:rPr lang="en-US" dirty="0"/>
              <a:t>Can generate an Extract on demand if incorporated into its own service</a:t>
            </a:r>
          </a:p>
          <a:p>
            <a:pPr marL="0" indent="0">
              <a:buNone/>
            </a:pPr>
            <a:endParaRPr lang="en-US" dirty="0"/>
          </a:p>
          <a:p>
            <a:pPr marL="0" indent="0">
              <a:buNone/>
            </a:pPr>
            <a:r>
              <a:rPr lang="en-US" dirty="0"/>
              <a:t>Can append to existing Extract</a:t>
            </a:r>
          </a:p>
          <a:p>
            <a:pPr marL="0" indent="0">
              <a:buNone/>
            </a:pPr>
            <a:endParaRPr lang="en-US" dirty="0"/>
          </a:p>
          <a:p>
            <a:pPr marL="0" indent="0">
              <a:buNone/>
            </a:pPr>
            <a:r>
              <a:rPr lang="en-US" dirty="0"/>
              <a:t>Good for creating Extracts of large data sets which will remain relatively static and long-lived</a:t>
            </a:r>
          </a:p>
          <a:p>
            <a:pPr marL="0" indent="0">
              <a:buNone/>
            </a:pPr>
            <a:endParaRPr lang="en-US" dirty="0"/>
          </a:p>
          <a:p>
            <a:pPr marL="0" indent="0">
              <a:buNone/>
            </a:pPr>
            <a:r>
              <a:rPr lang="en-US" dirty="0"/>
              <a:t>”Locking Issue”: If multiple users request data at the same time, must queue those requests so that they are all added to the updated Extract before it is published</a:t>
            </a:r>
          </a:p>
          <a:p>
            <a:endParaRPr lang="en-US" dirty="0"/>
          </a:p>
        </p:txBody>
      </p:sp>
    </p:spTree>
    <p:extLst>
      <p:ext uri="{BB962C8B-B14F-4D97-AF65-F5344CB8AC3E}">
        <p14:creationId xmlns:p14="http://schemas.microsoft.com/office/powerpoint/2010/main" val="37980993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2E2DCB01-2E3D-E148-9FB8-905ABC3A718B}"/>
              </a:ext>
            </a:extLst>
          </p:cNvPr>
          <p:cNvSpPr txBox="1"/>
          <p:nvPr/>
        </p:nvSpPr>
        <p:spPr>
          <a:xfrm rot="19480259">
            <a:off x="3827257" y="1535411"/>
            <a:ext cx="1728961" cy="1200329"/>
          </a:xfrm>
          <a:prstGeom prst="rect">
            <a:avLst/>
          </a:prstGeom>
          <a:noFill/>
        </p:spPr>
        <p:txBody>
          <a:bodyPr wrap="square" rtlCol="0">
            <a:spAutoFit/>
          </a:bodyPr>
          <a:lstStyle/>
          <a:p>
            <a:r>
              <a:rPr lang="en-US" dirty="0"/>
              <a:t>5. Scheduler informed of newly queued</a:t>
            </a:r>
          </a:p>
          <a:p>
            <a:r>
              <a:rPr lang="en-US" dirty="0"/>
              <a:t>extract</a:t>
            </a:r>
          </a:p>
        </p:txBody>
      </p:sp>
      <p:sp>
        <p:nvSpPr>
          <p:cNvPr id="54" name="TextBox 53">
            <a:extLst>
              <a:ext uri="{FF2B5EF4-FFF2-40B4-BE49-F238E27FC236}">
                <a16:creationId xmlns:a16="http://schemas.microsoft.com/office/drawing/2014/main" id="{FA2E22F5-3EDE-6A42-8897-ED29EA98A475}"/>
              </a:ext>
            </a:extLst>
          </p:cNvPr>
          <p:cNvSpPr txBox="1"/>
          <p:nvPr/>
        </p:nvSpPr>
        <p:spPr>
          <a:xfrm rot="2280591">
            <a:off x="4641721" y="3784645"/>
            <a:ext cx="1728961" cy="646331"/>
          </a:xfrm>
          <a:prstGeom prst="rect">
            <a:avLst/>
          </a:prstGeom>
          <a:noFill/>
        </p:spPr>
        <p:txBody>
          <a:bodyPr wrap="square" rtlCol="0">
            <a:spAutoFit/>
          </a:bodyPr>
          <a:lstStyle/>
          <a:p>
            <a:r>
              <a:rPr lang="en-US" dirty="0"/>
              <a:t>4. Saving Complete</a:t>
            </a:r>
          </a:p>
        </p:txBody>
      </p:sp>
      <p:sp>
        <p:nvSpPr>
          <p:cNvPr id="52" name="TextBox 51">
            <a:extLst>
              <a:ext uri="{FF2B5EF4-FFF2-40B4-BE49-F238E27FC236}">
                <a16:creationId xmlns:a16="http://schemas.microsoft.com/office/drawing/2014/main" id="{016D93AF-16AE-B840-8288-D6B11E4A077B}"/>
              </a:ext>
            </a:extLst>
          </p:cNvPr>
          <p:cNvSpPr txBox="1"/>
          <p:nvPr/>
        </p:nvSpPr>
        <p:spPr>
          <a:xfrm rot="16200000">
            <a:off x="451758" y="3439738"/>
            <a:ext cx="2052990" cy="646331"/>
          </a:xfrm>
          <a:prstGeom prst="rect">
            <a:avLst/>
          </a:prstGeom>
          <a:noFill/>
        </p:spPr>
        <p:txBody>
          <a:bodyPr wrap="square" rtlCol="0">
            <a:spAutoFit/>
          </a:bodyPr>
          <a:lstStyle/>
          <a:p>
            <a:r>
              <a:rPr lang="en-US" dirty="0"/>
              <a:t>1. Select options and press save</a:t>
            </a:r>
          </a:p>
        </p:txBody>
      </p:sp>
      <p:sp>
        <p:nvSpPr>
          <p:cNvPr id="2" name="Title 1">
            <a:extLst>
              <a:ext uri="{FF2B5EF4-FFF2-40B4-BE49-F238E27FC236}">
                <a16:creationId xmlns:a16="http://schemas.microsoft.com/office/drawing/2014/main" id="{09196DAA-A5E4-484B-A3AE-CA3BD56B8FEB}"/>
              </a:ext>
            </a:extLst>
          </p:cNvPr>
          <p:cNvSpPr>
            <a:spLocks noGrp="1"/>
          </p:cNvSpPr>
          <p:nvPr>
            <p:ph type="title"/>
          </p:nvPr>
        </p:nvSpPr>
        <p:spPr>
          <a:xfrm>
            <a:off x="151781" y="374705"/>
            <a:ext cx="11987938" cy="828244"/>
          </a:xfrm>
        </p:spPr>
        <p:txBody>
          <a:bodyPr>
            <a:normAutofit fontScale="90000"/>
          </a:bodyPr>
          <a:lstStyle/>
          <a:p>
            <a:r>
              <a:rPr lang="en-US" b="0" dirty="0">
                <a:latin typeface="Benton Sans Medium" panose="02000504020000020004" pitchFamily="2" charset="77"/>
              </a:rPr>
              <a:t>Extract Generator Workflow – </a:t>
            </a:r>
            <a:br>
              <a:rPr lang="en-US" b="0" dirty="0">
                <a:latin typeface="Benton Sans Medium" panose="02000504020000020004" pitchFamily="2" charset="77"/>
              </a:rPr>
            </a:br>
            <a:r>
              <a:rPr lang="en-US" b="0" dirty="0">
                <a:latin typeface="Benton Sans Medium" panose="02000504020000020004" pitchFamily="2" charset="77"/>
              </a:rPr>
              <a:t>New Extract for Web Edit</a:t>
            </a:r>
          </a:p>
        </p:txBody>
      </p:sp>
      <p:sp>
        <p:nvSpPr>
          <p:cNvPr id="4" name="Rectangle 3">
            <a:extLst>
              <a:ext uri="{FF2B5EF4-FFF2-40B4-BE49-F238E27FC236}">
                <a16:creationId xmlns:a16="http://schemas.microsoft.com/office/drawing/2014/main" id="{17E439FD-0306-2A45-8192-145828CD8118}"/>
              </a:ext>
            </a:extLst>
          </p:cNvPr>
          <p:cNvSpPr/>
          <p:nvPr/>
        </p:nvSpPr>
        <p:spPr>
          <a:xfrm>
            <a:off x="623944" y="1807285"/>
            <a:ext cx="1914861" cy="1140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Page for Extract Definition</a:t>
            </a:r>
          </a:p>
        </p:txBody>
      </p:sp>
      <p:sp>
        <p:nvSpPr>
          <p:cNvPr id="5" name="Smiley Face 4">
            <a:extLst>
              <a:ext uri="{FF2B5EF4-FFF2-40B4-BE49-F238E27FC236}">
                <a16:creationId xmlns:a16="http://schemas.microsoft.com/office/drawing/2014/main" id="{B68A4FA9-659A-304A-BE14-028B9C9865E4}"/>
              </a:ext>
            </a:extLst>
          </p:cNvPr>
          <p:cNvSpPr/>
          <p:nvPr/>
        </p:nvSpPr>
        <p:spPr>
          <a:xfrm>
            <a:off x="913247" y="4963886"/>
            <a:ext cx="1172584" cy="110803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5">
            <a:extLst>
              <a:ext uri="{FF2B5EF4-FFF2-40B4-BE49-F238E27FC236}">
                <a16:creationId xmlns:a16="http://schemas.microsoft.com/office/drawing/2014/main" id="{76D6F895-E8C2-9443-9E32-D9746CA3C043}"/>
              </a:ext>
            </a:extLst>
          </p:cNvPr>
          <p:cNvSpPr/>
          <p:nvPr/>
        </p:nvSpPr>
        <p:spPr>
          <a:xfrm>
            <a:off x="9506686" y="1705088"/>
            <a:ext cx="1914861" cy="1140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API Generation Code</a:t>
            </a:r>
          </a:p>
        </p:txBody>
      </p:sp>
      <p:sp>
        <p:nvSpPr>
          <p:cNvPr id="7" name="Diamond 6">
            <a:extLst>
              <a:ext uri="{FF2B5EF4-FFF2-40B4-BE49-F238E27FC236}">
                <a16:creationId xmlns:a16="http://schemas.microsoft.com/office/drawing/2014/main" id="{DC2C49D4-C69D-6A49-848F-9DD620F893FD}"/>
              </a:ext>
            </a:extLst>
          </p:cNvPr>
          <p:cNvSpPr/>
          <p:nvPr/>
        </p:nvSpPr>
        <p:spPr>
          <a:xfrm>
            <a:off x="2936646" y="2947595"/>
            <a:ext cx="2011680" cy="9359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Save ”Recipe”</a:t>
            </a:r>
          </a:p>
        </p:txBody>
      </p:sp>
      <p:sp>
        <p:nvSpPr>
          <p:cNvPr id="8" name="Rectangle 7">
            <a:extLst>
              <a:ext uri="{FF2B5EF4-FFF2-40B4-BE49-F238E27FC236}">
                <a16:creationId xmlns:a16="http://schemas.microsoft.com/office/drawing/2014/main" id="{94B3B987-7B13-CE4E-A0A1-8409C19CBC8A}"/>
              </a:ext>
            </a:extLst>
          </p:cNvPr>
          <p:cNvSpPr/>
          <p:nvPr/>
        </p:nvSpPr>
        <p:spPr>
          <a:xfrm>
            <a:off x="9603505" y="5131395"/>
            <a:ext cx="1914861" cy="1140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Tableau Server</a:t>
            </a:r>
          </a:p>
        </p:txBody>
      </p:sp>
      <p:sp>
        <p:nvSpPr>
          <p:cNvPr id="9" name="Diamond 8">
            <a:extLst>
              <a:ext uri="{FF2B5EF4-FFF2-40B4-BE49-F238E27FC236}">
                <a16:creationId xmlns:a16="http://schemas.microsoft.com/office/drawing/2014/main" id="{C3CAAF40-32DE-124D-9D30-7781B90BBE25}"/>
              </a:ext>
            </a:extLst>
          </p:cNvPr>
          <p:cNvSpPr/>
          <p:nvPr/>
        </p:nvSpPr>
        <p:spPr>
          <a:xfrm>
            <a:off x="9506686" y="3543428"/>
            <a:ext cx="2011680" cy="9359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REST API Publish</a:t>
            </a:r>
          </a:p>
        </p:txBody>
      </p:sp>
      <p:cxnSp>
        <p:nvCxnSpPr>
          <p:cNvPr id="10" name="Straight Arrow Connector 9">
            <a:extLst>
              <a:ext uri="{FF2B5EF4-FFF2-40B4-BE49-F238E27FC236}">
                <a16:creationId xmlns:a16="http://schemas.microsoft.com/office/drawing/2014/main" id="{06A824BC-0E7C-404C-A138-208D4AA6D8D1}"/>
              </a:ext>
            </a:extLst>
          </p:cNvPr>
          <p:cNvCxnSpPr>
            <a:cxnSpLocks/>
          </p:cNvCxnSpPr>
          <p:nvPr/>
        </p:nvCxnSpPr>
        <p:spPr>
          <a:xfrm flipV="1">
            <a:off x="1499539" y="3058886"/>
            <a:ext cx="0" cy="17871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259ED2-7255-8B46-B314-2AE8EBB8857B}"/>
              </a:ext>
            </a:extLst>
          </p:cNvPr>
          <p:cNvCxnSpPr>
            <a:cxnSpLocks/>
          </p:cNvCxnSpPr>
          <p:nvPr/>
        </p:nvCxnSpPr>
        <p:spPr>
          <a:xfrm>
            <a:off x="2647427" y="2395686"/>
            <a:ext cx="868424" cy="6814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65993A0-7A0A-BD45-9BDA-E122D7E58C2D}"/>
              </a:ext>
            </a:extLst>
          </p:cNvPr>
          <p:cNvSpPr/>
          <p:nvPr/>
        </p:nvSpPr>
        <p:spPr>
          <a:xfrm>
            <a:off x="5382111" y="1632281"/>
            <a:ext cx="1914861" cy="1140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Scheduler Process</a:t>
            </a:r>
          </a:p>
        </p:txBody>
      </p:sp>
      <p:cxnSp>
        <p:nvCxnSpPr>
          <p:cNvPr id="19" name="Straight Arrow Connector 18">
            <a:extLst>
              <a:ext uri="{FF2B5EF4-FFF2-40B4-BE49-F238E27FC236}">
                <a16:creationId xmlns:a16="http://schemas.microsoft.com/office/drawing/2014/main" id="{3D4C0778-6054-6B43-91A4-7F5A50BEE3E9}"/>
              </a:ext>
            </a:extLst>
          </p:cNvPr>
          <p:cNvCxnSpPr>
            <a:cxnSpLocks/>
          </p:cNvCxnSpPr>
          <p:nvPr/>
        </p:nvCxnSpPr>
        <p:spPr>
          <a:xfrm>
            <a:off x="4344096" y="3831393"/>
            <a:ext cx="1002071" cy="7465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67AC99B5-9652-FD49-93D1-DD5D2590864B}"/>
              </a:ext>
            </a:extLst>
          </p:cNvPr>
          <p:cNvSpPr/>
          <p:nvPr/>
        </p:nvSpPr>
        <p:spPr>
          <a:xfrm>
            <a:off x="5702728" y="3883511"/>
            <a:ext cx="1273629" cy="15109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 and Scheduler</a:t>
            </a:r>
          </a:p>
          <a:p>
            <a:pPr algn="ctr"/>
            <a:r>
              <a:rPr lang="en-US" dirty="0"/>
              <a:t>DB</a:t>
            </a:r>
          </a:p>
        </p:txBody>
      </p:sp>
      <p:cxnSp>
        <p:nvCxnSpPr>
          <p:cNvPr id="27" name="Straight Arrow Connector 26">
            <a:extLst>
              <a:ext uri="{FF2B5EF4-FFF2-40B4-BE49-F238E27FC236}">
                <a16:creationId xmlns:a16="http://schemas.microsoft.com/office/drawing/2014/main" id="{79296D17-2FE9-FB45-8B16-C576A7972D81}"/>
              </a:ext>
            </a:extLst>
          </p:cNvPr>
          <p:cNvCxnSpPr>
            <a:cxnSpLocks/>
          </p:cNvCxnSpPr>
          <p:nvPr/>
        </p:nvCxnSpPr>
        <p:spPr>
          <a:xfrm>
            <a:off x="5994013" y="2840510"/>
            <a:ext cx="0" cy="9586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E022E83-DBA4-1E46-B9A7-920C6AA913E6}"/>
              </a:ext>
            </a:extLst>
          </p:cNvPr>
          <p:cNvCxnSpPr>
            <a:cxnSpLocks/>
          </p:cNvCxnSpPr>
          <p:nvPr/>
        </p:nvCxnSpPr>
        <p:spPr>
          <a:xfrm flipV="1">
            <a:off x="6636270" y="2827500"/>
            <a:ext cx="0" cy="9716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E3ADAA-436E-F048-8813-D83FB00A53AB}"/>
              </a:ext>
            </a:extLst>
          </p:cNvPr>
          <p:cNvCxnSpPr>
            <a:cxnSpLocks/>
          </p:cNvCxnSpPr>
          <p:nvPr/>
        </p:nvCxnSpPr>
        <p:spPr>
          <a:xfrm flipV="1">
            <a:off x="7380514" y="2275242"/>
            <a:ext cx="196408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4FEF7B8-251E-9A42-8188-9B24E4DCF658}"/>
              </a:ext>
            </a:extLst>
          </p:cNvPr>
          <p:cNvCxnSpPr>
            <a:cxnSpLocks/>
          </p:cNvCxnSpPr>
          <p:nvPr/>
        </p:nvCxnSpPr>
        <p:spPr>
          <a:xfrm>
            <a:off x="10490837" y="2871395"/>
            <a:ext cx="0" cy="5707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9F617C-3658-FA46-B0D8-94C9A9A518F2}"/>
              </a:ext>
            </a:extLst>
          </p:cNvPr>
          <p:cNvCxnSpPr>
            <a:cxnSpLocks/>
          </p:cNvCxnSpPr>
          <p:nvPr/>
        </p:nvCxnSpPr>
        <p:spPr>
          <a:xfrm>
            <a:off x="10512526" y="4560622"/>
            <a:ext cx="0" cy="5707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85085D7-AA85-7D40-B61F-B04AE1A8A304}"/>
              </a:ext>
            </a:extLst>
          </p:cNvPr>
          <p:cNvCxnSpPr>
            <a:cxnSpLocks/>
          </p:cNvCxnSpPr>
          <p:nvPr/>
        </p:nvCxnSpPr>
        <p:spPr>
          <a:xfrm flipH="1" flipV="1">
            <a:off x="4738786" y="3543428"/>
            <a:ext cx="907797" cy="6773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E37819-3B8F-7343-83F6-15F41BB307CD}"/>
              </a:ext>
            </a:extLst>
          </p:cNvPr>
          <p:cNvCxnSpPr>
            <a:cxnSpLocks/>
          </p:cNvCxnSpPr>
          <p:nvPr/>
        </p:nvCxnSpPr>
        <p:spPr>
          <a:xfrm flipV="1">
            <a:off x="4344096" y="2344523"/>
            <a:ext cx="974981" cy="708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DDFA559-F66E-824B-AC6E-437FBE0C9D4A}"/>
              </a:ext>
            </a:extLst>
          </p:cNvPr>
          <p:cNvSpPr txBox="1"/>
          <p:nvPr/>
        </p:nvSpPr>
        <p:spPr>
          <a:xfrm rot="2280591">
            <a:off x="3758881" y="4226269"/>
            <a:ext cx="1714558" cy="1477328"/>
          </a:xfrm>
          <a:prstGeom prst="rect">
            <a:avLst/>
          </a:prstGeom>
          <a:noFill/>
        </p:spPr>
        <p:txBody>
          <a:bodyPr wrap="square" rtlCol="0">
            <a:spAutoFit/>
          </a:bodyPr>
          <a:lstStyle/>
          <a:p>
            <a:r>
              <a:rPr lang="en-US" dirty="0"/>
              <a:t>3. Extract Definition pushed to DB, added to schedule queue </a:t>
            </a:r>
          </a:p>
        </p:txBody>
      </p:sp>
      <p:sp>
        <p:nvSpPr>
          <p:cNvPr id="55" name="TextBox 54">
            <a:extLst>
              <a:ext uri="{FF2B5EF4-FFF2-40B4-BE49-F238E27FC236}">
                <a16:creationId xmlns:a16="http://schemas.microsoft.com/office/drawing/2014/main" id="{2482365D-402D-354D-BF32-80A532767C46}"/>
              </a:ext>
            </a:extLst>
          </p:cNvPr>
          <p:cNvSpPr txBox="1"/>
          <p:nvPr/>
        </p:nvSpPr>
        <p:spPr>
          <a:xfrm>
            <a:off x="7432022" y="2288522"/>
            <a:ext cx="1912574" cy="923330"/>
          </a:xfrm>
          <a:prstGeom prst="rect">
            <a:avLst/>
          </a:prstGeom>
          <a:noFill/>
        </p:spPr>
        <p:txBody>
          <a:bodyPr wrap="square" rtlCol="0">
            <a:spAutoFit/>
          </a:bodyPr>
          <a:lstStyle/>
          <a:p>
            <a:r>
              <a:rPr lang="en-US" dirty="0"/>
              <a:t>6. Extract definition grabbed from queue</a:t>
            </a:r>
          </a:p>
        </p:txBody>
      </p:sp>
      <p:sp>
        <p:nvSpPr>
          <p:cNvPr id="57" name="TextBox 56">
            <a:extLst>
              <a:ext uri="{FF2B5EF4-FFF2-40B4-BE49-F238E27FC236}">
                <a16:creationId xmlns:a16="http://schemas.microsoft.com/office/drawing/2014/main" id="{71E9BF03-01F6-FA40-99FF-8002F55B1B00}"/>
              </a:ext>
            </a:extLst>
          </p:cNvPr>
          <p:cNvSpPr txBox="1"/>
          <p:nvPr/>
        </p:nvSpPr>
        <p:spPr>
          <a:xfrm>
            <a:off x="9506686" y="2986757"/>
            <a:ext cx="2481252" cy="369332"/>
          </a:xfrm>
          <a:prstGeom prst="rect">
            <a:avLst/>
          </a:prstGeom>
          <a:noFill/>
        </p:spPr>
        <p:txBody>
          <a:bodyPr wrap="square" rtlCol="0">
            <a:spAutoFit/>
          </a:bodyPr>
          <a:lstStyle/>
          <a:p>
            <a:r>
              <a:rPr lang="en-US" dirty="0"/>
              <a:t>7. Extract File Created</a:t>
            </a:r>
          </a:p>
        </p:txBody>
      </p:sp>
      <p:sp>
        <p:nvSpPr>
          <p:cNvPr id="58" name="TextBox 57">
            <a:extLst>
              <a:ext uri="{FF2B5EF4-FFF2-40B4-BE49-F238E27FC236}">
                <a16:creationId xmlns:a16="http://schemas.microsoft.com/office/drawing/2014/main" id="{657E669D-2EAA-AF45-8A61-D09EF2BBD2EE}"/>
              </a:ext>
            </a:extLst>
          </p:cNvPr>
          <p:cNvSpPr txBox="1"/>
          <p:nvPr/>
        </p:nvSpPr>
        <p:spPr>
          <a:xfrm>
            <a:off x="9506686" y="4598234"/>
            <a:ext cx="2481252" cy="369332"/>
          </a:xfrm>
          <a:prstGeom prst="rect">
            <a:avLst/>
          </a:prstGeom>
          <a:noFill/>
        </p:spPr>
        <p:txBody>
          <a:bodyPr wrap="square" rtlCol="0">
            <a:spAutoFit/>
          </a:bodyPr>
          <a:lstStyle/>
          <a:p>
            <a:r>
              <a:rPr lang="en-US" dirty="0"/>
              <a:t>9. Extract File Uploaded</a:t>
            </a:r>
          </a:p>
        </p:txBody>
      </p:sp>
      <p:cxnSp>
        <p:nvCxnSpPr>
          <p:cNvPr id="59" name="Straight Arrow Connector 58">
            <a:extLst>
              <a:ext uri="{FF2B5EF4-FFF2-40B4-BE49-F238E27FC236}">
                <a16:creationId xmlns:a16="http://schemas.microsoft.com/office/drawing/2014/main" id="{8247980B-A1CB-E541-A5A8-D4F27641CD13}"/>
              </a:ext>
            </a:extLst>
          </p:cNvPr>
          <p:cNvCxnSpPr>
            <a:cxnSpLocks/>
          </p:cNvCxnSpPr>
          <p:nvPr/>
        </p:nvCxnSpPr>
        <p:spPr>
          <a:xfrm flipH="1">
            <a:off x="7032502" y="4011386"/>
            <a:ext cx="24741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E9CF82C-25F1-1C49-915A-035385A8B35C}"/>
              </a:ext>
            </a:extLst>
          </p:cNvPr>
          <p:cNvSpPr txBox="1"/>
          <p:nvPr/>
        </p:nvSpPr>
        <p:spPr>
          <a:xfrm>
            <a:off x="7153932" y="4036069"/>
            <a:ext cx="2481252" cy="646331"/>
          </a:xfrm>
          <a:prstGeom prst="rect">
            <a:avLst/>
          </a:prstGeom>
          <a:noFill/>
        </p:spPr>
        <p:txBody>
          <a:bodyPr wrap="square" rtlCol="0">
            <a:spAutoFit/>
          </a:bodyPr>
          <a:lstStyle/>
          <a:p>
            <a:r>
              <a:rPr lang="en-US" dirty="0"/>
              <a:t>10. Status of Extract Updated</a:t>
            </a:r>
          </a:p>
        </p:txBody>
      </p:sp>
      <p:sp>
        <p:nvSpPr>
          <p:cNvPr id="63" name="TextBox 62">
            <a:extLst>
              <a:ext uri="{FF2B5EF4-FFF2-40B4-BE49-F238E27FC236}">
                <a16:creationId xmlns:a16="http://schemas.microsoft.com/office/drawing/2014/main" id="{A5D2F23A-EB47-F942-A60B-DA17BCD5DA89}"/>
              </a:ext>
            </a:extLst>
          </p:cNvPr>
          <p:cNvSpPr txBox="1"/>
          <p:nvPr/>
        </p:nvSpPr>
        <p:spPr>
          <a:xfrm>
            <a:off x="6145750" y="3251431"/>
            <a:ext cx="1912574"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368893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down)">
                                      <p:cBhvr>
                                        <p:cTn id="32" dur="500"/>
                                        <p:tgtEl>
                                          <p:spTgt spid="45"/>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5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left)">
                                      <p:cBhvr>
                                        <p:cTn id="40" dur="500"/>
                                        <p:tgtEl>
                                          <p:spTgt spid="48"/>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up)">
                                      <p:cBhvr>
                                        <p:cTn id="48" dur="500"/>
                                        <p:tgtEl>
                                          <p:spTgt spid="27"/>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down)">
                                      <p:cBhvr>
                                        <p:cTn id="52" dur="500"/>
                                        <p:tgtEl>
                                          <p:spTgt spid="30"/>
                                        </p:tgtEl>
                                      </p:cBhvr>
                                    </p:animEffect>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1500"/>
                            </p:stCondLst>
                            <p:childTnLst>
                              <p:par>
                                <p:cTn id="61" presetID="1" presetClass="entr" presetSubtype="0" fill="hold" grpId="0" nodeType="after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up)">
                                      <p:cBhvr>
                                        <p:cTn id="67" dur="500"/>
                                        <p:tgtEl>
                                          <p:spTgt spid="39"/>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up)">
                                      <p:cBhvr>
                                        <p:cTn id="79" dur="500"/>
                                        <p:tgtEl>
                                          <p:spTgt spid="42"/>
                                        </p:tgtEl>
                                      </p:cBhvr>
                                    </p:animEffect>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wipe(right)">
                                      <p:cBhvr>
                                        <p:cTn id="87" dur="500"/>
                                        <p:tgtEl>
                                          <p:spTgt spid="59"/>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4" grpId="0"/>
      <p:bldP spid="52" grpId="0"/>
      <p:bldP spid="7" grpId="0" animBg="1"/>
      <p:bldP spid="9" grpId="0" animBg="1"/>
      <p:bldP spid="53" grpId="0"/>
      <p:bldP spid="55" grpId="0"/>
      <p:bldP spid="57" grpId="0"/>
      <p:bldP spid="58" grpId="0"/>
      <p:bldP spid="62" grpId="0"/>
      <p:bldP spid="6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536F-C013-BC44-ACD0-A917E474091A}"/>
              </a:ext>
            </a:extLst>
          </p:cNvPr>
          <p:cNvSpPr>
            <a:spLocks noGrp="1"/>
          </p:cNvSpPr>
          <p:nvPr>
            <p:ph type="title"/>
          </p:nvPr>
        </p:nvSpPr>
        <p:spPr>
          <a:xfrm>
            <a:off x="254000" y="2252036"/>
            <a:ext cx="11671300" cy="923330"/>
          </a:xfrm>
        </p:spPr>
        <p:txBody>
          <a:bodyPr/>
          <a:lstStyle/>
          <a:p>
            <a:pPr algn="l"/>
            <a:r>
              <a:rPr lang="en-US" dirty="0">
                <a:latin typeface="Impact" panose="020B0806030902050204" pitchFamily="34" charset="0"/>
              </a:rPr>
              <a:t>Conclusion</a:t>
            </a:r>
          </a:p>
        </p:txBody>
      </p:sp>
    </p:spTree>
    <p:extLst>
      <p:ext uri="{BB962C8B-B14F-4D97-AF65-F5344CB8AC3E}">
        <p14:creationId xmlns:p14="http://schemas.microsoft.com/office/powerpoint/2010/main" val="16015697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93" y="1247089"/>
            <a:ext cx="2481775" cy="646331"/>
          </a:xfrm>
          <a:prstGeom prst="rect">
            <a:avLst/>
          </a:prstGeom>
          <a:noFill/>
        </p:spPr>
        <p:txBody>
          <a:bodyPr wrap="square" rtlCol="0">
            <a:spAutoFit/>
          </a:bodyPr>
          <a:lstStyle/>
          <a:p>
            <a:r>
              <a:rPr lang="en-US" sz="1200" dirty="0"/>
              <a:t>Do you have a </a:t>
            </a:r>
            <a:r>
              <a:rPr lang="en-US" sz="1200" b="1" dirty="0"/>
              <a:t>MSSQL Server </a:t>
            </a:r>
            <a:r>
              <a:rPr lang="en-US" sz="1200" dirty="0"/>
              <a:t>or Oracle Database </a:t>
            </a:r>
            <a:r>
              <a:rPr lang="en-US" sz="1200" b="1" dirty="0"/>
              <a:t>VPD</a:t>
            </a:r>
            <a:r>
              <a:rPr lang="en-US" sz="1200" dirty="0"/>
              <a:t> with user level security already set up?</a:t>
            </a:r>
          </a:p>
        </p:txBody>
      </p:sp>
      <p:grpSp>
        <p:nvGrpSpPr>
          <p:cNvPr id="7" name="Group 6"/>
          <p:cNvGrpSpPr/>
          <p:nvPr/>
        </p:nvGrpSpPr>
        <p:grpSpPr>
          <a:xfrm>
            <a:off x="40569" y="2344369"/>
            <a:ext cx="2040774" cy="1020032"/>
            <a:chOff x="390833" y="1718188"/>
            <a:chExt cx="2477729" cy="1420941"/>
          </a:xfrm>
        </p:grpSpPr>
        <p:sp>
          <p:nvSpPr>
            <p:cNvPr id="5" name="Rounded Rectangle 4"/>
            <p:cNvSpPr/>
            <p:nvPr/>
          </p:nvSpPr>
          <p:spPr>
            <a:xfrm>
              <a:off x="390833" y="1718188"/>
              <a:ext cx="2477729" cy="132735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83010" y="1799304"/>
              <a:ext cx="2293375" cy="1339825"/>
            </a:xfrm>
            <a:prstGeom prst="rect">
              <a:avLst/>
            </a:prstGeom>
            <a:noFill/>
          </p:spPr>
          <p:txBody>
            <a:bodyPr wrap="square" rtlCol="0">
              <a:spAutoFit/>
            </a:bodyPr>
            <a:lstStyle/>
            <a:p>
              <a:r>
                <a:rPr lang="en-US" sz="1050" dirty="0">
                  <a:hlinkClick r:id="" action="ppaction://noaction"/>
                </a:rPr>
                <a:t>Impersonate with </a:t>
              </a:r>
            </a:p>
            <a:p>
              <a:r>
                <a:rPr lang="en-US" sz="1050" dirty="0">
                  <a:hlinkClick r:id="" action="ppaction://noaction"/>
                </a:rPr>
                <a:t>Run As User/Embedded Credentials</a:t>
              </a:r>
              <a:endParaRPr lang="en-US" sz="1050" dirty="0"/>
            </a:p>
            <a:p>
              <a:endParaRPr lang="en-US" sz="400" dirty="0"/>
            </a:p>
            <a:p>
              <a:r>
                <a:rPr lang="en-US" sz="1050" dirty="0">
                  <a:hlinkClick r:id="rId3"/>
                </a:rPr>
                <a:t>Initial SQL for Oracle VPD</a:t>
              </a:r>
              <a:endParaRPr lang="en-US" sz="1050" dirty="0"/>
            </a:p>
            <a:p>
              <a:endParaRPr lang="en-US" sz="1050" dirty="0"/>
            </a:p>
          </p:txBody>
        </p:sp>
      </p:grpSp>
      <p:sp>
        <p:nvSpPr>
          <p:cNvPr id="8" name="Rectangle 7"/>
          <p:cNvSpPr/>
          <p:nvPr/>
        </p:nvSpPr>
        <p:spPr>
          <a:xfrm>
            <a:off x="4035007" y="1696655"/>
            <a:ext cx="3729895" cy="707886"/>
          </a:xfrm>
          <a:prstGeom prst="rect">
            <a:avLst/>
          </a:prstGeom>
        </p:spPr>
        <p:txBody>
          <a:bodyPr wrap="square">
            <a:spAutoFit/>
          </a:bodyPr>
          <a:lstStyle/>
          <a:p>
            <a:pPr algn="ctr"/>
            <a:r>
              <a:rPr lang="en-US" sz="2000" dirty="0"/>
              <a:t>Do you have any RLS set up somewhere?</a:t>
            </a:r>
          </a:p>
        </p:txBody>
      </p:sp>
      <p:grpSp>
        <p:nvGrpSpPr>
          <p:cNvPr id="9" name="Group 8"/>
          <p:cNvGrpSpPr/>
          <p:nvPr/>
        </p:nvGrpSpPr>
        <p:grpSpPr>
          <a:xfrm>
            <a:off x="10130912" y="1483700"/>
            <a:ext cx="1863571" cy="958023"/>
            <a:chOff x="390833" y="1718188"/>
            <a:chExt cx="2477729" cy="1327355"/>
          </a:xfrm>
        </p:grpSpPr>
        <p:sp>
          <p:nvSpPr>
            <p:cNvPr id="10" name="Rounded Rectangle 9"/>
            <p:cNvSpPr/>
            <p:nvPr/>
          </p:nvSpPr>
          <p:spPr>
            <a:xfrm>
              <a:off x="390833" y="1718188"/>
              <a:ext cx="2477729" cy="132735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8596" y="1826225"/>
              <a:ext cx="2293374" cy="1023430"/>
            </a:xfrm>
            <a:prstGeom prst="rect">
              <a:avLst/>
            </a:prstGeom>
            <a:noFill/>
          </p:spPr>
          <p:txBody>
            <a:bodyPr wrap="square" rtlCol="0">
              <a:spAutoFit/>
            </a:bodyPr>
            <a:lstStyle/>
            <a:p>
              <a:pPr algn="ctr"/>
              <a:r>
                <a:rPr lang="en-US" sz="1400" dirty="0">
                  <a:hlinkClick r:id="rId4"/>
                </a:rPr>
                <a:t>Standard RLS using User Filters with Entitlements Table</a:t>
              </a:r>
              <a:endParaRPr lang="en-US" sz="1400" dirty="0"/>
            </a:p>
          </p:txBody>
        </p:sp>
      </p:grpSp>
      <p:sp>
        <p:nvSpPr>
          <p:cNvPr id="12" name="Rectangle 11"/>
          <p:cNvSpPr/>
          <p:nvPr/>
        </p:nvSpPr>
        <p:spPr>
          <a:xfrm>
            <a:off x="5284782" y="2966886"/>
            <a:ext cx="1692748" cy="461665"/>
          </a:xfrm>
          <a:prstGeom prst="rect">
            <a:avLst/>
          </a:prstGeom>
        </p:spPr>
        <p:txBody>
          <a:bodyPr wrap="square">
            <a:spAutoFit/>
          </a:bodyPr>
          <a:lstStyle/>
          <a:p>
            <a:pPr algn="ctr"/>
            <a:r>
              <a:rPr lang="en-US" sz="2400" dirty="0"/>
              <a:t>What is it? </a:t>
            </a:r>
          </a:p>
        </p:txBody>
      </p:sp>
      <p:cxnSp>
        <p:nvCxnSpPr>
          <p:cNvPr id="14" name="Straight Arrow Connector 13"/>
          <p:cNvCxnSpPr/>
          <p:nvPr/>
        </p:nvCxnSpPr>
        <p:spPr>
          <a:xfrm flipH="1">
            <a:off x="1817410" y="3237781"/>
            <a:ext cx="3569081" cy="5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868302" y="2293235"/>
            <a:ext cx="3146302" cy="7788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2"/>
          </p:cNvCxnSpPr>
          <p:nvPr/>
        </p:nvCxnSpPr>
        <p:spPr>
          <a:xfrm>
            <a:off x="6131156" y="3428551"/>
            <a:ext cx="1147173" cy="7376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4543" y="79463"/>
            <a:ext cx="2448515" cy="493752"/>
          </a:xfrm>
          <a:prstGeom prst="roundRect">
            <a:avLst/>
          </a:prstGeom>
          <a:ln w="57150"/>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sz="500" dirty="0"/>
          </a:p>
          <a:p>
            <a:r>
              <a:rPr lang="en-US" dirty="0"/>
              <a:t>Are you using </a:t>
            </a:r>
            <a:r>
              <a:rPr lang="en-US" b="1" dirty="0"/>
              <a:t>Extracts?</a:t>
            </a:r>
          </a:p>
        </p:txBody>
      </p:sp>
      <p:sp>
        <p:nvSpPr>
          <p:cNvPr id="25" name="TextBox 24"/>
          <p:cNvSpPr txBox="1"/>
          <p:nvPr/>
        </p:nvSpPr>
        <p:spPr>
          <a:xfrm>
            <a:off x="3756380" y="185198"/>
            <a:ext cx="1747690" cy="307777"/>
          </a:xfrm>
          <a:prstGeom prst="rect">
            <a:avLst/>
          </a:prstGeom>
          <a:noFill/>
        </p:spPr>
        <p:txBody>
          <a:bodyPr wrap="square" rtlCol="0">
            <a:spAutoFit/>
          </a:bodyPr>
          <a:lstStyle/>
          <a:p>
            <a:r>
              <a:rPr lang="en-US" sz="1400" dirty="0"/>
              <a:t>Pre- or post-</a:t>
            </a:r>
            <a:r>
              <a:rPr lang="en-US" sz="1400" b="1" dirty="0"/>
              <a:t>2018.3</a:t>
            </a:r>
            <a:r>
              <a:rPr lang="en-US" sz="1400" dirty="0"/>
              <a:t>?</a:t>
            </a:r>
          </a:p>
        </p:txBody>
      </p:sp>
      <p:grpSp>
        <p:nvGrpSpPr>
          <p:cNvPr id="26" name="Group 25"/>
          <p:cNvGrpSpPr/>
          <p:nvPr/>
        </p:nvGrpSpPr>
        <p:grpSpPr>
          <a:xfrm>
            <a:off x="3985265" y="990223"/>
            <a:ext cx="1684931" cy="326556"/>
            <a:chOff x="390833" y="1718188"/>
            <a:chExt cx="2477729" cy="1410590"/>
          </a:xfrm>
        </p:grpSpPr>
        <p:sp>
          <p:nvSpPr>
            <p:cNvPr id="27" name="Rounded Rectangle 26"/>
            <p:cNvSpPr/>
            <p:nvPr/>
          </p:nvSpPr>
          <p:spPr>
            <a:xfrm>
              <a:off x="390833" y="1718188"/>
              <a:ext cx="2477729" cy="132735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83008" y="1799306"/>
              <a:ext cx="2293374" cy="1329472"/>
            </a:xfrm>
            <a:prstGeom prst="rect">
              <a:avLst/>
            </a:prstGeom>
            <a:noFill/>
          </p:spPr>
          <p:txBody>
            <a:bodyPr wrap="square" rtlCol="0">
              <a:spAutoFit/>
            </a:bodyPr>
            <a:lstStyle/>
            <a:p>
              <a:pPr algn="ctr"/>
              <a:r>
                <a:rPr lang="en-US" sz="1400" dirty="0">
                  <a:hlinkClick r:id="rId5"/>
                </a:rPr>
                <a:t>Contains Method</a:t>
              </a:r>
              <a:endParaRPr lang="en-US" sz="1400" dirty="0"/>
            </a:p>
          </p:txBody>
        </p:sp>
      </p:grpSp>
      <p:grpSp>
        <p:nvGrpSpPr>
          <p:cNvPr id="29" name="Group 28"/>
          <p:cNvGrpSpPr/>
          <p:nvPr/>
        </p:nvGrpSpPr>
        <p:grpSpPr>
          <a:xfrm>
            <a:off x="6459658" y="213668"/>
            <a:ext cx="1712913" cy="325604"/>
            <a:chOff x="390833" y="1718188"/>
            <a:chExt cx="2491671" cy="1481495"/>
          </a:xfrm>
        </p:grpSpPr>
        <p:sp>
          <p:nvSpPr>
            <p:cNvPr id="30" name="Rounded Rectangle 29"/>
            <p:cNvSpPr/>
            <p:nvPr/>
          </p:nvSpPr>
          <p:spPr>
            <a:xfrm>
              <a:off x="390833" y="1718188"/>
              <a:ext cx="2477729" cy="132735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83009" y="1799301"/>
              <a:ext cx="2399495" cy="1400382"/>
            </a:xfrm>
            <a:prstGeom prst="rect">
              <a:avLst/>
            </a:prstGeom>
            <a:noFill/>
          </p:spPr>
          <p:txBody>
            <a:bodyPr wrap="square" rtlCol="0">
              <a:spAutoFit/>
            </a:bodyPr>
            <a:lstStyle/>
            <a:p>
              <a:r>
                <a:rPr lang="en-US" sz="1400" dirty="0">
                  <a:hlinkClick r:id="rId6"/>
                </a:rPr>
                <a:t>Multi-Table Extracts</a:t>
              </a:r>
              <a:endParaRPr lang="en-US" sz="1400" dirty="0"/>
            </a:p>
          </p:txBody>
        </p:sp>
      </p:grpSp>
      <p:sp>
        <p:nvSpPr>
          <p:cNvPr id="32" name="Rectangle 31"/>
          <p:cNvSpPr/>
          <p:nvPr/>
        </p:nvSpPr>
        <p:spPr>
          <a:xfrm>
            <a:off x="205130" y="3661378"/>
            <a:ext cx="1668079" cy="646331"/>
          </a:xfrm>
          <a:prstGeom prst="rect">
            <a:avLst/>
          </a:prstGeom>
        </p:spPr>
        <p:txBody>
          <a:bodyPr wrap="square">
            <a:spAutoFit/>
          </a:bodyPr>
          <a:lstStyle/>
          <a:p>
            <a:pPr algn="ctr"/>
            <a:r>
              <a:rPr lang="en-US" dirty="0"/>
              <a:t>What does the SP return?</a:t>
            </a:r>
          </a:p>
        </p:txBody>
      </p:sp>
      <p:sp>
        <p:nvSpPr>
          <p:cNvPr id="33" name="Rectangle 32"/>
          <p:cNvSpPr/>
          <p:nvPr/>
        </p:nvSpPr>
        <p:spPr>
          <a:xfrm rot="21037398">
            <a:off x="2561554" y="3268640"/>
            <a:ext cx="1603334" cy="307777"/>
          </a:xfrm>
          <a:prstGeom prst="rect">
            <a:avLst/>
          </a:prstGeom>
        </p:spPr>
        <p:txBody>
          <a:bodyPr wrap="square">
            <a:spAutoFit/>
          </a:bodyPr>
          <a:lstStyle/>
          <a:p>
            <a:r>
              <a:rPr lang="en-US" sz="1400" b="1" dirty="0"/>
              <a:t>Stored Procedure</a:t>
            </a:r>
          </a:p>
        </p:txBody>
      </p:sp>
      <p:sp>
        <p:nvSpPr>
          <p:cNvPr id="34" name="TextBox 33"/>
          <p:cNvSpPr txBox="1"/>
          <p:nvPr/>
        </p:nvSpPr>
        <p:spPr>
          <a:xfrm>
            <a:off x="145687" y="-16198"/>
            <a:ext cx="479427" cy="238363"/>
          </a:xfrm>
          <a:prstGeom prst="roundRect">
            <a:avLst/>
          </a:prstGeom>
          <a:solidFill>
            <a:schemeClr val="bg1"/>
          </a:solidFill>
        </p:spPr>
        <p:txBody>
          <a:bodyPr wrap="square" rtlCol="0">
            <a:spAutoFit/>
          </a:bodyPr>
          <a:lstStyle/>
          <a:p>
            <a:r>
              <a:rPr lang="en-US" sz="800" b="1" dirty="0">
                <a:solidFill>
                  <a:schemeClr val="accent2"/>
                </a:solidFill>
              </a:rPr>
              <a:t>START</a:t>
            </a:r>
          </a:p>
        </p:txBody>
      </p:sp>
      <p:sp>
        <p:nvSpPr>
          <p:cNvPr id="40" name="Rectangle 39"/>
          <p:cNvSpPr/>
          <p:nvPr/>
        </p:nvSpPr>
        <p:spPr>
          <a:xfrm rot="17285850">
            <a:off x="84070" y="4350770"/>
            <a:ext cx="831095" cy="261610"/>
          </a:xfrm>
          <a:prstGeom prst="rect">
            <a:avLst/>
          </a:prstGeom>
        </p:spPr>
        <p:txBody>
          <a:bodyPr wrap="square">
            <a:spAutoFit/>
          </a:bodyPr>
          <a:lstStyle/>
          <a:p>
            <a:pPr algn="ctr"/>
            <a:r>
              <a:rPr lang="en-US" sz="1050" b="1" dirty="0"/>
              <a:t>data</a:t>
            </a:r>
          </a:p>
        </p:txBody>
      </p:sp>
      <p:sp>
        <p:nvSpPr>
          <p:cNvPr id="41" name="Rectangle 40"/>
          <p:cNvSpPr/>
          <p:nvPr/>
        </p:nvSpPr>
        <p:spPr>
          <a:xfrm rot="1198963">
            <a:off x="1470028" y="4122490"/>
            <a:ext cx="1668079" cy="261610"/>
          </a:xfrm>
          <a:prstGeom prst="rect">
            <a:avLst/>
          </a:prstGeom>
        </p:spPr>
        <p:txBody>
          <a:bodyPr wrap="square">
            <a:spAutoFit/>
          </a:bodyPr>
          <a:lstStyle/>
          <a:p>
            <a:pPr algn="ctr"/>
            <a:r>
              <a:rPr lang="en-US" sz="1050" b="1" dirty="0"/>
              <a:t>security context</a:t>
            </a:r>
          </a:p>
        </p:txBody>
      </p:sp>
      <p:sp>
        <p:nvSpPr>
          <p:cNvPr id="42" name="Rectangle 41"/>
          <p:cNvSpPr/>
          <p:nvPr/>
        </p:nvSpPr>
        <p:spPr>
          <a:xfrm>
            <a:off x="-33750" y="4923957"/>
            <a:ext cx="1056067" cy="584775"/>
          </a:xfrm>
          <a:prstGeom prst="rect">
            <a:avLst/>
          </a:prstGeom>
        </p:spPr>
        <p:txBody>
          <a:bodyPr wrap="square">
            <a:spAutoFit/>
          </a:bodyPr>
          <a:lstStyle/>
          <a:p>
            <a:pPr algn="ctr"/>
            <a:r>
              <a:rPr lang="en-US" sz="1600" dirty="0"/>
              <a:t>What is the input?</a:t>
            </a:r>
          </a:p>
        </p:txBody>
      </p:sp>
      <p:sp>
        <p:nvSpPr>
          <p:cNvPr id="43" name="Rectangle 42"/>
          <p:cNvSpPr/>
          <p:nvPr/>
        </p:nvSpPr>
        <p:spPr>
          <a:xfrm>
            <a:off x="2959046" y="4324580"/>
            <a:ext cx="1104335" cy="584775"/>
          </a:xfrm>
          <a:prstGeom prst="rect">
            <a:avLst/>
          </a:prstGeom>
        </p:spPr>
        <p:txBody>
          <a:bodyPr wrap="square">
            <a:spAutoFit/>
          </a:bodyPr>
          <a:lstStyle/>
          <a:p>
            <a:pPr algn="ctr"/>
            <a:r>
              <a:rPr lang="en-US" sz="1600" dirty="0"/>
              <a:t>What is the input?</a:t>
            </a:r>
          </a:p>
        </p:txBody>
      </p:sp>
      <p:sp>
        <p:nvSpPr>
          <p:cNvPr id="44" name="Rectangle 43"/>
          <p:cNvSpPr/>
          <p:nvPr/>
        </p:nvSpPr>
        <p:spPr>
          <a:xfrm rot="17402740">
            <a:off x="-535753" y="5619798"/>
            <a:ext cx="1668079" cy="246221"/>
          </a:xfrm>
          <a:prstGeom prst="rect">
            <a:avLst/>
          </a:prstGeom>
        </p:spPr>
        <p:txBody>
          <a:bodyPr wrap="square">
            <a:spAutoFit/>
          </a:bodyPr>
          <a:lstStyle/>
          <a:p>
            <a:pPr algn="ctr"/>
            <a:r>
              <a:rPr lang="en-US" sz="1000" b="1" dirty="0"/>
              <a:t>username</a:t>
            </a:r>
          </a:p>
        </p:txBody>
      </p:sp>
      <p:sp>
        <p:nvSpPr>
          <p:cNvPr id="45" name="Rectangle 44"/>
          <p:cNvSpPr/>
          <p:nvPr/>
        </p:nvSpPr>
        <p:spPr>
          <a:xfrm rot="16975014">
            <a:off x="2913287" y="5369358"/>
            <a:ext cx="955034" cy="246221"/>
          </a:xfrm>
          <a:prstGeom prst="rect">
            <a:avLst/>
          </a:prstGeom>
        </p:spPr>
        <p:txBody>
          <a:bodyPr wrap="square">
            <a:spAutoFit/>
          </a:bodyPr>
          <a:lstStyle/>
          <a:p>
            <a:pPr algn="ctr"/>
            <a:r>
              <a:rPr lang="en-US" sz="1000" b="1" dirty="0"/>
              <a:t>username</a:t>
            </a:r>
          </a:p>
        </p:txBody>
      </p:sp>
      <p:sp>
        <p:nvSpPr>
          <p:cNvPr id="46" name="Rectangle 45"/>
          <p:cNvSpPr/>
          <p:nvPr/>
        </p:nvSpPr>
        <p:spPr>
          <a:xfrm rot="2364588">
            <a:off x="785592" y="5159040"/>
            <a:ext cx="741262" cy="261610"/>
          </a:xfrm>
          <a:prstGeom prst="rect">
            <a:avLst/>
          </a:prstGeom>
        </p:spPr>
        <p:txBody>
          <a:bodyPr wrap="square">
            <a:spAutoFit/>
          </a:bodyPr>
          <a:lstStyle/>
          <a:p>
            <a:pPr algn="ctr"/>
            <a:r>
              <a:rPr lang="en-US" sz="1050" b="1" dirty="0"/>
              <a:t>token</a:t>
            </a:r>
          </a:p>
        </p:txBody>
      </p:sp>
      <p:sp>
        <p:nvSpPr>
          <p:cNvPr id="47" name="Rectangle 46"/>
          <p:cNvSpPr/>
          <p:nvPr/>
        </p:nvSpPr>
        <p:spPr>
          <a:xfrm rot="1370117">
            <a:off x="3867502" y="4583388"/>
            <a:ext cx="888387" cy="246221"/>
          </a:xfrm>
          <a:prstGeom prst="rect">
            <a:avLst/>
          </a:prstGeom>
        </p:spPr>
        <p:txBody>
          <a:bodyPr wrap="square">
            <a:spAutoFit/>
          </a:bodyPr>
          <a:lstStyle/>
          <a:p>
            <a:pPr algn="ctr"/>
            <a:r>
              <a:rPr lang="en-US" sz="1000" b="1" dirty="0"/>
              <a:t>token</a:t>
            </a:r>
          </a:p>
        </p:txBody>
      </p:sp>
      <p:cxnSp>
        <p:nvCxnSpPr>
          <p:cNvPr id="51" name="Straight Arrow Connector 50"/>
          <p:cNvCxnSpPr>
            <a:endCxn id="5" idx="0"/>
          </p:cNvCxnSpPr>
          <p:nvPr/>
        </p:nvCxnSpPr>
        <p:spPr>
          <a:xfrm>
            <a:off x="1060955" y="1908528"/>
            <a:ext cx="1" cy="4358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endCxn id="8" idx="1"/>
          </p:cNvCxnSpPr>
          <p:nvPr/>
        </p:nvCxnSpPr>
        <p:spPr>
          <a:xfrm>
            <a:off x="2318217" y="1649913"/>
            <a:ext cx="1716790" cy="4006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p:cNvCxnSpPr>
          <p:nvPr/>
        </p:nvCxnSpPr>
        <p:spPr>
          <a:xfrm>
            <a:off x="6084007" y="2402599"/>
            <a:ext cx="0" cy="6062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cxnSpLocks/>
          </p:cNvCxnSpPr>
          <p:nvPr/>
        </p:nvCxnSpPr>
        <p:spPr>
          <a:xfrm flipV="1">
            <a:off x="7732092" y="1744464"/>
            <a:ext cx="2282512" cy="233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53807" y="4192949"/>
            <a:ext cx="211811" cy="7368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43" idx="1"/>
          </p:cNvCxnSpPr>
          <p:nvPr/>
        </p:nvCxnSpPr>
        <p:spPr>
          <a:xfrm>
            <a:off x="1688771" y="4166218"/>
            <a:ext cx="1270275" cy="4507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2" idx="2"/>
          </p:cNvCxnSpPr>
          <p:nvPr/>
        </p:nvCxnSpPr>
        <p:spPr>
          <a:xfrm flipH="1">
            <a:off x="221120" y="5508732"/>
            <a:ext cx="273164" cy="692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2547193" y="261667"/>
            <a:ext cx="11850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990551" y="580671"/>
            <a:ext cx="5112" cy="7007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5437662" y="359532"/>
            <a:ext cx="922696" cy="150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519641" y="498322"/>
            <a:ext cx="30652" cy="453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72018" y="6201145"/>
            <a:ext cx="950299" cy="340291"/>
            <a:chOff x="140602" y="1669866"/>
            <a:chExt cx="3049220" cy="1375677"/>
          </a:xfrm>
        </p:grpSpPr>
        <p:sp>
          <p:nvSpPr>
            <p:cNvPr id="82" name="Rounded Rectangle 81"/>
            <p:cNvSpPr/>
            <p:nvPr/>
          </p:nvSpPr>
          <p:spPr>
            <a:xfrm>
              <a:off x="390833" y="1718188"/>
              <a:ext cx="2477729" cy="132735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140602" y="1669866"/>
              <a:ext cx="3049220" cy="1244234"/>
            </a:xfrm>
            <a:prstGeom prst="rect">
              <a:avLst/>
            </a:prstGeom>
            <a:noFill/>
          </p:spPr>
          <p:txBody>
            <a:bodyPr wrap="square" rtlCol="0">
              <a:spAutoFit/>
            </a:bodyPr>
            <a:lstStyle/>
            <a:p>
              <a:pPr algn="ctr"/>
              <a:r>
                <a:rPr lang="en-US" sz="1400" dirty="0">
                  <a:hlinkClick r:id="rId3"/>
                </a:rPr>
                <a:t>Initial SQL </a:t>
              </a:r>
              <a:endParaRPr lang="en-US" sz="1400" dirty="0"/>
            </a:p>
          </p:txBody>
        </p:sp>
      </p:grpSp>
      <p:grpSp>
        <p:nvGrpSpPr>
          <p:cNvPr id="84" name="Group 83"/>
          <p:cNvGrpSpPr/>
          <p:nvPr/>
        </p:nvGrpSpPr>
        <p:grpSpPr>
          <a:xfrm>
            <a:off x="1396316" y="5643053"/>
            <a:ext cx="1172124" cy="523220"/>
            <a:chOff x="-12185424" y="6236915"/>
            <a:chExt cx="2509987" cy="1367228"/>
          </a:xfrm>
        </p:grpSpPr>
        <p:sp>
          <p:nvSpPr>
            <p:cNvPr id="85" name="Rounded Rectangle 84"/>
            <p:cNvSpPr/>
            <p:nvPr/>
          </p:nvSpPr>
          <p:spPr>
            <a:xfrm>
              <a:off x="-12153166" y="6238909"/>
              <a:ext cx="2477729" cy="132735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2185424" y="6236915"/>
              <a:ext cx="2412806" cy="1367228"/>
            </a:xfrm>
            <a:prstGeom prst="rect">
              <a:avLst/>
            </a:prstGeom>
            <a:noFill/>
          </p:spPr>
          <p:txBody>
            <a:bodyPr wrap="square" rtlCol="0">
              <a:spAutoFit/>
            </a:bodyPr>
            <a:lstStyle/>
            <a:p>
              <a:pPr algn="ctr"/>
              <a:r>
                <a:rPr lang="en-US" sz="1400" dirty="0">
                  <a:hlinkClick r:id="rId7"/>
                </a:rPr>
                <a:t>Decryption + JS API</a:t>
              </a:r>
              <a:r>
                <a:rPr lang="en-US" sz="1400" dirty="0"/>
                <a:t>*</a:t>
              </a:r>
            </a:p>
          </p:txBody>
        </p:sp>
      </p:grpSp>
      <p:cxnSp>
        <p:nvCxnSpPr>
          <p:cNvPr id="89" name="Straight Arrow Connector 88"/>
          <p:cNvCxnSpPr/>
          <p:nvPr/>
        </p:nvCxnSpPr>
        <p:spPr>
          <a:xfrm>
            <a:off x="854523" y="5204932"/>
            <a:ext cx="513990" cy="363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3031625" y="6213098"/>
            <a:ext cx="883575" cy="341436"/>
            <a:chOff x="140602" y="1665237"/>
            <a:chExt cx="2835124" cy="1380306"/>
          </a:xfrm>
        </p:grpSpPr>
        <p:sp>
          <p:nvSpPr>
            <p:cNvPr id="92" name="Rounded Rectangle 91"/>
            <p:cNvSpPr/>
            <p:nvPr/>
          </p:nvSpPr>
          <p:spPr>
            <a:xfrm>
              <a:off x="390833" y="1718188"/>
              <a:ext cx="2477729" cy="132735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140602" y="1665237"/>
              <a:ext cx="2835124" cy="1244234"/>
            </a:xfrm>
            <a:prstGeom prst="rect">
              <a:avLst/>
            </a:prstGeom>
            <a:noFill/>
          </p:spPr>
          <p:txBody>
            <a:bodyPr wrap="square" rtlCol="0">
              <a:spAutoFit/>
            </a:bodyPr>
            <a:lstStyle/>
            <a:p>
              <a:pPr algn="ctr"/>
              <a:r>
                <a:rPr lang="en-US" sz="1400" dirty="0">
                  <a:hlinkClick r:id="rId7"/>
                </a:rPr>
                <a:t>RAWSQL</a:t>
              </a:r>
              <a:endParaRPr lang="en-US" sz="1400" dirty="0"/>
            </a:p>
          </p:txBody>
        </p:sp>
      </p:grpSp>
      <p:grpSp>
        <p:nvGrpSpPr>
          <p:cNvPr id="94" name="Group 93"/>
          <p:cNvGrpSpPr/>
          <p:nvPr/>
        </p:nvGrpSpPr>
        <p:grpSpPr>
          <a:xfrm>
            <a:off x="4600562" y="4820452"/>
            <a:ext cx="1432129" cy="532413"/>
            <a:chOff x="140602" y="1507146"/>
            <a:chExt cx="5941195" cy="1378659"/>
          </a:xfrm>
        </p:grpSpPr>
        <p:sp>
          <p:nvSpPr>
            <p:cNvPr id="95" name="Rounded Rectangle 94"/>
            <p:cNvSpPr/>
            <p:nvPr/>
          </p:nvSpPr>
          <p:spPr>
            <a:xfrm>
              <a:off x="362680" y="1507146"/>
              <a:ext cx="5168461" cy="1327354"/>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140602" y="1530951"/>
              <a:ext cx="5941195" cy="1354854"/>
            </a:xfrm>
            <a:prstGeom prst="rect">
              <a:avLst/>
            </a:prstGeom>
            <a:noFill/>
          </p:spPr>
          <p:txBody>
            <a:bodyPr wrap="square" rtlCol="0">
              <a:spAutoFit/>
            </a:bodyPr>
            <a:lstStyle/>
            <a:p>
              <a:pPr algn="ctr"/>
              <a:r>
                <a:rPr lang="en-US" sz="1400" dirty="0">
                  <a:hlinkClick r:id="rId7"/>
                </a:rPr>
                <a:t>RAWSQL + Decryption</a:t>
              </a:r>
              <a:endParaRPr lang="en-US" sz="1400" dirty="0"/>
            </a:p>
          </p:txBody>
        </p:sp>
      </p:grpSp>
      <p:cxnSp>
        <p:nvCxnSpPr>
          <p:cNvPr id="98" name="Straight Arrow Connector 97"/>
          <p:cNvCxnSpPr/>
          <p:nvPr/>
        </p:nvCxnSpPr>
        <p:spPr>
          <a:xfrm flipH="1">
            <a:off x="3335431" y="4847800"/>
            <a:ext cx="264765" cy="1302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3903156" y="4646410"/>
            <a:ext cx="700876" cy="2775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rot="20861825">
            <a:off x="7933953" y="2601186"/>
            <a:ext cx="1570366" cy="307777"/>
          </a:xfrm>
          <a:prstGeom prst="rect">
            <a:avLst/>
          </a:prstGeom>
        </p:spPr>
        <p:txBody>
          <a:bodyPr wrap="none">
            <a:spAutoFit/>
          </a:bodyPr>
          <a:lstStyle/>
          <a:p>
            <a:r>
              <a:rPr lang="en-US" sz="1400" b="1" dirty="0"/>
              <a:t>Entitlements Table</a:t>
            </a:r>
          </a:p>
        </p:txBody>
      </p:sp>
      <p:sp>
        <p:nvSpPr>
          <p:cNvPr id="102" name="Rectangle 101"/>
          <p:cNvSpPr/>
          <p:nvPr/>
        </p:nvSpPr>
        <p:spPr>
          <a:xfrm>
            <a:off x="8736409" y="4741809"/>
            <a:ext cx="1199409" cy="738664"/>
          </a:xfrm>
          <a:prstGeom prst="rect">
            <a:avLst/>
          </a:prstGeom>
        </p:spPr>
        <p:txBody>
          <a:bodyPr wrap="square">
            <a:spAutoFit/>
          </a:bodyPr>
          <a:lstStyle/>
          <a:p>
            <a:pPr algn="ctr"/>
            <a:r>
              <a:rPr lang="en-US" sz="1050" dirty="0"/>
              <a:t>Connect to </a:t>
            </a:r>
            <a:r>
              <a:rPr lang="en-US" sz="1050" b="1" dirty="0"/>
              <a:t>REST API/Web Services </a:t>
            </a:r>
            <a:r>
              <a:rPr lang="en-US" sz="1050" dirty="0"/>
              <a:t>data that has the security built in</a:t>
            </a:r>
          </a:p>
        </p:txBody>
      </p:sp>
      <p:sp>
        <p:nvSpPr>
          <p:cNvPr id="103" name="Rectangle 102"/>
          <p:cNvSpPr/>
          <p:nvPr/>
        </p:nvSpPr>
        <p:spPr>
          <a:xfrm>
            <a:off x="2823040" y="251634"/>
            <a:ext cx="320445" cy="307777"/>
          </a:xfrm>
          <a:prstGeom prst="rect">
            <a:avLst/>
          </a:prstGeom>
        </p:spPr>
        <p:txBody>
          <a:bodyPr wrap="square">
            <a:spAutoFit/>
          </a:bodyPr>
          <a:lstStyle/>
          <a:p>
            <a:pPr algn="ctr"/>
            <a:r>
              <a:rPr lang="en-US" sz="1400" b="1" dirty="0"/>
              <a:t>Y</a:t>
            </a:r>
          </a:p>
        </p:txBody>
      </p:sp>
      <p:sp>
        <p:nvSpPr>
          <p:cNvPr id="104" name="Rectangle 103"/>
          <p:cNvSpPr/>
          <p:nvPr/>
        </p:nvSpPr>
        <p:spPr>
          <a:xfrm flipH="1">
            <a:off x="945018" y="777135"/>
            <a:ext cx="292076" cy="307777"/>
          </a:xfrm>
          <a:prstGeom prst="rect">
            <a:avLst/>
          </a:prstGeom>
        </p:spPr>
        <p:txBody>
          <a:bodyPr wrap="square">
            <a:spAutoFit/>
          </a:bodyPr>
          <a:lstStyle/>
          <a:p>
            <a:pPr algn="ctr"/>
            <a:r>
              <a:rPr lang="en-US" sz="1400" b="1" dirty="0"/>
              <a:t>N</a:t>
            </a:r>
          </a:p>
        </p:txBody>
      </p:sp>
      <p:sp>
        <p:nvSpPr>
          <p:cNvPr id="105" name="Rectangle 104"/>
          <p:cNvSpPr/>
          <p:nvPr/>
        </p:nvSpPr>
        <p:spPr>
          <a:xfrm flipH="1">
            <a:off x="3102825" y="1546437"/>
            <a:ext cx="292076" cy="307777"/>
          </a:xfrm>
          <a:prstGeom prst="rect">
            <a:avLst/>
          </a:prstGeom>
        </p:spPr>
        <p:txBody>
          <a:bodyPr wrap="square">
            <a:spAutoFit/>
          </a:bodyPr>
          <a:lstStyle/>
          <a:p>
            <a:pPr algn="ctr"/>
            <a:r>
              <a:rPr lang="en-US" sz="1400" b="1" dirty="0"/>
              <a:t>N</a:t>
            </a:r>
          </a:p>
        </p:txBody>
      </p:sp>
      <p:sp>
        <p:nvSpPr>
          <p:cNvPr id="106" name="Rectangle 105"/>
          <p:cNvSpPr/>
          <p:nvPr/>
        </p:nvSpPr>
        <p:spPr>
          <a:xfrm>
            <a:off x="1022317" y="1945436"/>
            <a:ext cx="367376" cy="307777"/>
          </a:xfrm>
          <a:prstGeom prst="rect">
            <a:avLst/>
          </a:prstGeom>
        </p:spPr>
        <p:txBody>
          <a:bodyPr wrap="square">
            <a:spAutoFit/>
          </a:bodyPr>
          <a:lstStyle/>
          <a:p>
            <a:pPr algn="ctr"/>
            <a:r>
              <a:rPr lang="en-US" sz="1400" b="1" dirty="0"/>
              <a:t>Y</a:t>
            </a:r>
          </a:p>
        </p:txBody>
      </p:sp>
      <p:sp>
        <p:nvSpPr>
          <p:cNvPr id="107" name="Rectangle 106"/>
          <p:cNvSpPr/>
          <p:nvPr/>
        </p:nvSpPr>
        <p:spPr>
          <a:xfrm>
            <a:off x="4386282" y="536570"/>
            <a:ext cx="765141" cy="307777"/>
          </a:xfrm>
          <a:prstGeom prst="rect">
            <a:avLst/>
          </a:prstGeom>
        </p:spPr>
        <p:txBody>
          <a:bodyPr wrap="square">
            <a:spAutoFit/>
          </a:bodyPr>
          <a:lstStyle/>
          <a:p>
            <a:pPr algn="ctr"/>
            <a:r>
              <a:rPr lang="en-US" sz="1400" b="1" dirty="0"/>
              <a:t>Pre-</a:t>
            </a:r>
          </a:p>
        </p:txBody>
      </p:sp>
      <p:sp>
        <p:nvSpPr>
          <p:cNvPr id="109" name="Rectangle 108"/>
          <p:cNvSpPr/>
          <p:nvPr/>
        </p:nvSpPr>
        <p:spPr>
          <a:xfrm>
            <a:off x="5528205" y="88979"/>
            <a:ext cx="708343" cy="307777"/>
          </a:xfrm>
          <a:prstGeom prst="rect">
            <a:avLst/>
          </a:prstGeom>
        </p:spPr>
        <p:txBody>
          <a:bodyPr wrap="square">
            <a:spAutoFit/>
          </a:bodyPr>
          <a:lstStyle/>
          <a:p>
            <a:pPr algn="ctr"/>
            <a:r>
              <a:rPr lang="en-US" sz="1400" b="1" dirty="0"/>
              <a:t>Post-</a:t>
            </a:r>
          </a:p>
        </p:txBody>
      </p:sp>
      <p:sp>
        <p:nvSpPr>
          <p:cNvPr id="110" name="Rectangle 109"/>
          <p:cNvSpPr/>
          <p:nvPr/>
        </p:nvSpPr>
        <p:spPr>
          <a:xfrm flipH="1">
            <a:off x="8586354" y="1509107"/>
            <a:ext cx="292076" cy="307777"/>
          </a:xfrm>
          <a:prstGeom prst="rect">
            <a:avLst/>
          </a:prstGeom>
        </p:spPr>
        <p:txBody>
          <a:bodyPr wrap="square">
            <a:spAutoFit/>
          </a:bodyPr>
          <a:lstStyle/>
          <a:p>
            <a:pPr algn="ctr"/>
            <a:r>
              <a:rPr lang="en-US" sz="1400" b="1" dirty="0"/>
              <a:t>N</a:t>
            </a:r>
          </a:p>
        </p:txBody>
      </p:sp>
      <p:sp>
        <p:nvSpPr>
          <p:cNvPr id="111" name="Rectangle 110"/>
          <p:cNvSpPr/>
          <p:nvPr/>
        </p:nvSpPr>
        <p:spPr>
          <a:xfrm>
            <a:off x="6023790" y="2393336"/>
            <a:ext cx="367376" cy="307777"/>
          </a:xfrm>
          <a:prstGeom prst="rect">
            <a:avLst/>
          </a:prstGeom>
        </p:spPr>
        <p:txBody>
          <a:bodyPr wrap="square">
            <a:spAutoFit/>
          </a:bodyPr>
          <a:lstStyle/>
          <a:p>
            <a:pPr algn="ctr"/>
            <a:r>
              <a:rPr lang="en-US" sz="1400" b="1" dirty="0"/>
              <a:t>Y</a:t>
            </a:r>
          </a:p>
        </p:txBody>
      </p:sp>
      <p:sp>
        <p:nvSpPr>
          <p:cNvPr id="112" name="Rectangle 111"/>
          <p:cNvSpPr/>
          <p:nvPr/>
        </p:nvSpPr>
        <p:spPr>
          <a:xfrm>
            <a:off x="6960602" y="4148588"/>
            <a:ext cx="2063511" cy="646331"/>
          </a:xfrm>
          <a:prstGeom prst="rect">
            <a:avLst/>
          </a:prstGeom>
        </p:spPr>
        <p:txBody>
          <a:bodyPr wrap="square">
            <a:spAutoFit/>
          </a:bodyPr>
          <a:lstStyle/>
          <a:p>
            <a:pPr algn="ctr"/>
            <a:r>
              <a:rPr lang="en-US" dirty="0"/>
              <a:t>What do you need to do?</a:t>
            </a:r>
          </a:p>
        </p:txBody>
      </p:sp>
      <p:sp>
        <p:nvSpPr>
          <p:cNvPr id="114" name="Rectangle 113"/>
          <p:cNvSpPr/>
          <p:nvPr/>
        </p:nvSpPr>
        <p:spPr>
          <a:xfrm>
            <a:off x="6542485" y="4818421"/>
            <a:ext cx="1417032" cy="738664"/>
          </a:xfrm>
          <a:prstGeom prst="rect">
            <a:avLst/>
          </a:prstGeom>
        </p:spPr>
        <p:txBody>
          <a:bodyPr wrap="square">
            <a:spAutoFit/>
          </a:bodyPr>
          <a:lstStyle/>
          <a:p>
            <a:pPr algn="ctr"/>
            <a:r>
              <a:rPr lang="en-US" sz="1050" b="1" dirty="0"/>
              <a:t>Filter the Viz at load time </a:t>
            </a:r>
            <a:r>
              <a:rPr lang="en-US" sz="1050" dirty="0"/>
              <a:t>with entitlements provided by app</a:t>
            </a:r>
          </a:p>
        </p:txBody>
      </p:sp>
      <p:grpSp>
        <p:nvGrpSpPr>
          <p:cNvPr id="115" name="Group 114"/>
          <p:cNvGrpSpPr/>
          <p:nvPr/>
        </p:nvGrpSpPr>
        <p:grpSpPr>
          <a:xfrm>
            <a:off x="6767541" y="5755354"/>
            <a:ext cx="2040774" cy="952851"/>
            <a:chOff x="390833" y="1718188"/>
            <a:chExt cx="2477729" cy="1327355"/>
          </a:xfrm>
        </p:grpSpPr>
        <p:sp>
          <p:nvSpPr>
            <p:cNvPr id="116" name="Rounded Rectangle 115"/>
            <p:cNvSpPr/>
            <p:nvPr/>
          </p:nvSpPr>
          <p:spPr>
            <a:xfrm>
              <a:off x="390833" y="1718188"/>
              <a:ext cx="2477729" cy="132735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483010" y="1799304"/>
              <a:ext cx="2293375" cy="1157608"/>
            </a:xfrm>
            <a:prstGeom prst="rect">
              <a:avLst/>
            </a:prstGeom>
            <a:noFill/>
          </p:spPr>
          <p:txBody>
            <a:bodyPr wrap="square" rtlCol="0">
              <a:spAutoFit/>
            </a:bodyPr>
            <a:lstStyle/>
            <a:p>
              <a:pPr algn="ctr"/>
              <a:r>
                <a:rPr lang="en-US" sz="1200" dirty="0">
                  <a:hlinkClick r:id="rId8"/>
                </a:rPr>
                <a:t>JS API to set tableau parameters with obfuscated/encrypted values</a:t>
              </a:r>
              <a:endParaRPr lang="en-US" sz="1200" dirty="0"/>
            </a:p>
          </p:txBody>
        </p:sp>
      </p:grpSp>
      <p:grpSp>
        <p:nvGrpSpPr>
          <p:cNvPr id="118" name="Group 117"/>
          <p:cNvGrpSpPr/>
          <p:nvPr/>
        </p:nvGrpSpPr>
        <p:grpSpPr>
          <a:xfrm>
            <a:off x="10277997" y="4789518"/>
            <a:ext cx="1851454" cy="737331"/>
            <a:chOff x="390833" y="1718188"/>
            <a:chExt cx="2477729" cy="1327355"/>
          </a:xfrm>
        </p:grpSpPr>
        <p:sp>
          <p:nvSpPr>
            <p:cNvPr id="119" name="Rounded Rectangle 118"/>
            <p:cNvSpPr/>
            <p:nvPr/>
          </p:nvSpPr>
          <p:spPr>
            <a:xfrm>
              <a:off x="390833" y="1718188"/>
              <a:ext cx="2477729" cy="132735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478596" y="1826224"/>
              <a:ext cx="2293374" cy="941909"/>
            </a:xfrm>
            <a:prstGeom prst="rect">
              <a:avLst/>
            </a:prstGeom>
            <a:noFill/>
          </p:spPr>
          <p:txBody>
            <a:bodyPr wrap="square" rtlCol="0">
              <a:spAutoFit/>
            </a:bodyPr>
            <a:lstStyle/>
            <a:p>
              <a:pPr algn="ctr"/>
              <a:r>
                <a:rPr lang="en-US" sz="1400" dirty="0">
                  <a:hlinkClick r:id="rId9"/>
                </a:rPr>
                <a:t>Store webservice responses in RDMS</a:t>
              </a:r>
              <a:endParaRPr lang="en-US" sz="1400" dirty="0"/>
            </a:p>
          </p:txBody>
        </p:sp>
      </p:grpSp>
      <p:cxnSp>
        <p:nvCxnSpPr>
          <p:cNvPr id="121" name="Straight Arrow Connector 120"/>
          <p:cNvCxnSpPr/>
          <p:nvPr/>
        </p:nvCxnSpPr>
        <p:spPr>
          <a:xfrm>
            <a:off x="8991273" y="4467064"/>
            <a:ext cx="1280127" cy="392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2" idx="2"/>
          </p:cNvCxnSpPr>
          <p:nvPr/>
        </p:nvCxnSpPr>
        <p:spPr>
          <a:xfrm>
            <a:off x="7992358" y="4794919"/>
            <a:ext cx="32739" cy="895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rot="1835018">
            <a:off x="5685116" y="3692376"/>
            <a:ext cx="1586088" cy="461665"/>
          </a:xfrm>
          <a:prstGeom prst="rect">
            <a:avLst/>
          </a:prstGeom>
        </p:spPr>
        <p:txBody>
          <a:bodyPr wrap="square">
            <a:spAutoFit/>
          </a:bodyPr>
          <a:lstStyle/>
          <a:p>
            <a:pPr algn="ctr"/>
            <a:r>
              <a:rPr lang="en-US" sz="1200" b="1" dirty="0"/>
              <a:t>Entitlements from separate application </a:t>
            </a:r>
          </a:p>
        </p:txBody>
      </p:sp>
    </p:spTree>
    <p:extLst>
      <p:ext uri="{BB962C8B-B14F-4D97-AF65-F5344CB8AC3E}">
        <p14:creationId xmlns:p14="http://schemas.microsoft.com/office/powerpoint/2010/main" val="178755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Published Data Sources Are Required</a:t>
            </a:r>
          </a:p>
        </p:txBody>
      </p:sp>
      <p:sp>
        <p:nvSpPr>
          <p:cNvPr id="5" name="Text Placeholder 4"/>
          <p:cNvSpPr>
            <a:spLocks noGrp="1"/>
          </p:cNvSpPr>
          <p:nvPr>
            <p:ph type="body" sz="quarter" idx="12"/>
          </p:nvPr>
        </p:nvSpPr>
        <p:spPr>
          <a:xfrm>
            <a:off x="682256" y="1338252"/>
            <a:ext cx="10827490" cy="4128694"/>
          </a:xfrm>
        </p:spPr>
        <p:txBody>
          <a:bodyPr/>
          <a:lstStyle/>
          <a:p>
            <a:r>
              <a:rPr lang="en-US" dirty="0"/>
              <a:t>A Tableau Workbook can contain two types of Data Sources:</a:t>
            </a:r>
          </a:p>
          <a:p>
            <a:pPr marL="457200" indent="-457200">
              <a:buFont typeface="+mj-lt"/>
              <a:buAutoNum type="arabicPeriod"/>
            </a:pPr>
            <a:r>
              <a:rPr lang="en-US" dirty="0"/>
              <a:t>Embedded: Data source definition lives in the Workbook file</a:t>
            </a:r>
          </a:p>
          <a:p>
            <a:pPr marL="457200" indent="-457200">
              <a:buFont typeface="+mj-lt"/>
              <a:buAutoNum type="arabicPeriod"/>
            </a:pPr>
            <a:r>
              <a:rPr lang="en-US" dirty="0"/>
              <a:t>Published: Data Source definition has been published to a Tableau Server</a:t>
            </a:r>
          </a:p>
          <a:p>
            <a:endParaRPr lang="en-US" dirty="0"/>
          </a:p>
          <a:p>
            <a:r>
              <a:rPr lang="en-US" dirty="0"/>
              <a:t>Embedded Data Sources allow an end user with Web Edit or Download to edit Calculated Fields</a:t>
            </a:r>
          </a:p>
          <a:p>
            <a:endParaRPr lang="en-US" dirty="0"/>
          </a:p>
          <a:p>
            <a:r>
              <a:rPr lang="en-US" dirty="0"/>
              <a:t>Row Level Security requires Calculated Fields, so Embedded Data Sources are less secure. Use only if Web Edit / Download will always been disabled</a:t>
            </a:r>
          </a:p>
          <a:p>
            <a:endParaRPr lang="en-US" dirty="0"/>
          </a:p>
        </p:txBody>
      </p:sp>
    </p:spTree>
    <p:extLst>
      <p:ext uri="{BB962C8B-B14F-4D97-AF65-F5344CB8AC3E}">
        <p14:creationId xmlns:p14="http://schemas.microsoft.com/office/powerpoint/2010/main" val="312987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536F-C013-BC44-ACD0-A917E474091A}"/>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15006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07A0E6-5355-4F1E-AAD6-67A64AD90C80}"/>
              </a:ext>
            </a:extLst>
          </p:cNvPr>
          <p:cNvSpPr/>
          <p:nvPr/>
        </p:nvSpPr>
        <p:spPr>
          <a:xfrm>
            <a:off x="608363" y="-495070"/>
            <a:ext cx="5253261" cy="1354217"/>
          </a:xfrm>
          <a:prstGeom prst="rect">
            <a:avLst/>
          </a:prstGeom>
          <a:solidFill>
            <a:srgbClr val="BFBFB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026" name="Picture 2" descr="image010">
            <a:extLst>
              <a:ext uri="{FF2B5EF4-FFF2-40B4-BE49-F238E27FC236}">
                <a16:creationId xmlns:a16="http://schemas.microsoft.com/office/drawing/2014/main" id="{F9030F29-FE45-424C-B035-2A7D9CBC0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81" y="-495070"/>
            <a:ext cx="11583638" cy="775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1">
            <a:extLst>
              <a:ext uri="{FF2B5EF4-FFF2-40B4-BE49-F238E27FC236}">
                <a16:creationId xmlns:a16="http://schemas.microsoft.com/office/drawing/2014/main" id="{DA27D331-C544-4B0E-841A-156B4DA1C099}"/>
              </a:ext>
            </a:extLst>
          </p:cNvPr>
          <p:cNvSpPr txBox="1">
            <a:spLocks/>
          </p:cNvSpPr>
          <p:nvPr/>
        </p:nvSpPr>
        <p:spPr>
          <a:xfrm>
            <a:off x="2439391" y="162237"/>
            <a:ext cx="5518310" cy="1969770"/>
          </a:xfrm>
          <a:prstGeom prst="rect">
            <a:avLst/>
          </a:prstGeom>
          <a:solidFill>
            <a:srgbClr val="333333">
              <a:alpha val="52157"/>
            </a:srgbClr>
          </a:solidFill>
        </p:spPr>
        <p:txBody>
          <a:bodyPr wrap="square" lIns="0" tIns="0" rIns="0" bIns="0">
            <a:spAutoFit/>
          </a:bodyPr>
          <a:lstStyle>
            <a:lvl1pPr marL="0" indent="0" algn="l" defTabSz="1306221" rtl="0" eaLnBrk="1" latinLnBrk="0" hangingPunct="1">
              <a:spcBef>
                <a:spcPct val="20000"/>
              </a:spcBef>
              <a:buFont typeface="Arial" panose="020B0604020202020204" pitchFamily="34" charset="0"/>
              <a:buNone/>
              <a:defRPr sz="4800" b="0" i="0" kern="1200" baseline="0">
                <a:solidFill>
                  <a:srgbClr val="0E3B5E"/>
                </a:solidFill>
                <a:latin typeface="Benton Sans Medium" panose="02000504020000020004" pitchFamily="2" charset="77"/>
                <a:ea typeface="+mn-ea"/>
                <a:cs typeface="Benton Sans Medium" panose="02000504020000020004" pitchFamily="2" charset="77"/>
              </a:defRPr>
            </a:lvl1pPr>
            <a:lvl2pPr marL="653110" indent="0" algn="l" defTabSz="1306221" rtl="0" eaLnBrk="1" latinLnBrk="0" hangingPunct="1">
              <a:spcBef>
                <a:spcPct val="20000"/>
              </a:spcBef>
              <a:buFont typeface="Arial" panose="020B0604020202020204" pitchFamily="34" charset="0"/>
              <a:buNone/>
              <a:defRPr sz="4000" kern="1200">
                <a:solidFill>
                  <a:schemeClr val="tx1"/>
                </a:solidFill>
                <a:latin typeface="+mn-lt"/>
                <a:ea typeface="+mn-ea"/>
                <a:cs typeface="+mn-cs"/>
              </a:defRPr>
            </a:lvl2pPr>
            <a:lvl3pPr marL="1306221" indent="0" algn="l" defTabSz="1306221" rtl="0" eaLnBrk="1" latinLnBrk="0" hangingPunct="1">
              <a:spcBef>
                <a:spcPct val="20000"/>
              </a:spcBef>
              <a:buFont typeface="Arial" panose="020B0604020202020204" pitchFamily="34" charset="0"/>
              <a:buNone/>
              <a:defRPr sz="3400" kern="1200">
                <a:solidFill>
                  <a:schemeClr val="tx1"/>
                </a:solidFill>
                <a:latin typeface="+mn-lt"/>
                <a:ea typeface="+mn-ea"/>
                <a:cs typeface="+mn-cs"/>
              </a:defRPr>
            </a:lvl3pPr>
            <a:lvl4pPr marL="1959331" indent="0" algn="l" defTabSz="1306221" rtl="0" eaLnBrk="1" latinLnBrk="0" hangingPunct="1">
              <a:spcBef>
                <a:spcPct val="20000"/>
              </a:spcBef>
              <a:buFont typeface="Arial" panose="020B0604020202020204" pitchFamily="34" charset="0"/>
              <a:buNone/>
              <a:defRPr sz="2900" kern="1200">
                <a:solidFill>
                  <a:schemeClr val="tx1"/>
                </a:solidFill>
                <a:latin typeface="+mn-lt"/>
                <a:ea typeface="+mn-ea"/>
                <a:cs typeface="+mn-cs"/>
              </a:defRPr>
            </a:lvl4pPr>
            <a:lvl5pPr marL="2612442" indent="0" algn="l" defTabSz="1306221" rtl="0" eaLnBrk="1" latinLnBrk="0" hangingPunct="1">
              <a:spcBef>
                <a:spcPct val="20000"/>
              </a:spcBef>
              <a:buFont typeface="Arial" panose="020B0604020202020204" pitchFamily="34" charset="0"/>
              <a:buNone/>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lgn="ctr"/>
            <a:r>
              <a:rPr lang="en-US" sz="4000" b="1" dirty="0">
                <a:solidFill>
                  <a:schemeClr val="bg1"/>
                </a:solidFill>
                <a:latin typeface="BentonSans Light" panose="02000404020000020004" pitchFamily="2" charset="0"/>
              </a:rPr>
              <a:t>We need your data!</a:t>
            </a:r>
          </a:p>
          <a:p>
            <a:pPr algn="ctr"/>
            <a:r>
              <a:rPr lang="en-US" sz="4000" b="1" dirty="0">
                <a:solidFill>
                  <a:schemeClr val="bg1"/>
                </a:solidFill>
                <a:latin typeface="BentonSans Light" panose="02000404020000020004" pitchFamily="2" charset="0"/>
              </a:rPr>
              <a:t>Click “Evaluate” in the app menu !</a:t>
            </a:r>
          </a:p>
        </p:txBody>
      </p:sp>
      <p:cxnSp>
        <p:nvCxnSpPr>
          <p:cNvPr id="6" name="Straight Connector 5">
            <a:extLst>
              <a:ext uri="{FF2B5EF4-FFF2-40B4-BE49-F238E27FC236}">
                <a16:creationId xmlns:a16="http://schemas.microsoft.com/office/drawing/2014/main" id="{6B40B44E-11B4-48BE-86E5-8AFC1FB9CF6A}"/>
              </a:ext>
            </a:extLst>
          </p:cNvPr>
          <p:cNvCxnSpPr>
            <a:cxnSpLocks/>
          </p:cNvCxnSpPr>
          <p:nvPr/>
        </p:nvCxnSpPr>
        <p:spPr>
          <a:xfrm>
            <a:off x="2254663" y="2228750"/>
            <a:ext cx="5841583" cy="0"/>
          </a:xfrm>
          <a:prstGeom prst="line">
            <a:avLst/>
          </a:prstGeom>
          <a:ln w="285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50F008C-FF3A-4F56-947E-86E1E56DBB2C}"/>
              </a:ext>
            </a:extLst>
          </p:cNvPr>
          <p:cNvCxnSpPr>
            <a:cxnSpLocks/>
          </p:cNvCxnSpPr>
          <p:nvPr/>
        </p:nvCxnSpPr>
        <p:spPr>
          <a:xfrm>
            <a:off x="2254663" y="69751"/>
            <a:ext cx="5841583" cy="0"/>
          </a:xfrm>
          <a:prstGeom prst="line">
            <a:avLst/>
          </a:prstGeom>
          <a:ln w="285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78298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www.image4world.com/vb/imgcache/2/5817pos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775"/>
            <a:ext cx="5192971" cy="6774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p:cNvSpPr>
            <a:spLocks noGrp="1"/>
          </p:cNvSpPr>
          <p:nvPr>
            <p:ph type="body" sz="quarter" idx="11"/>
          </p:nvPr>
        </p:nvSpPr>
        <p:spPr>
          <a:xfrm>
            <a:off x="5801050" y="909668"/>
            <a:ext cx="5192971" cy="461601"/>
          </a:xfrm>
          <a:prstGeom prst="rect">
            <a:avLst/>
          </a:prstGeom>
        </p:spPr>
        <p:txBody>
          <a:bodyPr/>
          <a:lstStyle/>
          <a:p>
            <a:r>
              <a:rPr lang="en-US" sz="3333" dirty="0">
                <a:latin typeface="BentonSans Light" panose="02000404020000020004" pitchFamily="2" charset="0"/>
              </a:rPr>
              <a:t>Global SKO Mobile App</a:t>
            </a:r>
            <a:endParaRPr lang="en-US" dirty="0">
              <a:latin typeface="BentonSans Light" panose="02000404020000020004" pitchFamily="2" charset="0"/>
            </a:endParaRPr>
          </a:p>
        </p:txBody>
      </p:sp>
      <p:sp>
        <p:nvSpPr>
          <p:cNvPr id="5" name="Content Placeholder 5"/>
          <p:cNvSpPr txBox="1">
            <a:spLocks/>
          </p:cNvSpPr>
          <p:nvPr/>
        </p:nvSpPr>
        <p:spPr>
          <a:xfrm>
            <a:off x="5716383" y="1525221"/>
            <a:ext cx="6128197" cy="2885405"/>
          </a:xfrm>
          <a:prstGeom prst="rect">
            <a:avLst/>
          </a:prstGeom>
        </p:spPr>
        <p:txBody>
          <a:bodyPr/>
          <a:lst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2000" dirty="0">
                <a:solidFill>
                  <a:srgbClr val="000000"/>
                </a:solidFill>
                <a:latin typeface="BentonSans Light" panose="02000404020000020004" pitchFamily="2" charset="0"/>
                <a:cs typeface="BentonSans" panose="02000504020000020004" pitchFamily="2" charset="0"/>
              </a:rPr>
              <a:t>Tell your audience to click on the app menu</a:t>
            </a:r>
            <a:endParaRPr lang="en-US" sz="2000" dirty="0">
              <a:solidFill>
                <a:schemeClr val="accent5"/>
              </a:solidFill>
              <a:latin typeface="BentonSans Light" panose="02000404020000020004" pitchFamily="2" charset="0"/>
              <a:cs typeface="BentonSans" panose="02000504020000020004" pitchFamily="2" charset="0"/>
            </a:endParaRPr>
          </a:p>
          <a:p>
            <a:pPr lvl="2"/>
            <a:endParaRPr lang="en-US" sz="2000" dirty="0">
              <a:solidFill>
                <a:schemeClr val="accent5"/>
              </a:solidFill>
              <a:latin typeface="BentonSans Light" panose="02000404020000020004" pitchFamily="2" charset="0"/>
              <a:cs typeface="BentonSans" panose="02000504020000020004" pitchFamily="2" charset="0"/>
            </a:endParaRPr>
          </a:p>
        </p:txBody>
      </p:sp>
      <p:sp>
        <p:nvSpPr>
          <p:cNvPr id="2" name="Rectangle 1"/>
          <p:cNvSpPr/>
          <p:nvPr/>
        </p:nvSpPr>
        <p:spPr>
          <a:xfrm>
            <a:off x="2157217" y="2033873"/>
            <a:ext cx="2188092" cy="4607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2" name="Picture 11">
            <a:extLst>
              <a:ext uri="{FF2B5EF4-FFF2-40B4-BE49-F238E27FC236}">
                <a16:creationId xmlns:a16="http://schemas.microsoft.com/office/drawing/2014/main" id="{03114417-8FC8-48A8-8D38-254D337D95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019" y="825002"/>
            <a:ext cx="2271101" cy="4039530"/>
          </a:xfrm>
          <a:prstGeom prst="rect">
            <a:avLst/>
          </a:prstGeom>
        </p:spPr>
      </p:pic>
      <p:sp>
        <p:nvSpPr>
          <p:cNvPr id="10" name="Rectangle 9">
            <a:extLst>
              <a:ext uri="{FF2B5EF4-FFF2-40B4-BE49-F238E27FC236}">
                <a16:creationId xmlns:a16="http://schemas.microsoft.com/office/drawing/2014/main" id="{EFBE3187-614B-46F4-AEBD-1C8AD093A2D3}"/>
              </a:ext>
            </a:extLst>
          </p:cNvPr>
          <p:cNvSpPr/>
          <p:nvPr/>
        </p:nvSpPr>
        <p:spPr>
          <a:xfrm>
            <a:off x="2025829" y="940192"/>
            <a:ext cx="356933" cy="281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7" name="Straight Arrow Connector 6">
            <a:extLst>
              <a:ext uri="{FF2B5EF4-FFF2-40B4-BE49-F238E27FC236}">
                <a16:creationId xmlns:a16="http://schemas.microsoft.com/office/drawing/2014/main" id="{6FA72974-8D5F-4BA2-A84A-445A403EAF41}"/>
              </a:ext>
            </a:extLst>
          </p:cNvPr>
          <p:cNvCxnSpPr>
            <a:cxnSpLocks/>
          </p:cNvCxnSpPr>
          <p:nvPr/>
        </p:nvCxnSpPr>
        <p:spPr>
          <a:xfrm>
            <a:off x="381000" y="659424"/>
            <a:ext cx="1480038" cy="280768"/>
          </a:xfrm>
          <a:prstGeom prst="straightConnector1">
            <a:avLst/>
          </a:prstGeom>
          <a:ln w="7620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671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www.image4world.com/vb/imgcache/2/5817pos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775"/>
            <a:ext cx="5192971" cy="6774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p:cNvSpPr>
            <a:spLocks noGrp="1"/>
          </p:cNvSpPr>
          <p:nvPr>
            <p:ph type="body" sz="quarter" idx="11"/>
          </p:nvPr>
        </p:nvSpPr>
        <p:spPr>
          <a:xfrm>
            <a:off x="5801050" y="909668"/>
            <a:ext cx="5192971" cy="461601"/>
          </a:xfrm>
          <a:prstGeom prst="rect">
            <a:avLst/>
          </a:prstGeom>
        </p:spPr>
        <p:txBody>
          <a:bodyPr/>
          <a:lstStyle/>
          <a:p>
            <a:r>
              <a:rPr lang="en-US" sz="3333" dirty="0">
                <a:latin typeface="BentonSans Light" panose="02000404020000020004" pitchFamily="2" charset="0"/>
              </a:rPr>
              <a:t>Global SKO Mobile App</a:t>
            </a:r>
            <a:endParaRPr lang="en-US" dirty="0">
              <a:latin typeface="BentonSans Light" panose="02000404020000020004" pitchFamily="2" charset="0"/>
            </a:endParaRPr>
          </a:p>
        </p:txBody>
      </p:sp>
      <p:sp>
        <p:nvSpPr>
          <p:cNvPr id="5" name="Content Placeholder 5"/>
          <p:cNvSpPr txBox="1">
            <a:spLocks/>
          </p:cNvSpPr>
          <p:nvPr/>
        </p:nvSpPr>
        <p:spPr>
          <a:xfrm>
            <a:off x="5801050" y="1525221"/>
            <a:ext cx="4758093" cy="2885405"/>
          </a:xfrm>
          <a:prstGeom prst="rect">
            <a:avLst/>
          </a:prstGeom>
        </p:spPr>
        <p:txBody>
          <a:bodyPr/>
          <a:lst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2000" dirty="0">
                <a:solidFill>
                  <a:srgbClr val="000000"/>
                </a:solidFill>
                <a:latin typeface="BentonSans Light" panose="02000404020000020004" pitchFamily="2" charset="0"/>
                <a:cs typeface="BentonSans" panose="02000504020000020004" pitchFamily="2" charset="0"/>
              </a:rPr>
              <a:t>And then click on “Evaluations” in the app menu on the left</a:t>
            </a:r>
          </a:p>
          <a:p>
            <a:pPr lvl="2"/>
            <a:endParaRPr lang="en-US" sz="2000" dirty="0">
              <a:solidFill>
                <a:schemeClr val="accent5"/>
              </a:solidFill>
              <a:latin typeface="BentonSans Light" panose="02000404020000020004" pitchFamily="2" charset="0"/>
              <a:cs typeface="BentonSans" panose="02000504020000020004" pitchFamily="2" charset="0"/>
            </a:endParaRPr>
          </a:p>
          <a:p>
            <a:pPr lvl="2"/>
            <a:endParaRPr lang="en-US" sz="2000" dirty="0">
              <a:solidFill>
                <a:schemeClr val="accent5"/>
              </a:solidFill>
              <a:latin typeface="BentonSans Light" panose="02000404020000020004" pitchFamily="2" charset="0"/>
              <a:cs typeface="BentonSans" panose="02000504020000020004" pitchFamily="2" charset="0"/>
            </a:endParaRPr>
          </a:p>
        </p:txBody>
      </p:sp>
      <p:sp>
        <p:nvSpPr>
          <p:cNvPr id="2" name="Rectangle 1"/>
          <p:cNvSpPr/>
          <p:nvPr/>
        </p:nvSpPr>
        <p:spPr>
          <a:xfrm>
            <a:off x="2157217" y="2033873"/>
            <a:ext cx="2188092" cy="4607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Picture 7">
            <a:extLst>
              <a:ext uri="{FF2B5EF4-FFF2-40B4-BE49-F238E27FC236}">
                <a16:creationId xmlns:a16="http://schemas.microsoft.com/office/drawing/2014/main" id="{AF177BC3-02FF-4F26-A43D-EE5E889263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3579" y="837097"/>
            <a:ext cx="2257541" cy="4015413"/>
          </a:xfrm>
          <a:prstGeom prst="rect">
            <a:avLst/>
          </a:prstGeom>
        </p:spPr>
      </p:pic>
      <p:sp>
        <p:nvSpPr>
          <p:cNvPr id="9" name="Rectangle 8">
            <a:extLst>
              <a:ext uri="{FF2B5EF4-FFF2-40B4-BE49-F238E27FC236}">
                <a16:creationId xmlns:a16="http://schemas.microsoft.com/office/drawing/2014/main" id="{D05F779E-BABB-4229-A696-F3852CE92A8F}"/>
              </a:ext>
            </a:extLst>
          </p:cNvPr>
          <p:cNvSpPr/>
          <p:nvPr/>
        </p:nvSpPr>
        <p:spPr>
          <a:xfrm>
            <a:off x="2133392" y="3247964"/>
            <a:ext cx="1761275" cy="2494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 name="Rectangle 9">
            <a:extLst>
              <a:ext uri="{FF2B5EF4-FFF2-40B4-BE49-F238E27FC236}">
                <a16:creationId xmlns:a16="http://schemas.microsoft.com/office/drawing/2014/main" id="{EFBE3187-614B-46F4-AEBD-1C8AD093A2D3}"/>
              </a:ext>
            </a:extLst>
          </p:cNvPr>
          <p:cNvSpPr/>
          <p:nvPr/>
        </p:nvSpPr>
        <p:spPr>
          <a:xfrm>
            <a:off x="3981034" y="1035745"/>
            <a:ext cx="364275" cy="3164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433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www.image4world.com/vb/imgcache/2/5817pos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775"/>
            <a:ext cx="5192971" cy="6774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p:cNvSpPr>
            <a:spLocks noGrp="1"/>
          </p:cNvSpPr>
          <p:nvPr>
            <p:ph type="body" sz="quarter" idx="11"/>
          </p:nvPr>
        </p:nvSpPr>
        <p:spPr>
          <a:xfrm>
            <a:off x="6077435" y="544937"/>
            <a:ext cx="5192972" cy="461601"/>
          </a:xfrm>
          <a:prstGeom prst="rect">
            <a:avLst/>
          </a:prstGeom>
        </p:spPr>
        <p:txBody>
          <a:bodyPr/>
          <a:lstStyle/>
          <a:p>
            <a:r>
              <a:rPr lang="en-US" sz="3333" dirty="0">
                <a:latin typeface="BentonSans Light" panose="02000404020000020004" pitchFamily="2" charset="0"/>
              </a:rPr>
              <a:t>Global SKO Mobile App</a:t>
            </a:r>
            <a:endParaRPr lang="en-US" dirty="0">
              <a:latin typeface="BentonSans Light" panose="02000404020000020004" pitchFamily="2" charset="0"/>
            </a:endParaRPr>
          </a:p>
        </p:txBody>
      </p:sp>
      <p:sp>
        <p:nvSpPr>
          <p:cNvPr id="5" name="Content Placeholder 5"/>
          <p:cNvSpPr txBox="1">
            <a:spLocks/>
          </p:cNvSpPr>
          <p:nvPr/>
        </p:nvSpPr>
        <p:spPr>
          <a:xfrm>
            <a:off x="6014359" y="1279588"/>
            <a:ext cx="4776106" cy="2760222"/>
          </a:xfrm>
          <a:prstGeom prst="rect">
            <a:avLst/>
          </a:prstGeom>
        </p:spPr>
        <p:txBody>
          <a:bodyPr/>
          <a:lst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2000" dirty="0">
                <a:solidFill>
                  <a:srgbClr val="000000"/>
                </a:solidFill>
                <a:latin typeface="BentonSans Light" panose="02000404020000020004" pitchFamily="2" charset="0"/>
                <a:cs typeface="BentonSans" panose="02000504020000020004" pitchFamily="2" charset="0"/>
              </a:rPr>
              <a:t>They will be prompted to sign into Hubb </a:t>
            </a:r>
          </a:p>
          <a:p>
            <a:pPr marL="0" indent="0">
              <a:buNone/>
            </a:pPr>
            <a:endParaRPr lang="en-US" sz="2000" dirty="0">
              <a:solidFill>
                <a:srgbClr val="000000"/>
              </a:solidFill>
              <a:latin typeface="BentonSans Light" panose="02000404020000020004" pitchFamily="2" charset="0"/>
              <a:cs typeface="BentonSans" panose="02000504020000020004" pitchFamily="2" charset="0"/>
            </a:endParaRPr>
          </a:p>
          <a:p>
            <a:pPr marL="0" indent="0">
              <a:buNone/>
            </a:pPr>
            <a:r>
              <a:rPr lang="en-US" sz="2000" dirty="0">
                <a:solidFill>
                  <a:srgbClr val="000000"/>
                </a:solidFill>
                <a:latin typeface="BentonSans Light" panose="02000404020000020004" pitchFamily="2" charset="0"/>
                <a:cs typeface="BentonSans" panose="02000504020000020004" pitchFamily="2" charset="0"/>
              </a:rPr>
              <a:t>They will then see the full list of sessions they signed up to attend at GSKO</a:t>
            </a:r>
          </a:p>
          <a:p>
            <a:pPr marL="0" indent="0">
              <a:buNone/>
            </a:pPr>
            <a:endParaRPr lang="en-US" sz="2000" dirty="0">
              <a:solidFill>
                <a:srgbClr val="000000"/>
              </a:solidFill>
              <a:latin typeface="BentonSans Light" panose="02000404020000020004" pitchFamily="2" charset="0"/>
              <a:cs typeface="BentonSans" panose="02000504020000020004" pitchFamily="2" charset="0"/>
            </a:endParaRPr>
          </a:p>
          <a:p>
            <a:pPr marL="0" indent="0">
              <a:buNone/>
            </a:pPr>
            <a:r>
              <a:rPr lang="en-US" sz="2000" dirty="0">
                <a:solidFill>
                  <a:srgbClr val="000000"/>
                </a:solidFill>
                <a:latin typeface="BentonSans Light" panose="02000404020000020004" pitchFamily="2" charset="0"/>
                <a:cs typeface="BentonSans" panose="02000504020000020004" pitchFamily="2" charset="0"/>
              </a:rPr>
              <a:t>Tell them to click on your session to complete the evaluation</a:t>
            </a:r>
          </a:p>
          <a:p>
            <a:pPr marL="0" indent="0">
              <a:buNone/>
            </a:pPr>
            <a:endParaRPr lang="en-US" sz="2000" dirty="0">
              <a:solidFill>
                <a:schemeClr val="accent5"/>
              </a:solidFill>
              <a:latin typeface="BentonSans Light" panose="02000404020000020004" pitchFamily="2" charset="0"/>
              <a:cs typeface="BentonSans" panose="02000504020000020004" pitchFamily="2" charset="0"/>
            </a:endParaRPr>
          </a:p>
        </p:txBody>
      </p:sp>
      <p:sp>
        <p:nvSpPr>
          <p:cNvPr id="2" name="Rectangle 1"/>
          <p:cNvSpPr/>
          <p:nvPr/>
        </p:nvSpPr>
        <p:spPr>
          <a:xfrm>
            <a:off x="2094752" y="1887955"/>
            <a:ext cx="2188092" cy="4607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Picture 7">
            <a:extLst>
              <a:ext uri="{FF2B5EF4-FFF2-40B4-BE49-F238E27FC236}">
                <a16:creationId xmlns:a16="http://schemas.microsoft.com/office/drawing/2014/main" id="{C0196994-A37B-4610-BFAB-777DE3210E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9569" y="749905"/>
            <a:ext cx="2298458" cy="4088191"/>
          </a:xfrm>
          <a:prstGeom prst="rect">
            <a:avLst/>
          </a:prstGeom>
        </p:spPr>
      </p:pic>
    </p:spTree>
    <p:extLst>
      <p:ext uri="{BB962C8B-B14F-4D97-AF65-F5344CB8AC3E}">
        <p14:creationId xmlns:p14="http://schemas.microsoft.com/office/powerpoint/2010/main" val="53150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665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solidFill>
                  <a:srgbClr val="0E3B5E"/>
                </a:solidFill>
                <a:latin typeface="Benton Sans Medium" panose="02000504020000020004" pitchFamily="2" charset="77"/>
              </a:rPr>
              <a:t>What we won’t be talking about</a:t>
            </a:r>
          </a:p>
        </p:txBody>
      </p:sp>
      <p:sp>
        <p:nvSpPr>
          <p:cNvPr id="3" name="Content Placeholder 2"/>
          <p:cNvSpPr>
            <a:spLocks noGrp="1"/>
          </p:cNvSpPr>
          <p:nvPr>
            <p:ph idx="14"/>
          </p:nvPr>
        </p:nvSpPr>
        <p:spPr>
          <a:xfrm>
            <a:off x="571401" y="1159176"/>
            <a:ext cx="11062328" cy="4580036"/>
          </a:xfrm>
        </p:spPr>
        <p:txBody>
          <a:bodyPr/>
          <a:lstStyle/>
          <a:p>
            <a:pPr marL="0"/>
            <a:r>
              <a:rPr lang="en-US" dirty="0">
                <a:solidFill>
                  <a:srgbClr val="0E3B5E"/>
                </a:solidFill>
              </a:rPr>
              <a:t>Tableau Desktop lets you assign a </a:t>
            </a:r>
            <a:r>
              <a:rPr lang="en-US" b="1" dirty="0">
                <a:solidFill>
                  <a:srgbClr val="0E3B5E"/>
                </a:solidFill>
              </a:rPr>
              <a:t>User Filter </a:t>
            </a:r>
            <a:r>
              <a:rPr lang="en-US" dirty="0">
                <a:solidFill>
                  <a:srgbClr val="0E3B5E"/>
                </a:solidFill>
              </a:rPr>
              <a:t>to </a:t>
            </a:r>
            <a:r>
              <a:rPr lang="en-US" b="1" dirty="0">
                <a:solidFill>
                  <a:srgbClr val="0E3B5E"/>
                </a:solidFill>
              </a:rPr>
              <a:t>Groups</a:t>
            </a:r>
            <a:r>
              <a:rPr lang="en-US" dirty="0">
                <a:solidFill>
                  <a:srgbClr val="0E3B5E"/>
                </a:solidFill>
              </a:rPr>
              <a:t>, using </a:t>
            </a:r>
            <a:r>
              <a:rPr lang="en-US" b="1" dirty="0">
                <a:solidFill>
                  <a:srgbClr val="0E3B5E"/>
                </a:solidFill>
              </a:rPr>
              <a:t>Sets</a:t>
            </a:r>
          </a:p>
          <a:p>
            <a:pPr marL="0"/>
            <a:endParaRPr lang="en-US" dirty="0">
              <a:solidFill>
                <a:srgbClr val="0E3B5E"/>
              </a:solidFill>
            </a:endParaRPr>
          </a:p>
          <a:p>
            <a:pPr marL="0"/>
            <a:r>
              <a:rPr lang="en-US" dirty="0">
                <a:solidFill>
                  <a:srgbClr val="0E3B5E"/>
                </a:solidFill>
              </a:rPr>
              <a:t>This may be appropriate for a very small operation but </a:t>
            </a:r>
            <a:r>
              <a:rPr lang="en-US" b="1" dirty="0">
                <a:solidFill>
                  <a:srgbClr val="0E3B5E"/>
                </a:solidFill>
              </a:rPr>
              <a:t>updating</a:t>
            </a:r>
            <a:r>
              <a:rPr lang="en-US" dirty="0">
                <a:solidFill>
                  <a:srgbClr val="0E3B5E"/>
                </a:solidFill>
              </a:rPr>
              <a:t> the security model </a:t>
            </a:r>
            <a:r>
              <a:rPr lang="en-US" b="1" dirty="0">
                <a:solidFill>
                  <a:srgbClr val="0E3B5E"/>
                </a:solidFill>
              </a:rPr>
              <a:t>requires republishing the workbook every time</a:t>
            </a:r>
          </a:p>
          <a:p>
            <a:pPr marL="0"/>
            <a:endParaRPr lang="en-US" b="1" dirty="0">
              <a:solidFill>
                <a:srgbClr val="0E3B5E"/>
              </a:solidFill>
            </a:endParaRPr>
          </a:p>
          <a:p>
            <a:pPr marL="0"/>
            <a:r>
              <a:rPr lang="en-US" b="1" dirty="0">
                <a:solidFill>
                  <a:srgbClr val="0E3B5E"/>
                </a:solidFill>
              </a:rPr>
              <a:t>This is not a “scalable” solution and is inappropriate to suggest for any organization of reasonable size</a:t>
            </a:r>
          </a:p>
          <a:p>
            <a:pPr marL="0"/>
            <a:endParaRPr lang="en-US" dirty="0"/>
          </a:p>
          <a:p>
            <a:pPr marL="0"/>
            <a:endParaRPr lang="en-US" dirty="0"/>
          </a:p>
          <a:p>
            <a:pPr marL="0"/>
            <a:endParaRPr lang="en-US" dirty="0"/>
          </a:p>
          <a:p>
            <a:endParaRPr lang="en-US" dirty="0"/>
          </a:p>
        </p:txBody>
      </p:sp>
    </p:spTree>
    <p:extLst>
      <p:ext uri="{BB962C8B-B14F-4D97-AF65-F5344CB8AC3E}">
        <p14:creationId xmlns:p14="http://schemas.microsoft.com/office/powerpoint/2010/main" val="394446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026584" y="2177090"/>
            <a:ext cx="9926861" cy="1107996"/>
          </a:xfrm>
        </p:spPr>
        <p:txBody>
          <a:bodyPr/>
          <a:lstStyle/>
          <a:p>
            <a:r>
              <a:rPr lang="en-US" dirty="0"/>
              <a:t>Security Entitlements in a Relational Database</a:t>
            </a:r>
          </a:p>
        </p:txBody>
      </p:sp>
    </p:spTree>
    <p:extLst>
      <p:ext uri="{BB962C8B-B14F-4D97-AF65-F5344CB8AC3E}">
        <p14:creationId xmlns:p14="http://schemas.microsoft.com/office/powerpoint/2010/main" val="1667339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D10A1A-2F3B-D34E-BDE0-E25901807330}"/>
              </a:ext>
            </a:extLst>
          </p:cNvPr>
          <p:cNvSpPr>
            <a:spLocks noGrp="1"/>
          </p:cNvSpPr>
          <p:nvPr>
            <p:ph type="body" sz="quarter" idx="12"/>
          </p:nvPr>
        </p:nvSpPr>
        <p:spPr>
          <a:xfrm>
            <a:off x="571401" y="212731"/>
            <a:ext cx="12072938" cy="553998"/>
          </a:xfrm>
        </p:spPr>
        <p:txBody>
          <a:bodyPr/>
          <a:lstStyle/>
          <a:p>
            <a:r>
              <a:rPr lang="en-US" dirty="0">
                <a:solidFill>
                  <a:srgbClr val="0E3B5E"/>
                </a:solidFill>
                <a:latin typeface="Benton Sans Medium" panose="02000504020000020004" pitchFamily="2" charset="77"/>
              </a:rPr>
              <a:t>Being “Entitled” (</a:t>
            </a:r>
            <a:r>
              <a:rPr lang="en-US" dirty="0" err="1">
                <a:solidFill>
                  <a:srgbClr val="0E3B5E"/>
                </a:solidFill>
                <a:latin typeface="Benton Sans Medium" panose="02000504020000020004" pitchFamily="2" charset="77"/>
              </a:rPr>
              <a:t>Millenials</a:t>
            </a:r>
            <a:r>
              <a:rPr lang="en-US" dirty="0">
                <a:solidFill>
                  <a:srgbClr val="0E3B5E"/>
                </a:solidFill>
                <a:latin typeface="Benton Sans Medium" panose="02000504020000020004" pitchFamily="2" charset="77"/>
              </a:rPr>
              <a:t> look up from phone)</a:t>
            </a:r>
          </a:p>
        </p:txBody>
      </p:sp>
      <p:sp>
        <p:nvSpPr>
          <p:cNvPr id="3" name="Content Placeholder 2">
            <a:extLst>
              <a:ext uri="{FF2B5EF4-FFF2-40B4-BE49-F238E27FC236}">
                <a16:creationId xmlns:a16="http://schemas.microsoft.com/office/drawing/2014/main" id="{AC91BBB1-6D1C-8146-B39D-D42354662F48}"/>
              </a:ext>
            </a:extLst>
          </p:cNvPr>
          <p:cNvSpPr>
            <a:spLocks noGrp="1"/>
          </p:cNvSpPr>
          <p:nvPr>
            <p:ph idx="14"/>
          </p:nvPr>
        </p:nvSpPr>
        <p:spPr>
          <a:xfrm>
            <a:off x="571401" y="1159176"/>
            <a:ext cx="11062328" cy="2341347"/>
          </a:xfrm>
        </p:spPr>
        <p:txBody>
          <a:bodyPr/>
          <a:lstStyle/>
          <a:p>
            <a:pPr marL="0"/>
            <a:r>
              <a:rPr lang="en-US" dirty="0">
                <a:solidFill>
                  <a:srgbClr val="0E3B5E"/>
                </a:solidFill>
              </a:rPr>
              <a:t>Entitlement: </a:t>
            </a:r>
          </a:p>
          <a:p>
            <a:pPr marL="457200" lvl="1"/>
            <a:r>
              <a:rPr lang="en-US" dirty="0">
                <a:solidFill>
                  <a:srgbClr val="0E3B5E"/>
                </a:solidFill>
              </a:rPr>
              <a:t>A single </a:t>
            </a:r>
            <a:r>
              <a:rPr lang="en-US" b="1" dirty="0">
                <a:solidFill>
                  <a:srgbClr val="0E3B5E"/>
                </a:solidFill>
              </a:rPr>
              <a:t>unique combination </a:t>
            </a:r>
            <a:r>
              <a:rPr lang="en-US" dirty="0">
                <a:solidFill>
                  <a:srgbClr val="0E3B5E"/>
                </a:solidFill>
              </a:rPr>
              <a:t>of Attributes that the Data will be filtered on</a:t>
            </a:r>
          </a:p>
          <a:p>
            <a:pPr marL="0"/>
            <a:endParaRPr lang="en-US" dirty="0">
              <a:solidFill>
                <a:srgbClr val="0E3B5E"/>
              </a:solidFill>
            </a:endParaRPr>
          </a:p>
          <a:p>
            <a:pPr marL="0"/>
            <a:r>
              <a:rPr lang="en-US" dirty="0">
                <a:solidFill>
                  <a:srgbClr val="0E3B5E"/>
                </a:solidFill>
              </a:rPr>
              <a:t>Ex. If you filter on Category, Sub-Category, and Region, any unique combination of those would be a single Entitlement</a:t>
            </a:r>
          </a:p>
          <a:p>
            <a:endParaRPr lang="en-US" dirty="0"/>
          </a:p>
        </p:txBody>
      </p:sp>
      <p:graphicFrame>
        <p:nvGraphicFramePr>
          <p:cNvPr id="4" name="Table 3">
            <a:extLst>
              <a:ext uri="{FF2B5EF4-FFF2-40B4-BE49-F238E27FC236}">
                <a16:creationId xmlns:a16="http://schemas.microsoft.com/office/drawing/2014/main" id="{6EB2C3A8-1796-EE4A-BC4F-1CC715C35880}"/>
              </a:ext>
            </a:extLst>
          </p:cNvPr>
          <p:cNvGraphicFramePr>
            <a:graphicFrameLocks noGrp="1"/>
          </p:cNvGraphicFramePr>
          <p:nvPr>
            <p:extLst>
              <p:ext uri="{D42A27DB-BD31-4B8C-83A1-F6EECF244321}">
                <p14:modId xmlns:p14="http://schemas.microsoft.com/office/powerpoint/2010/main" val="1587114838"/>
              </p:ext>
            </p:extLst>
          </p:nvPr>
        </p:nvGraphicFramePr>
        <p:xfrm>
          <a:off x="309555" y="3174205"/>
          <a:ext cx="11586020" cy="2961800"/>
        </p:xfrm>
        <a:graphic>
          <a:graphicData uri="http://schemas.openxmlformats.org/drawingml/2006/table">
            <a:tbl>
              <a:tblPr firstRow="1" bandRow="1">
                <a:tableStyleId>{5C22544A-7EE6-4342-B048-85BDC9FD1C3A}</a:tableStyleId>
              </a:tblPr>
              <a:tblGrid>
                <a:gridCol w="2896505">
                  <a:extLst>
                    <a:ext uri="{9D8B030D-6E8A-4147-A177-3AD203B41FA5}">
                      <a16:colId xmlns:a16="http://schemas.microsoft.com/office/drawing/2014/main" val="1307489553"/>
                    </a:ext>
                  </a:extLst>
                </a:gridCol>
                <a:gridCol w="2896505">
                  <a:extLst>
                    <a:ext uri="{9D8B030D-6E8A-4147-A177-3AD203B41FA5}">
                      <a16:colId xmlns:a16="http://schemas.microsoft.com/office/drawing/2014/main" val="1980219068"/>
                    </a:ext>
                  </a:extLst>
                </a:gridCol>
                <a:gridCol w="2896505">
                  <a:extLst>
                    <a:ext uri="{9D8B030D-6E8A-4147-A177-3AD203B41FA5}">
                      <a16:colId xmlns:a16="http://schemas.microsoft.com/office/drawing/2014/main" val="642570860"/>
                    </a:ext>
                  </a:extLst>
                </a:gridCol>
                <a:gridCol w="2896505">
                  <a:extLst>
                    <a:ext uri="{9D8B030D-6E8A-4147-A177-3AD203B41FA5}">
                      <a16:colId xmlns:a16="http://schemas.microsoft.com/office/drawing/2014/main" val="901092172"/>
                    </a:ext>
                  </a:extLst>
                </a:gridCol>
              </a:tblGrid>
              <a:tr h="740450">
                <a:tc>
                  <a:txBody>
                    <a:bodyPr/>
                    <a:lstStyle/>
                    <a:p>
                      <a:pPr algn="ctr"/>
                      <a:r>
                        <a:rPr lang="en-US" dirty="0"/>
                        <a:t>Entitlement ID</a:t>
                      </a:r>
                    </a:p>
                  </a:txBody>
                  <a:tcPr anchor="b"/>
                </a:tc>
                <a:tc>
                  <a:txBody>
                    <a:bodyPr/>
                    <a:lstStyle/>
                    <a:p>
                      <a:pPr algn="ctr"/>
                      <a:r>
                        <a:rPr lang="en-US" dirty="0"/>
                        <a:t>Category</a:t>
                      </a:r>
                    </a:p>
                  </a:txBody>
                  <a:tcPr anchor="b"/>
                </a:tc>
                <a:tc>
                  <a:txBody>
                    <a:bodyPr/>
                    <a:lstStyle/>
                    <a:p>
                      <a:pPr algn="ctr"/>
                      <a:r>
                        <a:rPr lang="en-US" dirty="0"/>
                        <a:t>Sub-Category</a:t>
                      </a:r>
                    </a:p>
                  </a:txBody>
                  <a:tcPr anchor="b"/>
                </a:tc>
                <a:tc>
                  <a:txBody>
                    <a:bodyPr/>
                    <a:lstStyle/>
                    <a:p>
                      <a:pPr algn="ctr"/>
                      <a:r>
                        <a:rPr lang="en-US" dirty="0"/>
                        <a:t>Region</a:t>
                      </a:r>
                    </a:p>
                  </a:txBody>
                  <a:tcPr anchor="b"/>
                </a:tc>
                <a:extLst>
                  <a:ext uri="{0D108BD9-81ED-4DB2-BD59-A6C34878D82A}">
                    <a16:rowId xmlns:a16="http://schemas.microsoft.com/office/drawing/2014/main" val="2502910566"/>
                  </a:ext>
                </a:extLst>
              </a:tr>
              <a:tr h="740450">
                <a:tc>
                  <a:txBody>
                    <a:bodyPr/>
                    <a:lstStyle/>
                    <a:p>
                      <a:pPr algn="ctr"/>
                      <a:r>
                        <a:rPr lang="en-US" sz="1800" b="0" i="0" u="none" strike="noStrike" dirty="0">
                          <a:solidFill>
                            <a:srgbClr val="000000"/>
                          </a:solidFill>
                          <a:effectLst/>
                          <a:latin typeface="Calibri" panose="020F0502020204030204" pitchFamily="34" charset="0"/>
                        </a:rPr>
                        <a:t>FUR-BOO-N</a:t>
                      </a:r>
                      <a:endParaRPr lang="en-US" dirty="0"/>
                    </a:p>
                  </a:txBody>
                  <a:tcPr anchor="ctr"/>
                </a:tc>
                <a:tc>
                  <a:txBody>
                    <a:bodyPr/>
                    <a:lstStyle/>
                    <a:p>
                      <a:pPr algn="ctr" fontAlgn="b"/>
                      <a:r>
                        <a:rPr lang="en-US" sz="1800" b="0" i="0" u="none" strike="noStrike" dirty="0">
                          <a:solidFill>
                            <a:srgbClr val="000000"/>
                          </a:solidFill>
                          <a:effectLst/>
                          <a:latin typeface="Calibri" panose="020F0502020204030204" pitchFamily="34" charset="0"/>
                        </a:rPr>
                        <a:t>Furniture</a:t>
                      </a:r>
                    </a:p>
                  </a:txBody>
                  <a:tcPr marL="9525" marR="9525" marT="9525" marB="0" anchor="ctr"/>
                </a:tc>
                <a:tc>
                  <a:txBody>
                    <a:bodyPr/>
                    <a:lstStyle/>
                    <a:p>
                      <a:pPr algn="ctr"/>
                      <a:r>
                        <a:rPr lang="en-US" dirty="0"/>
                        <a:t>Bookshelves</a:t>
                      </a:r>
                    </a:p>
                  </a:txBody>
                  <a:tcPr anchor="ctr"/>
                </a:tc>
                <a:tc>
                  <a:txBody>
                    <a:bodyPr/>
                    <a:lstStyle/>
                    <a:p>
                      <a:pPr algn="ctr"/>
                      <a:r>
                        <a:rPr lang="en-US" dirty="0"/>
                        <a:t>North</a:t>
                      </a:r>
                    </a:p>
                  </a:txBody>
                  <a:tcPr anchor="ctr"/>
                </a:tc>
                <a:extLst>
                  <a:ext uri="{0D108BD9-81ED-4DB2-BD59-A6C34878D82A}">
                    <a16:rowId xmlns:a16="http://schemas.microsoft.com/office/drawing/2014/main" val="3069331068"/>
                  </a:ext>
                </a:extLst>
              </a:tr>
              <a:tr h="740450">
                <a:tc>
                  <a:txBody>
                    <a:bodyPr/>
                    <a:lstStyle/>
                    <a:p>
                      <a:pPr algn="ctr"/>
                      <a:r>
                        <a:rPr lang="en-US" dirty="0"/>
                        <a:t>FUR-BOO-S</a:t>
                      </a:r>
                    </a:p>
                  </a:txBody>
                  <a:tcPr anchor="ctr"/>
                </a:tc>
                <a:tc>
                  <a:txBody>
                    <a:bodyPr/>
                    <a:lstStyle/>
                    <a:p>
                      <a:pPr algn="ctr" fontAlgn="b"/>
                      <a:r>
                        <a:rPr lang="en-US" sz="1800" b="0" i="0" u="none" strike="noStrike" dirty="0">
                          <a:solidFill>
                            <a:srgbClr val="000000"/>
                          </a:solidFill>
                          <a:effectLst/>
                          <a:latin typeface="Calibri" panose="020F0502020204030204" pitchFamily="34" charset="0"/>
                        </a:rPr>
                        <a:t>Furniture</a:t>
                      </a:r>
                    </a:p>
                  </a:txBody>
                  <a:tcPr marL="9525" marR="9525" marT="9525" marB="0" anchor="ctr"/>
                </a:tc>
                <a:tc>
                  <a:txBody>
                    <a:bodyPr/>
                    <a:lstStyle/>
                    <a:p>
                      <a:pPr algn="ctr"/>
                      <a:r>
                        <a:rPr lang="en-US" dirty="0"/>
                        <a:t>Bookshelves</a:t>
                      </a:r>
                    </a:p>
                  </a:txBody>
                  <a:tcPr anchor="ctr"/>
                </a:tc>
                <a:tc>
                  <a:txBody>
                    <a:bodyPr/>
                    <a:lstStyle/>
                    <a:p>
                      <a:pPr algn="ctr"/>
                      <a:r>
                        <a:rPr lang="en-US" dirty="0"/>
                        <a:t>South</a:t>
                      </a:r>
                    </a:p>
                  </a:txBody>
                  <a:tcPr anchor="ctr"/>
                </a:tc>
                <a:extLst>
                  <a:ext uri="{0D108BD9-81ED-4DB2-BD59-A6C34878D82A}">
                    <a16:rowId xmlns:a16="http://schemas.microsoft.com/office/drawing/2014/main" val="3628179268"/>
                  </a:ext>
                </a:extLst>
              </a:tr>
              <a:tr h="7404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FUR-CHA-N</a:t>
                      </a:r>
                    </a:p>
                  </a:txBody>
                  <a:tcPr marL="9525" marR="9525" marT="9525" marB="0" anchor="ctr"/>
                </a:tc>
                <a:tc>
                  <a:txBody>
                    <a:bodyPr/>
                    <a:lstStyle/>
                    <a:p>
                      <a:pPr algn="ctr"/>
                      <a:r>
                        <a:rPr lang="en-US" sz="1800" dirty="0"/>
                        <a:t>Furniture</a:t>
                      </a:r>
                    </a:p>
                  </a:txBody>
                  <a:tcPr anchor="ctr"/>
                </a:tc>
                <a:tc>
                  <a:txBody>
                    <a:bodyPr/>
                    <a:lstStyle/>
                    <a:p>
                      <a:pPr algn="ctr"/>
                      <a:r>
                        <a:rPr lang="en-US" dirty="0"/>
                        <a:t>Chairs</a:t>
                      </a:r>
                    </a:p>
                  </a:txBody>
                  <a:tcPr anchor="ctr"/>
                </a:tc>
                <a:tc>
                  <a:txBody>
                    <a:bodyPr/>
                    <a:lstStyle/>
                    <a:p>
                      <a:pPr algn="ctr"/>
                      <a:r>
                        <a:rPr lang="en-US" dirty="0"/>
                        <a:t>North</a:t>
                      </a:r>
                    </a:p>
                  </a:txBody>
                  <a:tcPr anchor="ctr"/>
                </a:tc>
                <a:extLst>
                  <a:ext uri="{0D108BD9-81ED-4DB2-BD59-A6C34878D82A}">
                    <a16:rowId xmlns:a16="http://schemas.microsoft.com/office/drawing/2014/main" val="1661701409"/>
                  </a:ext>
                </a:extLst>
              </a:tr>
            </a:tbl>
          </a:graphicData>
        </a:graphic>
      </p:graphicFrame>
    </p:spTree>
    <p:extLst>
      <p:ext uri="{BB962C8B-B14F-4D97-AF65-F5344CB8AC3E}">
        <p14:creationId xmlns:p14="http://schemas.microsoft.com/office/powerpoint/2010/main" val="19545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D10A1A-2F3B-D34E-BDE0-E25901807330}"/>
              </a:ext>
            </a:extLst>
          </p:cNvPr>
          <p:cNvSpPr>
            <a:spLocks noGrp="1"/>
          </p:cNvSpPr>
          <p:nvPr>
            <p:ph type="body" sz="quarter" idx="12"/>
          </p:nvPr>
        </p:nvSpPr>
        <p:spPr>
          <a:xfrm>
            <a:off x="309555" y="211416"/>
            <a:ext cx="12072938" cy="553998"/>
          </a:xfrm>
        </p:spPr>
        <p:txBody>
          <a:bodyPr/>
          <a:lstStyle/>
          <a:p>
            <a:r>
              <a:rPr lang="en-US" dirty="0">
                <a:solidFill>
                  <a:srgbClr val="0E3B5E"/>
                </a:solidFill>
                <a:latin typeface="Benton Sans Medium" panose="02000504020000020004" pitchFamily="2" charset="77"/>
              </a:rPr>
              <a:t>How Entitlements are Stored and Used</a:t>
            </a:r>
          </a:p>
        </p:txBody>
      </p:sp>
      <p:sp>
        <p:nvSpPr>
          <p:cNvPr id="3" name="Content Placeholder 2">
            <a:extLst>
              <a:ext uri="{FF2B5EF4-FFF2-40B4-BE49-F238E27FC236}">
                <a16:creationId xmlns:a16="http://schemas.microsoft.com/office/drawing/2014/main" id="{AC91BBB1-6D1C-8146-B39D-D42354662F48}"/>
              </a:ext>
            </a:extLst>
          </p:cNvPr>
          <p:cNvSpPr>
            <a:spLocks noGrp="1"/>
          </p:cNvSpPr>
          <p:nvPr>
            <p:ph idx="14"/>
          </p:nvPr>
        </p:nvSpPr>
        <p:spPr>
          <a:xfrm>
            <a:off x="309555" y="1493722"/>
            <a:ext cx="11324174" cy="4708277"/>
          </a:xfrm>
        </p:spPr>
        <p:txBody>
          <a:bodyPr/>
          <a:lstStyle/>
          <a:p>
            <a:pPr marL="0"/>
            <a:r>
              <a:rPr lang="en-US" dirty="0">
                <a:solidFill>
                  <a:srgbClr val="0E3B5E"/>
                </a:solidFill>
              </a:rPr>
              <a:t>This example is a “denormalized” form of a ”single entitlement” with an ID</a:t>
            </a:r>
          </a:p>
          <a:p>
            <a:pPr marL="0"/>
            <a:endParaRPr lang="en-US" dirty="0">
              <a:solidFill>
                <a:srgbClr val="0E3B5E"/>
              </a:solidFill>
            </a:endParaRPr>
          </a:p>
          <a:p>
            <a:pPr marL="0"/>
            <a:endParaRPr lang="en-US" dirty="0">
              <a:solidFill>
                <a:srgbClr val="0E3B5E"/>
              </a:solidFill>
            </a:endParaRPr>
          </a:p>
          <a:p>
            <a:pPr marL="0"/>
            <a:endParaRPr lang="en-US" dirty="0">
              <a:solidFill>
                <a:srgbClr val="0E3B5E"/>
              </a:solidFill>
            </a:endParaRPr>
          </a:p>
          <a:p>
            <a:pPr marL="0"/>
            <a:endParaRPr lang="en-US" dirty="0">
              <a:solidFill>
                <a:srgbClr val="0E3B5E"/>
              </a:solidFill>
            </a:endParaRPr>
          </a:p>
          <a:p>
            <a:pPr marL="0"/>
            <a:r>
              <a:rPr lang="en-US" dirty="0">
                <a:solidFill>
                  <a:srgbClr val="0E3B5E"/>
                </a:solidFill>
              </a:rPr>
              <a:t>In a database, Entitlements are typically stored in a set of </a:t>
            </a:r>
            <a:r>
              <a:rPr lang="en-US" b="1" dirty="0">
                <a:solidFill>
                  <a:srgbClr val="0E3B5E"/>
                </a:solidFill>
              </a:rPr>
              <a:t>Normalized</a:t>
            </a:r>
            <a:r>
              <a:rPr lang="en-US" dirty="0">
                <a:solidFill>
                  <a:srgbClr val="0E3B5E"/>
                </a:solidFill>
              </a:rPr>
              <a:t> tables</a:t>
            </a:r>
          </a:p>
          <a:p>
            <a:pPr marL="0"/>
            <a:endParaRPr lang="en-US" dirty="0">
              <a:solidFill>
                <a:srgbClr val="0E3B5E"/>
              </a:solidFill>
            </a:endParaRPr>
          </a:p>
          <a:p>
            <a:pPr marL="0"/>
            <a:r>
              <a:rPr lang="en-US" dirty="0">
                <a:solidFill>
                  <a:srgbClr val="0E3B5E"/>
                </a:solidFill>
              </a:rPr>
              <a:t>When using Entitlements for filtering, a </a:t>
            </a:r>
            <a:r>
              <a:rPr lang="en-US" b="1" dirty="0">
                <a:solidFill>
                  <a:srgbClr val="0E3B5E"/>
                </a:solidFill>
              </a:rPr>
              <a:t>query</a:t>
            </a:r>
            <a:r>
              <a:rPr lang="en-US" dirty="0">
                <a:solidFill>
                  <a:srgbClr val="0E3B5E"/>
                </a:solidFill>
              </a:rPr>
              <a:t>, </a:t>
            </a:r>
            <a:r>
              <a:rPr lang="en-US" b="1" dirty="0">
                <a:solidFill>
                  <a:srgbClr val="0E3B5E"/>
                </a:solidFill>
              </a:rPr>
              <a:t>view</a:t>
            </a:r>
            <a:r>
              <a:rPr lang="en-US" dirty="0">
                <a:solidFill>
                  <a:srgbClr val="0E3B5E"/>
                </a:solidFill>
              </a:rPr>
              <a:t> or </a:t>
            </a:r>
            <a:r>
              <a:rPr lang="en-US" b="1" dirty="0">
                <a:solidFill>
                  <a:srgbClr val="0E3B5E"/>
                </a:solidFill>
              </a:rPr>
              <a:t>denormalized table </a:t>
            </a:r>
            <a:r>
              <a:rPr lang="en-US" dirty="0">
                <a:solidFill>
                  <a:srgbClr val="0E3B5E"/>
                </a:solidFill>
              </a:rPr>
              <a:t>will bring all necessary information together </a:t>
            </a:r>
            <a:endParaRPr lang="en-US" b="1" dirty="0">
              <a:solidFill>
                <a:srgbClr val="0E3B5E"/>
              </a:solidFill>
            </a:endParaRPr>
          </a:p>
          <a:p>
            <a:pPr marL="0"/>
            <a:endParaRPr lang="en-US" dirty="0">
              <a:solidFill>
                <a:srgbClr val="0E3B5E"/>
              </a:solidFill>
            </a:endParaRPr>
          </a:p>
          <a:p>
            <a:endParaRPr lang="en-US" dirty="0"/>
          </a:p>
        </p:txBody>
      </p:sp>
      <p:graphicFrame>
        <p:nvGraphicFramePr>
          <p:cNvPr id="4" name="Table 3">
            <a:extLst>
              <a:ext uri="{FF2B5EF4-FFF2-40B4-BE49-F238E27FC236}">
                <a16:creationId xmlns:a16="http://schemas.microsoft.com/office/drawing/2014/main" id="{6EB2C3A8-1796-EE4A-BC4F-1CC715C35880}"/>
              </a:ext>
            </a:extLst>
          </p:cNvPr>
          <p:cNvGraphicFramePr>
            <a:graphicFrameLocks noGrp="1"/>
          </p:cNvGraphicFramePr>
          <p:nvPr>
            <p:extLst>
              <p:ext uri="{D42A27DB-BD31-4B8C-83A1-F6EECF244321}">
                <p14:modId xmlns:p14="http://schemas.microsoft.com/office/powerpoint/2010/main" val="4000304813"/>
              </p:ext>
            </p:extLst>
          </p:nvPr>
        </p:nvGraphicFramePr>
        <p:xfrm>
          <a:off x="309555" y="2146959"/>
          <a:ext cx="11009608" cy="982580"/>
        </p:xfrm>
        <a:graphic>
          <a:graphicData uri="http://schemas.openxmlformats.org/drawingml/2006/table">
            <a:tbl>
              <a:tblPr firstRow="1" bandRow="1">
                <a:tableStyleId>{5C22544A-7EE6-4342-B048-85BDC9FD1C3A}</a:tableStyleId>
              </a:tblPr>
              <a:tblGrid>
                <a:gridCol w="2752402">
                  <a:extLst>
                    <a:ext uri="{9D8B030D-6E8A-4147-A177-3AD203B41FA5}">
                      <a16:colId xmlns:a16="http://schemas.microsoft.com/office/drawing/2014/main" val="1307489553"/>
                    </a:ext>
                  </a:extLst>
                </a:gridCol>
                <a:gridCol w="2752402">
                  <a:extLst>
                    <a:ext uri="{9D8B030D-6E8A-4147-A177-3AD203B41FA5}">
                      <a16:colId xmlns:a16="http://schemas.microsoft.com/office/drawing/2014/main" val="1980219068"/>
                    </a:ext>
                  </a:extLst>
                </a:gridCol>
                <a:gridCol w="2752402">
                  <a:extLst>
                    <a:ext uri="{9D8B030D-6E8A-4147-A177-3AD203B41FA5}">
                      <a16:colId xmlns:a16="http://schemas.microsoft.com/office/drawing/2014/main" val="642570860"/>
                    </a:ext>
                  </a:extLst>
                </a:gridCol>
                <a:gridCol w="2752402">
                  <a:extLst>
                    <a:ext uri="{9D8B030D-6E8A-4147-A177-3AD203B41FA5}">
                      <a16:colId xmlns:a16="http://schemas.microsoft.com/office/drawing/2014/main" val="901092172"/>
                    </a:ext>
                  </a:extLst>
                </a:gridCol>
              </a:tblGrid>
              <a:tr h="491290">
                <a:tc>
                  <a:txBody>
                    <a:bodyPr/>
                    <a:lstStyle/>
                    <a:p>
                      <a:pPr algn="ctr"/>
                      <a:r>
                        <a:rPr lang="en-US" dirty="0"/>
                        <a:t>Entitlement ID</a:t>
                      </a:r>
                    </a:p>
                  </a:txBody>
                  <a:tcPr anchor="b"/>
                </a:tc>
                <a:tc>
                  <a:txBody>
                    <a:bodyPr/>
                    <a:lstStyle/>
                    <a:p>
                      <a:pPr algn="ctr"/>
                      <a:r>
                        <a:rPr lang="en-US" dirty="0"/>
                        <a:t>Category</a:t>
                      </a:r>
                    </a:p>
                  </a:txBody>
                  <a:tcPr anchor="b"/>
                </a:tc>
                <a:tc>
                  <a:txBody>
                    <a:bodyPr/>
                    <a:lstStyle/>
                    <a:p>
                      <a:pPr algn="ctr"/>
                      <a:r>
                        <a:rPr lang="en-US" dirty="0"/>
                        <a:t>Sub-Category</a:t>
                      </a:r>
                    </a:p>
                  </a:txBody>
                  <a:tcPr anchor="b"/>
                </a:tc>
                <a:tc>
                  <a:txBody>
                    <a:bodyPr/>
                    <a:lstStyle/>
                    <a:p>
                      <a:pPr algn="ctr"/>
                      <a:r>
                        <a:rPr lang="en-US" dirty="0"/>
                        <a:t>Region</a:t>
                      </a:r>
                    </a:p>
                  </a:txBody>
                  <a:tcPr anchor="b"/>
                </a:tc>
                <a:extLst>
                  <a:ext uri="{0D108BD9-81ED-4DB2-BD59-A6C34878D82A}">
                    <a16:rowId xmlns:a16="http://schemas.microsoft.com/office/drawing/2014/main" val="2502910566"/>
                  </a:ext>
                </a:extLst>
              </a:tr>
              <a:tr h="491290">
                <a:tc>
                  <a:txBody>
                    <a:bodyPr/>
                    <a:lstStyle/>
                    <a:p>
                      <a:pPr algn="ctr"/>
                      <a:r>
                        <a:rPr lang="en-US" sz="1800" b="0" i="0" u="none" strike="noStrike" dirty="0">
                          <a:solidFill>
                            <a:srgbClr val="000000"/>
                          </a:solidFill>
                          <a:effectLst/>
                          <a:latin typeface="Calibri" panose="020F0502020204030204" pitchFamily="34" charset="0"/>
                        </a:rPr>
                        <a:t>FUR-BOO-N</a:t>
                      </a:r>
                      <a:endParaRPr lang="en-US" dirty="0"/>
                    </a:p>
                  </a:txBody>
                  <a:tcPr anchor="ctr"/>
                </a:tc>
                <a:tc>
                  <a:txBody>
                    <a:bodyPr/>
                    <a:lstStyle/>
                    <a:p>
                      <a:pPr algn="ctr" fontAlgn="b"/>
                      <a:r>
                        <a:rPr lang="en-US" sz="1800" b="0" i="0" u="none" strike="noStrike" dirty="0">
                          <a:solidFill>
                            <a:srgbClr val="000000"/>
                          </a:solidFill>
                          <a:effectLst/>
                          <a:latin typeface="Calibri" panose="020F0502020204030204" pitchFamily="34" charset="0"/>
                        </a:rPr>
                        <a:t>Furniture</a:t>
                      </a:r>
                    </a:p>
                  </a:txBody>
                  <a:tcPr marL="9525" marR="9525" marT="9525" marB="0" anchor="ctr"/>
                </a:tc>
                <a:tc>
                  <a:txBody>
                    <a:bodyPr/>
                    <a:lstStyle/>
                    <a:p>
                      <a:pPr algn="ctr"/>
                      <a:r>
                        <a:rPr lang="en-US" dirty="0"/>
                        <a:t>Bookshelves</a:t>
                      </a:r>
                    </a:p>
                  </a:txBody>
                  <a:tcPr anchor="ctr"/>
                </a:tc>
                <a:tc>
                  <a:txBody>
                    <a:bodyPr/>
                    <a:lstStyle/>
                    <a:p>
                      <a:pPr algn="ctr"/>
                      <a:r>
                        <a:rPr lang="en-US" dirty="0"/>
                        <a:t>North</a:t>
                      </a:r>
                    </a:p>
                  </a:txBody>
                  <a:tcPr anchor="ctr"/>
                </a:tc>
                <a:extLst>
                  <a:ext uri="{0D108BD9-81ED-4DB2-BD59-A6C34878D82A}">
                    <a16:rowId xmlns:a16="http://schemas.microsoft.com/office/drawing/2014/main" val="3069331068"/>
                  </a:ext>
                </a:extLst>
              </a:tr>
            </a:tbl>
          </a:graphicData>
        </a:graphic>
      </p:graphicFrame>
    </p:spTree>
    <p:extLst>
      <p:ext uri="{BB962C8B-B14F-4D97-AF65-F5344CB8AC3E}">
        <p14:creationId xmlns:p14="http://schemas.microsoft.com/office/powerpoint/2010/main" val="3159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solidFill>
                  <a:srgbClr val="0E3B5E"/>
                </a:solidFill>
                <a:latin typeface="Benton Sans Medium" panose="02000504020000020004" pitchFamily="2" charset="77"/>
              </a:rPr>
              <a:t>Normalized Tables</a:t>
            </a:r>
          </a:p>
        </p:txBody>
      </p:sp>
      <p:pic>
        <p:nvPicPr>
          <p:cNvPr id="7" name="Picture 6"/>
          <p:cNvPicPr>
            <a:picLocks noChangeAspect="1"/>
          </p:cNvPicPr>
          <p:nvPr/>
        </p:nvPicPr>
        <p:blipFill>
          <a:blip r:embed="rId2"/>
          <a:stretch>
            <a:fillRect/>
          </a:stretch>
        </p:blipFill>
        <p:spPr>
          <a:xfrm>
            <a:off x="5842024" y="871499"/>
            <a:ext cx="6081955" cy="4714911"/>
          </a:xfrm>
          <a:prstGeom prst="rect">
            <a:avLst/>
          </a:prstGeom>
        </p:spPr>
      </p:pic>
      <p:sp>
        <p:nvSpPr>
          <p:cNvPr id="5" name="Content Placeholder 13">
            <a:extLst>
              <a:ext uri="{FF2B5EF4-FFF2-40B4-BE49-F238E27FC236}">
                <a16:creationId xmlns:a16="http://schemas.microsoft.com/office/drawing/2014/main" id="{C856905F-4B1D-1540-94D8-31E4F72C2A39}"/>
              </a:ext>
            </a:extLst>
          </p:cNvPr>
          <p:cNvSpPr>
            <a:spLocks noGrp="1"/>
          </p:cNvSpPr>
          <p:nvPr>
            <p:ph idx="14"/>
          </p:nvPr>
        </p:nvSpPr>
        <p:spPr>
          <a:xfrm>
            <a:off x="576151" y="1224259"/>
            <a:ext cx="5265873" cy="4390176"/>
          </a:xfrm>
        </p:spPr>
        <p:txBody>
          <a:bodyPr/>
          <a:lstStyle/>
          <a:p>
            <a:r>
              <a:rPr lang="en-US" dirty="0">
                <a:solidFill>
                  <a:srgbClr val="0E3B5E"/>
                </a:solidFill>
              </a:rPr>
              <a:t>"Database normalization is the process of restructuring a relational database in accordance with a series of so-called normal forms in order to </a:t>
            </a:r>
            <a:r>
              <a:rPr lang="en-US" b="1" dirty="0">
                <a:solidFill>
                  <a:srgbClr val="0E3B5E"/>
                </a:solidFill>
              </a:rPr>
              <a:t>reduce data redundancy </a:t>
            </a:r>
            <a:r>
              <a:rPr lang="en-US" dirty="0">
                <a:solidFill>
                  <a:srgbClr val="0E3B5E"/>
                </a:solidFill>
              </a:rPr>
              <a:t>and </a:t>
            </a:r>
            <a:r>
              <a:rPr lang="en-US" b="1" dirty="0">
                <a:solidFill>
                  <a:srgbClr val="0E3B5E"/>
                </a:solidFill>
              </a:rPr>
              <a:t>improve data integrity</a:t>
            </a:r>
            <a:r>
              <a:rPr lang="en-US" dirty="0">
                <a:solidFill>
                  <a:srgbClr val="0E3B5E"/>
                </a:solidFill>
              </a:rPr>
              <a:t>.”</a:t>
            </a:r>
          </a:p>
          <a:p>
            <a:endParaRPr lang="en-US" dirty="0">
              <a:solidFill>
                <a:srgbClr val="0E3B5E"/>
              </a:solidFill>
            </a:endParaRPr>
          </a:p>
          <a:p>
            <a:r>
              <a:rPr lang="en-US" dirty="0">
                <a:solidFill>
                  <a:srgbClr val="0E3B5E"/>
                </a:solidFill>
              </a:rPr>
              <a:t>This means lots of tables, with most things </a:t>
            </a:r>
            <a:r>
              <a:rPr lang="en-US" b="1" dirty="0">
                <a:solidFill>
                  <a:srgbClr val="0E3B5E"/>
                </a:solidFill>
              </a:rPr>
              <a:t>linked</a:t>
            </a:r>
            <a:r>
              <a:rPr lang="en-US" dirty="0">
                <a:solidFill>
                  <a:srgbClr val="0E3B5E"/>
                </a:solidFill>
              </a:rPr>
              <a:t> by </a:t>
            </a:r>
            <a:r>
              <a:rPr lang="en-US" b="1" dirty="0">
                <a:solidFill>
                  <a:srgbClr val="0E3B5E"/>
                </a:solidFill>
              </a:rPr>
              <a:t>ID</a:t>
            </a:r>
            <a:r>
              <a:rPr lang="en-US" dirty="0">
                <a:solidFill>
                  <a:srgbClr val="0E3B5E"/>
                </a:solidFill>
              </a:rPr>
              <a:t>s rather than the actual values</a:t>
            </a:r>
          </a:p>
          <a:p>
            <a:endParaRPr lang="en-US" dirty="0">
              <a:solidFill>
                <a:srgbClr val="0E3B5E"/>
              </a:solidFill>
            </a:endParaRPr>
          </a:p>
          <a:p>
            <a:r>
              <a:rPr lang="en-US" dirty="0">
                <a:solidFill>
                  <a:srgbClr val="0E3B5E"/>
                </a:solidFill>
              </a:rPr>
              <a:t>Queries answered by </a:t>
            </a:r>
            <a:r>
              <a:rPr lang="en-US" b="1" dirty="0" err="1">
                <a:solidFill>
                  <a:srgbClr val="0E3B5E"/>
                </a:solidFill>
              </a:rPr>
              <a:t>JOIN</a:t>
            </a:r>
            <a:r>
              <a:rPr lang="en-US" dirty="0" err="1">
                <a:solidFill>
                  <a:srgbClr val="0E3B5E"/>
                </a:solidFill>
              </a:rPr>
              <a:t>ing</a:t>
            </a:r>
            <a:r>
              <a:rPr lang="en-US" dirty="0">
                <a:solidFill>
                  <a:srgbClr val="0E3B5E"/>
                </a:solidFill>
              </a:rPr>
              <a:t> tables</a:t>
            </a:r>
          </a:p>
        </p:txBody>
      </p:sp>
    </p:spTree>
    <p:extLst>
      <p:ext uri="{BB962C8B-B14F-4D97-AF65-F5344CB8AC3E}">
        <p14:creationId xmlns:p14="http://schemas.microsoft.com/office/powerpoint/2010/main" val="409364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err="1">
                <a:solidFill>
                  <a:srgbClr val="0E3B5E"/>
                </a:solidFill>
                <a:latin typeface="Benton Sans Medium" panose="02000504020000020004" pitchFamily="2" charset="77"/>
              </a:rPr>
              <a:t>Denormalizing</a:t>
            </a:r>
            <a:r>
              <a:rPr lang="en-US" dirty="0">
                <a:solidFill>
                  <a:srgbClr val="0E3B5E"/>
                </a:solidFill>
                <a:latin typeface="Benton Sans Medium" panose="02000504020000020004" pitchFamily="2" charset="77"/>
              </a:rPr>
              <a:t> Tables</a:t>
            </a:r>
          </a:p>
        </p:txBody>
      </p:sp>
      <p:pic>
        <p:nvPicPr>
          <p:cNvPr id="6" name="Picture 5"/>
          <p:cNvPicPr>
            <a:picLocks noChangeAspect="1"/>
          </p:cNvPicPr>
          <p:nvPr/>
        </p:nvPicPr>
        <p:blipFill>
          <a:blip r:embed="rId3"/>
          <a:stretch>
            <a:fillRect/>
          </a:stretch>
        </p:blipFill>
        <p:spPr>
          <a:xfrm>
            <a:off x="9238873" y="1062889"/>
            <a:ext cx="1980513" cy="4636200"/>
          </a:xfrm>
          <a:prstGeom prst="rect">
            <a:avLst/>
          </a:prstGeom>
        </p:spPr>
      </p:pic>
      <p:pic>
        <p:nvPicPr>
          <p:cNvPr id="7" name="Picture 6"/>
          <p:cNvPicPr>
            <a:picLocks noChangeAspect="1"/>
          </p:cNvPicPr>
          <p:nvPr/>
        </p:nvPicPr>
        <p:blipFill>
          <a:blip r:embed="rId4"/>
          <a:stretch>
            <a:fillRect/>
          </a:stretch>
        </p:blipFill>
        <p:spPr>
          <a:xfrm>
            <a:off x="469411" y="1062889"/>
            <a:ext cx="6081955" cy="4714911"/>
          </a:xfrm>
          <a:prstGeom prst="rect">
            <a:avLst/>
          </a:prstGeom>
        </p:spPr>
      </p:pic>
      <p:sp>
        <p:nvSpPr>
          <p:cNvPr id="2" name="Right Arrow 1">
            <a:extLst>
              <a:ext uri="{FF2B5EF4-FFF2-40B4-BE49-F238E27FC236}">
                <a16:creationId xmlns:a16="http://schemas.microsoft.com/office/drawing/2014/main" id="{AC404139-E86C-C649-B5A0-F5A524AF2680}"/>
              </a:ext>
            </a:extLst>
          </p:cNvPr>
          <p:cNvSpPr/>
          <p:nvPr/>
        </p:nvSpPr>
        <p:spPr>
          <a:xfrm>
            <a:off x="7289063" y="2998382"/>
            <a:ext cx="1212112" cy="5954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66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s://upload.wikimedia.org/wikipedia/commons/f/f8/Laptop-hard-drive-exposed.jpg">
            <a:extLst>
              <a:ext uri="{FF2B5EF4-FFF2-40B4-BE49-F238E27FC236}">
                <a16:creationId xmlns:a16="http://schemas.microsoft.com/office/drawing/2014/main" id="{E59EAB63-2F32-F84B-B787-F3EF9F39E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8082" y="1097621"/>
            <a:ext cx="5939148" cy="454510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91671925-6F2D-334B-91F5-92816CE2298C}"/>
              </a:ext>
            </a:extLst>
          </p:cNvPr>
          <p:cNvSpPr>
            <a:spLocks noGrp="1"/>
          </p:cNvSpPr>
          <p:nvPr>
            <p:ph idx="14"/>
          </p:nvPr>
        </p:nvSpPr>
        <p:spPr>
          <a:xfrm>
            <a:off x="682256" y="1309804"/>
            <a:ext cx="6874991" cy="4972259"/>
          </a:xfrm>
        </p:spPr>
        <p:txBody>
          <a:bodyPr/>
          <a:lstStyle/>
          <a:p>
            <a:pPr indent="0">
              <a:buNone/>
            </a:pPr>
            <a:r>
              <a:rPr lang="en-US" dirty="0"/>
              <a:t>Down at the bottom of every database system is data stored somewhere physically</a:t>
            </a:r>
          </a:p>
          <a:p>
            <a:pPr indent="0">
              <a:buNone/>
            </a:pPr>
            <a:endParaRPr lang="en-US" dirty="0"/>
          </a:p>
          <a:p>
            <a:pPr indent="0">
              <a:buNone/>
            </a:pPr>
            <a:r>
              <a:rPr lang="en-US" dirty="0"/>
              <a:t>Row-based systems store all of the values of a row together</a:t>
            </a:r>
          </a:p>
          <a:p>
            <a:pPr indent="0">
              <a:buNone/>
            </a:pPr>
            <a:endParaRPr lang="en-US" dirty="0"/>
          </a:p>
          <a:p>
            <a:pPr indent="0">
              <a:buNone/>
            </a:pPr>
            <a:r>
              <a:rPr lang="en-US" dirty="0"/>
              <a:t>When you JOIN tables, the result of the </a:t>
            </a:r>
            <a:r>
              <a:rPr lang="en-US" dirty="0">
                <a:solidFill>
                  <a:schemeClr val="bg1"/>
                </a:solidFill>
              </a:rPr>
              <a:t>JOIN has </a:t>
            </a:r>
            <a:r>
              <a:rPr lang="en-US" dirty="0"/>
              <a:t>to be copied somewhere, either into RAM </a:t>
            </a:r>
            <a:r>
              <a:rPr lang="en-US" dirty="0">
                <a:solidFill>
                  <a:schemeClr val="bg1"/>
                </a:solidFill>
              </a:rPr>
              <a:t>or</a:t>
            </a:r>
            <a:r>
              <a:rPr lang="en-US" dirty="0"/>
              <a:t> temporary DISK storage</a:t>
            </a:r>
          </a:p>
          <a:p>
            <a:pPr indent="0">
              <a:buNone/>
            </a:pPr>
            <a:endParaRPr lang="en-US" dirty="0"/>
          </a:p>
          <a:p>
            <a:pPr indent="0">
              <a:buNone/>
            </a:pPr>
            <a:r>
              <a:rPr lang="en-US" dirty="0"/>
              <a:t>When you Materialize a query ahead of time into a table, all of that copying and movement is already done when other queries come in</a:t>
            </a:r>
          </a:p>
          <a:p>
            <a:pPr indent="0">
              <a:buNone/>
            </a:pPr>
            <a:endParaRPr lang="en-US" dirty="0"/>
          </a:p>
        </p:txBody>
      </p:sp>
      <p:sp>
        <p:nvSpPr>
          <p:cNvPr id="3" name="Text Placeholder 2">
            <a:extLst>
              <a:ext uri="{FF2B5EF4-FFF2-40B4-BE49-F238E27FC236}">
                <a16:creationId xmlns:a16="http://schemas.microsoft.com/office/drawing/2014/main" id="{1D8562B1-F70C-5F4E-827C-469D9EC40EB5}"/>
              </a:ext>
            </a:extLst>
          </p:cNvPr>
          <p:cNvSpPr>
            <a:spLocks noGrp="1"/>
          </p:cNvSpPr>
          <p:nvPr>
            <p:ph type="body" sz="quarter" idx="11"/>
          </p:nvPr>
        </p:nvSpPr>
        <p:spPr/>
        <p:txBody>
          <a:bodyPr/>
          <a:lstStyle/>
          <a:p>
            <a:r>
              <a:rPr lang="en-US" dirty="0"/>
              <a:t>Let’s Get Physical</a:t>
            </a:r>
          </a:p>
        </p:txBody>
      </p:sp>
    </p:spTree>
    <p:extLst>
      <p:ext uri="{BB962C8B-B14F-4D97-AF65-F5344CB8AC3E}">
        <p14:creationId xmlns:p14="http://schemas.microsoft.com/office/powerpoint/2010/main" val="171083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F57FFC-A186-3642-9585-EF7ED78397D9}"/>
              </a:ext>
            </a:extLst>
          </p:cNvPr>
          <p:cNvSpPr>
            <a:spLocks noGrp="1"/>
          </p:cNvSpPr>
          <p:nvPr>
            <p:ph idx="14"/>
          </p:nvPr>
        </p:nvSpPr>
        <p:spPr>
          <a:xfrm>
            <a:off x="682256" y="1288349"/>
            <a:ext cx="10640167" cy="1743747"/>
          </a:xfrm>
        </p:spPr>
        <p:txBody>
          <a:bodyPr/>
          <a:lstStyle/>
          <a:p>
            <a:pPr indent="0">
              <a:buNone/>
            </a:pPr>
            <a:r>
              <a:rPr lang="en-US" dirty="0"/>
              <a:t>JOINs are EXPENSIVE operations, because of all the logical and physical activity</a:t>
            </a:r>
          </a:p>
          <a:p>
            <a:pPr indent="0">
              <a:buNone/>
            </a:pPr>
            <a:endParaRPr lang="en-US" dirty="0"/>
          </a:p>
          <a:p>
            <a:pPr indent="0">
              <a:buNone/>
            </a:pPr>
            <a:r>
              <a:rPr lang="en-US" dirty="0" err="1"/>
              <a:t>Denormalizing</a:t>
            </a:r>
            <a:r>
              <a:rPr lang="en-US" dirty="0"/>
              <a:t> makes for much faster analytic queries, since all the data is in the table itself</a:t>
            </a:r>
          </a:p>
        </p:txBody>
      </p:sp>
      <p:sp>
        <p:nvSpPr>
          <p:cNvPr id="3" name="Text Placeholder 2">
            <a:extLst>
              <a:ext uri="{FF2B5EF4-FFF2-40B4-BE49-F238E27FC236}">
                <a16:creationId xmlns:a16="http://schemas.microsoft.com/office/drawing/2014/main" id="{A2E2D5CA-54C0-A648-9655-1D04801A0D81}"/>
              </a:ext>
            </a:extLst>
          </p:cNvPr>
          <p:cNvSpPr>
            <a:spLocks noGrp="1"/>
          </p:cNvSpPr>
          <p:nvPr>
            <p:ph type="body" sz="quarter" idx="11"/>
          </p:nvPr>
        </p:nvSpPr>
        <p:spPr/>
        <p:txBody>
          <a:bodyPr/>
          <a:lstStyle/>
          <a:p>
            <a:r>
              <a:rPr lang="en-US" dirty="0"/>
              <a:t>Why </a:t>
            </a:r>
            <a:r>
              <a:rPr lang="en-US" dirty="0" err="1"/>
              <a:t>Denormalize</a:t>
            </a:r>
            <a:r>
              <a:rPr lang="en-US" dirty="0"/>
              <a:t>?</a:t>
            </a:r>
          </a:p>
        </p:txBody>
      </p:sp>
      <p:pic>
        <p:nvPicPr>
          <p:cNvPr id="1026" name="Picture 2" descr="https://upload.wikimedia.org/wikipedia/en/f/fe/Star-schema-example.png">
            <a:extLst>
              <a:ext uri="{FF2B5EF4-FFF2-40B4-BE49-F238E27FC236}">
                <a16:creationId xmlns:a16="http://schemas.microsoft.com/office/drawing/2014/main" id="{DACAFE3A-9ED0-BE4B-8D1A-9C49F1D28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690" y="3222824"/>
            <a:ext cx="5087283" cy="30810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44FC96E7-585D-F649-87B9-905D5DFA1439}"/>
              </a:ext>
            </a:extLst>
          </p:cNvPr>
          <p:cNvSpPr txBox="1">
            <a:spLocks/>
          </p:cNvSpPr>
          <p:nvPr/>
        </p:nvSpPr>
        <p:spPr>
          <a:xfrm>
            <a:off x="5531973" y="3032096"/>
            <a:ext cx="6414057" cy="3642023"/>
          </a:xfrm>
          <a:prstGeom prst="rect">
            <a:avLst/>
          </a:prstGeom>
        </p:spPr>
        <p:txBody>
          <a:bodyPr vert="horz" wrap="square" lIns="0" tIns="0" rIns="0" bIns="0" numCol="1" spcCol="365760" rtlCol="0">
            <a:spAutoFit/>
          </a:bodyPr>
          <a:lstStyle>
            <a:lvl1pPr marL="5291" indent="228591" algn="l" defTabSz="914400" rtl="0" eaLnBrk="1" latinLnBrk="0" hangingPunct="1">
              <a:lnSpc>
                <a:spcPct val="90000"/>
              </a:lnSpc>
              <a:spcBef>
                <a:spcPts val="0"/>
              </a:spcBef>
              <a:spcAft>
                <a:spcPts val="500"/>
              </a:spcAft>
              <a:buSzPct val="100000"/>
              <a:buFont typeface="Arial"/>
              <a:buChar char="•"/>
              <a:tabLst/>
              <a:defRPr sz="2333" kern="1200" baseline="0">
                <a:solidFill>
                  <a:srgbClr val="0F3B5E"/>
                </a:solidFill>
                <a:latin typeface="BentonSans"/>
                <a:ea typeface="+mn-ea"/>
                <a:cs typeface="+mn-cs"/>
              </a:defRPr>
            </a:lvl1pPr>
            <a:lvl2pPr marL="240761" indent="227533" algn="l" defTabSz="914400" rtl="0" eaLnBrk="1" latinLnBrk="0" hangingPunct="1">
              <a:lnSpc>
                <a:spcPct val="90000"/>
              </a:lnSpc>
              <a:spcBef>
                <a:spcPts val="0"/>
              </a:spcBef>
              <a:spcAft>
                <a:spcPts val="500"/>
              </a:spcAft>
              <a:buSzPct val="100000"/>
              <a:buFont typeface="Arial"/>
              <a:buChar char="•"/>
              <a:defRPr sz="2000" kern="1200" baseline="0">
                <a:solidFill>
                  <a:srgbClr val="0F3B5E"/>
                </a:solidFill>
                <a:latin typeface="BentonSans"/>
                <a:ea typeface="+mn-ea"/>
                <a:cs typeface="+mn-cs"/>
              </a:defRPr>
            </a:lvl2pPr>
            <a:lvl3pPr marL="427285" indent="227533" algn="l" defTabSz="914400" rtl="0" eaLnBrk="1" latinLnBrk="0" hangingPunct="1">
              <a:lnSpc>
                <a:spcPct val="90000"/>
              </a:lnSpc>
              <a:spcBef>
                <a:spcPts val="0"/>
              </a:spcBef>
              <a:spcAft>
                <a:spcPts val="500"/>
              </a:spcAft>
              <a:buSzPct val="100000"/>
              <a:buFont typeface="Arial"/>
              <a:buChar char="•"/>
              <a:defRPr sz="1750" kern="1200" baseline="0">
                <a:solidFill>
                  <a:schemeClr val="accent5"/>
                </a:solidFill>
                <a:latin typeface="+mn-lt"/>
                <a:ea typeface="+mn-ea"/>
                <a:cs typeface="+mn-cs"/>
              </a:defRPr>
            </a:lvl3pPr>
            <a:lvl4pPr marL="855894" indent="-238115" algn="l" defTabSz="914400" rtl="0" eaLnBrk="1" latinLnBrk="0" hangingPunct="1">
              <a:lnSpc>
                <a:spcPct val="90000"/>
              </a:lnSpc>
              <a:spcBef>
                <a:spcPts val="0"/>
              </a:spcBef>
              <a:spcAft>
                <a:spcPts val="500"/>
              </a:spcAft>
              <a:buSzPct val="100000"/>
              <a:buFont typeface="Arial"/>
              <a:buChar char="•"/>
              <a:defRPr sz="1500" kern="1200" baseline="0">
                <a:solidFill>
                  <a:schemeClr val="accent5"/>
                </a:solidFill>
                <a:latin typeface="+mn-lt"/>
                <a:ea typeface="+mn-ea"/>
                <a:cs typeface="+mn-cs"/>
              </a:defRPr>
            </a:lvl4pPr>
            <a:lvl5pPr marL="2005461" indent="-285739" algn="l" defTabSz="914400" rtl="0" eaLnBrk="1" latinLnBrk="0" hangingPunct="1">
              <a:lnSpc>
                <a:spcPct val="90000"/>
              </a:lnSpc>
              <a:spcBef>
                <a:spcPts val="500"/>
              </a:spcBef>
              <a:buSzPct val="100000"/>
              <a:buFont typeface="+mj-lt"/>
              <a:buAutoNum type="arabicPeriod"/>
              <a:defRPr sz="1333"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lnSpc>
                <a:spcPct val="100000"/>
              </a:lnSpc>
              <a:buNone/>
            </a:pPr>
            <a:r>
              <a:rPr lang="en-US" dirty="0"/>
              <a:t>Typical “Data Warehouse” Star Schema </a:t>
            </a:r>
            <a:r>
              <a:rPr lang="en-US" dirty="0" err="1"/>
              <a:t>denormalizes</a:t>
            </a:r>
            <a:r>
              <a:rPr lang="en-US" dirty="0"/>
              <a:t> down to a single Fact Table with JOINs to denormalized Dimension Tables</a:t>
            </a:r>
          </a:p>
          <a:p>
            <a:pPr lvl="1" indent="0">
              <a:lnSpc>
                <a:spcPct val="100000"/>
              </a:lnSpc>
              <a:buNone/>
            </a:pPr>
            <a:endParaRPr lang="en-US" dirty="0"/>
          </a:p>
          <a:p>
            <a:pPr lvl="1" indent="0">
              <a:lnSpc>
                <a:spcPct val="100000"/>
              </a:lnSpc>
              <a:buFont typeface="Arial"/>
              <a:buNone/>
            </a:pPr>
            <a:r>
              <a:rPr lang="en-US" dirty="0"/>
              <a:t>When a Star Schema is set up correctly, there is no row duplication – the Dimension tables simply add additional columns</a:t>
            </a:r>
          </a:p>
          <a:p>
            <a:pPr lvl="1" indent="0">
              <a:lnSpc>
                <a:spcPct val="100000"/>
              </a:lnSpc>
              <a:buFont typeface="Arial"/>
              <a:buNone/>
            </a:pPr>
            <a:endParaRPr lang="en-US" dirty="0"/>
          </a:p>
          <a:p>
            <a:pPr lvl="1" indent="0">
              <a:lnSpc>
                <a:spcPct val="100000"/>
              </a:lnSpc>
              <a:buFont typeface="Arial"/>
              <a:buNone/>
            </a:pPr>
            <a:r>
              <a:rPr lang="en-US" dirty="0"/>
              <a:t>Single Table Extract is based on this concept – it queries with ALL the JOINs and gets the full set of Fact rows with all the Dimension columns</a:t>
            </a:r>
          </a:p>
        </p:txBody>
      </p:sp>
    </p:spTree>
    <p:extLst>
      <p:ext uri="{BB962C8B-B14F-4D97-AF65-F5344CB8AC3E}">
        <p14:creationId xmlns:p14="http://schemas.microsoft.com/office/powerpoint/2010/main" val="293716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2256" y="1651619"/>
            <a:ext cx="12164262" cy="5674823"/>
          </a:xfrm>
        </p:spPr>
        <p:txBody>
          <a:bodyPr/>
          <a:lstStyle/>
          <a:p>
            <a:r>
              <a:rPr lang="en-US" dirty="0"/>
              <a:t>Row Level Security Overview</a:t>
            </a:r>
          </a:p>
          <a:p>
            <a:r>
              <a:rPr lang="en-US" dirty="0"/>
              <a:t>	</a:t>
            </a:r>
            <a:r>
              <a:rPr lang="en-US" sz="1600" dirty="0"/>
              <a:t>Secure Data Filters in Tableau</a:t>
            </a:r>
          </a:p>
          <a:p>
            <a:r>
              <a:rPr lang="en-US" sz="1600" dirty="0"/>
              <a:t>	Security Entitlements in a Relational Database </a:t>
            </a:r>
          </a:p>
          <a:p>
            <a:r>
              <a:rPr lang="en-US" dirty="0"/>
              <a:t>Standard Row Level Security in Tableau (</a:t>
            </a:r>
            <a:r>
              <a:rPr lang="en-US" dirty="0" err="1"/>
              <a:t>JOINing</a:t>
            </a:r>
            <a:r>
              <a:rPr lang="en-US" dirty="0"/>
              <a:t> Tables)</a:t>
            </a:r>
          </a:p>
          <a:p>
            <a:r>
              <a:rPr lang="en-US" dirty="0"/>
              <a:t>	</a:t>
            </a:r>
            <a:r>
              <a:rPr lang="en-US" sz="1600" dirty="0"/>
              <a:t>Live Connections</a:t>
            </a:r>
          </a:p>
          <a:p>
            <a:r>
              <a:rPr lang="en-US" sz="1600" dirty="0"/>
              <a:t>	Extracts</a:t>
            </a:r>
            <a:endParaRPr lang="en-US" dirty="0"/>
          </a:p>
          <a:p>
            <a:r>
              <a:rPr lang="en-US" dirty="0"/>
              <a:t>Non-JOIN Database Techniques</a:t>
            </a:r>
          </a:p>
          <a:p>
            <a:r>
              <a:rPr lang="en-US" dirty="0"/>
              <a:t>	</a:t>
            </a:r>
            <a:r>
              <a:rPr lang="en-US" sz="1600" dirty="0"/>
              <a:t>RAWSQL</a:t>
            </a:r>
          </a:p>
          <a:p>
            <a:r>
              <a:rPr lang="en-US" sz="1600" dirty="0"/>
              <a:t>	Stored Procedures</a:t>
            </a:r>
          </a:p>
          <a:p>
            <a:r>
              <a:rPr lang="en-US" dirty="0"/>
              <a:t>Securely Filtering at Load Time using Parameters</a:t>
            </a:r>
          </a:p>
          <a:p>
            <a:r>
              <a:rPr lang="en-US" dirty="0"/>
              <a:t>Web Services / REST API Data Sources</a:t>
            </a:r>
          </a:p>
          <a:p>
            <a:endParaRPr lang="en-US" dirty="0"/>
          </a:p>
          <a:p>
            <a:endParaRPr lang="en-US" dirty="0"/>
          </a:p>
        </p:txBody>
      </p:sp>
      <p:sp>
        <p:nvSpPr>
          <p:cNvPr id="6" name="Text Placeholder 5"/>
          <p:cNvSpPr>
            <a:spLocks noGrp="1"/>
          </p:cNvSpPr>
          <p:nvPr>
            <p:ph type="body" sz="quarter" idx="14"/>
          </p:nvPr>
        </p:nvSpPr>
        <p:spPr>
          <a:xfrm>
            <a:off x="682256" y="543623"/>
            <a:ext cx="10827489" cy="1107996"/>
          </a:xfrm>
        </p:spPr>
        <p:txBody>
          <a:bodyPr/>
          <a:lstStyle/>
          <a:p>
            <a:r>
              <a:rPr lang="en-US" dirty="0"/>
              <a:t>What’s going to be taught (can’t guarantee it’s going to be learned)</a:t>
            </a:r>
          </a:p>
        </p:txBody>
      </p:sp>
    </p:spTree>
    <p:extLst>
      <p:ext uri="{BB962C8B-B14F-4D97-AF65-F5344CB8AC3E}">
        <p14:creationId xmlns:p14="http://schemas.microsoft.com/office/powerpoint/2010/main" val="20628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2256" y="543623"/>
            <a:ext cx="10827489" cy="1107996"/>
          </a:xfrm>
        </p:spPr>
        <p:txBody>
          <a:bodyPr/>
          <a:lstStyle/>
          <a:p>
            <a:r>
              <a:rPr lang="en-US" dirty="0"/>
              <a:t>Representing Entitlements in a Normalized Model</a:t>
            </a:r>
          </a:p>
        </p:txBody>
      </p:sp>
      <p:sp>
        <p:nvSpPr>
          <p:cNvPr id="5" name="Text Placeholder 4"/>
          <p:cNvSpPr>
            <a:spLocks noGrp="1"/>
          </p:cNvSpPr>
          <p:nvPr>
            <p:ph type="body" sz="quarter" idx="12"/>
          </p:nvPr>
        </p:nvSpPr>
        <p:spPr>
          <a:xfrm>
            <a:off x="682256" y="2050082"/>
            <a:ext cx="10827490" cy="3438121"/>
          </a:xfrm>
        </p:spPr>
        <p:txBody>
          <a:bodyPr/>
          <a:lstStyle/>
          <a:p>
            <a:r>
              <a:rPr lang="en-US" dirty="0"/>
              <a:t>It is very uncommon for Entitlements to be assigned directly to a user </a:t>
            </a:r>
          </a:p>
          <a:p>
            <a:endParaRPr lang="en-US" dirty="0"/>
          </a:p>
          <a:p>
            <a:r>
              <a:rPr lang="en-US" dirty="0"/>
              <a:t>Sets of Entitlements are typically represented as “Roles”</a:t>
            </a:r>
          </a:p>
          <a:p>
            <a:pPr lvl="1"/>
            <a:r>
              <a:rPr lang="en-US" dirty="0"/>
              <a:t>Ex. Sales Territories: </a:t>
            </a:r>
          </a:p>
          <a:p>
            <a:pPr lvl="2"/>
            <a:r>
              <a:rPr lang="en-US" dirty="0"/>
              <a:t>EMEA-AFRICA-SA-E-I-ENA-1</a:t>
            </a:r>
          </a:p>
          <a:p>
            <a:pPr lvl="2"/>
            <a:r>
              <a:rPr lang="en-US" dirty="0"/>
              <a:t>USCA-CA-CA2-E-F-SNA-2</a:t>
            </a:r>
          </a:p>
          <a:p>
            <a:pPr lvl="2"/>
            <a:r>
              <a:rPr lang="en-US" dirty="0"/>
              <a:t>LAC-MX-MX1-C-I-TER-3</a:t>
            </a:r>
          </a:p>
          <a:p>
            <a:pPr lvl="2"/>
            <a:endParaRPr lang="en-US" dirty="0"/>
          </a:p>
          <a:p>
            <a:r>
              <a:rPr lang="en-US" dirty="0"/>
              <a:t>Users are linked to a given role or roles in Many-to-Many mapping table</a:t>
            </a:r>
          </a:p>
        </p:txBody>
      </p:sp>
    </p:spTree>
    <p:extLst>
      <p:ext uri="{BB962C8B-B14F-4D97-AF65-F5344CB8AC3E}">
        <p14:creationId xmlns:p14="http://schemas.microsoft.com/office/powerpoint/2010/main" val="197467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D16C82-B720-5440-9698-5F9C0476EE44}"/>
              </a:ext>
            </a:extLst>
          </p:cNvPr>
          <p:cNvSpPr>
            <a:spLocks noGrp="1"/>
          </p:cNvSpPr>
          <p:nvPr>
            <p:ph type="body" sz="quarter" idx="11"/>
          </p:nvPr>
        </p:nvSpPr>
        <p:spPr/>
        <p:txBody>
          <a:bodyPr/>
          <a:lstStyle/>
          <a:p>
            <a:r>
              <a:rPr lang="en-US" dirty="0"/>
              <a:t>Normalized Entitlements</a:t>
            </a:r>
          </a:p>
        </p:txBody>
      </p:sp>
      <p:graphicFrame>
        <p:nvGraphicFramePr>
          <p:cNvPr id="4" name="Table 3">
            <a:extLst>
              <a:ext uri="{FF2B5EF4-FFF2-40B4-BE49-F238E27FC236}">
                <a16:creationId xmlns:a16="http://schemas.microsoft.com/office/drawing/2014/main" id="{2A554871-02BE-1C48-BD2B-921673F92946}"/>
              </a:ext>
            </a:extLst>
          </p:cNvPr>
          <p:cNvGraphicFramePr>
            <a:graphicFrameLocks noGrp="1"/>
          </p:cNvGraphicFramePr>
          <p:nvPr>
            <p:extLst>
              <p:ext uri="{D42A27DB-BD31-4B8C-83A1-F6EECF244321}">
                <p14:modId xmlns:p14="http://schemas.microsoft.com/office/powerpoint/2010/main" val="1609015248"/>
              </p:ext>
            </p:extLst>
          </p:nvPr>
        </p:nvGraphicFramePr>
        <p:xfrm>
          <a:off x="682256" y="2862150"/>
          <a:ext cx="3211356" cy="741680"/>
        </p:xfrm>
        <a:graphic>
          <a:graphicData uri="http://schemas.openxmlformats.org/drawingml/2006/table">
            <a:tbl>
              <a:tblPr firstRow="1" bandRow="1">
                <a:tableStyleId>{5C22544A-7EE6-4342-B048-85BDC9FD1C3A}</a:tableStyleId>
              </a:tblPr>
              <a:tblGrid>
                <a:gridCol w="1605678">
                  <a:extLst>
                    <a:ext uri="{9D8B030D-6E8A-4147-A177-3AD203B41FA5}">
                      <a16:colId xmlns:a16="http://schemas.microsoft.com/office/drawing/2014/main" val="1534763247"/>
                    </a:ext>
                  </a:extLst>
                </a:gridCol>
                <a:gridCol w="1605678">
                  <a:extLst>
                    <a:ext uri="{9D8B030D-6E8A-4147-A177-3AD203B41FA5}">
                      <a16:colId xmlns:a16="http://schemas.microsoft.com/office/drawing/2014/main" val="3397204356"/>
                    </a:ext>
                  </a:extLst>
                </a:gridCol>
              </a:tblGrid>
              <a:tr h="370840">
                <a:tc>
                  <a:txBody>
                    <a:bodyPr/>
                    <a:lstStyle/>
                    <a:p>
                      <a:r>
                        <a:rPr lang="en-US" dirty="0" err="1"/>
                        <a:t>Theatre_ID</a:t>
                      </a:r>
                      <a:endParaRPr lang="en-US" dirty="0"/>
                    </a:p>
                  </a:txBody>
                  <a:tcPr/>
                </a:tc>
                <a:tc>
                  <a:txBody>
                    <a:bodyPr/>
                    <a:lstStyle/>
                    <a:p>
                      <a:r>
                        <a:rPr lang="en-US" dirty="0" err="1"/>
                        <a:t>Theatre_Name</a:t>
                      </a:r>
                      <a:endParaRPr lang="en-US" dirty="0"/>
                    </a:p>
                  </a:txBody>
                  <a:tcPr/>
                </a:tc>
                <a:extLst>
                  <a:ext uri="{0D108BD9-81ED-4DB2-BD59-A6C34878D82A}">
                    <a16:rowId xmlns:a16="http://schemas.microsoft.com/office/drawing/2014/main" val="195405480"/>
                  </a:ext>
                </a:extLst>
              </a:tr>
              <a:tr h="370840">
                <a:tc>
                  <a:txBody>
                    <a:bodyPr/>
                    <a:lstStyle/>
                    <a:p>
                      <a:r>
                        <a:rPr lang="en-US" dirty="0"/>
                        <a:t>AMER</a:t>
                      </a:r>
                    </a:p>
                  </a:txBody>
                  <a:tcPr/>
                </a:tc>
                <a:tc>
                  <a:txBody>
                    <a:bodyPr/>
                    <a:lstStyle/>
                    <a:p>
                      <a:r>
                        <a:rPr lang="en-US" dirty="0"/>
                        <a:t>Americas</a:t>
                      </a:r>
                    </a:p>
                  </a:txBody>
                  <a:tcPr/>
                </a:tc>
                <a:extLst>
                  <a:ext uri="{0D108BD9-81ED-4DB2-BD59-A6C34878D82A}">
                    <a16:rowId xmlns:a16="http://schemas.microsoft.com/office/drawing/2014/main" val="3580210882"/>
                  </a:ext>
                </a:extLst>
              </a:tr>
            </a:tbl>
          </a:graphicData>
        </a:graphic>
      </p:graphicFrame>
      <p:graphicFrame>
        <p:nvGraphicFramePr>
          <p:cNvPr id="5" name="Table 4">
            <a:extLst>
              <a:ext uri="{FF2B5EF4-FFF2-40B4-BE49-F238E27FC236}">
                <a16:creationId xmlns:a16="http://schemas.microsoft.com/office/drawing/2014/main" id="{DB7AA910-E9A0-7E41-8B3B-4998F52F12AA}"/>
              </a:ext>
            </a:extLst>
          </p:cNvPr>
          <p:cNvGraphicFramePr>
            <a:graphicFrameLocks noGrp="1"/>
          </p:cNvGraphicFramePr>
          <p:nvPr>
            <p:extLst>
              <p:ext uri="{D42A27DB-BD31-4B8C-83A1-F6EECF244321}">
                <p14:modId xmlns:p14="http://schemas.microsoft.com/office/powerpoint/2010/main" val="1244843794"/>
              </p:ext>
            </p:extLst>
          </p:nvPr>
        </p:nvGraphicFramePr>
        <p:xfrm>
          <a:off x="4976349" y="2956162"/>
          <a:ext cx="4817034" cy="741680"/>
        </p:xfrm>
        <a:graphic>
          <a:graphicData uri="http://schemas.openxmlformats.org/drawingml/2006/table">
            <a:tbl>
              <a:tblPr firstRow="1" bandRow="1">
                <a:tableStyleId>{5C22544A-7EE6-4342-B048-85BDC9FD1C3A}</a:tableStyleId>
              </a:tblPr>
              <a:tblGrid>
                <a:gridCol w="1605678">
                  <a:extLst>
                    <a:ext uri="{9D8B030D-6E8A-4147-A177-3AD203B41FA5}">
                      <a16:colId xmlns:a16="http://schemas.microsoft.com/office/drawing/2014/main" val="1534763247"/>
                    </a:ext>
                  </a:extLst>
                </a:gridCol>
                <a:gridCol w="1605678">
                  <a:extLst>
                    <a:ext uri="{9D8B030D-6E8A-4147-A177-3AD203B41FA5}">
                      <a16:colId xmlns:a16="http://schemas.microsoft.com/office/drawing/2014/main" val="3397204356"/>
                    </a:ext>
                  </a:extLst>
                </a:gridCol>
                <a:gridCol w="1605678">
                  <a:extLst>
                    <a:ext uri="{9D8B030D-6E8A-4147-A177-3AD203B41FA5}">
                      <a16:colId xmlns:a16="http://schemas.microsoft.com/office/drawing/2014/main" val="3759138977"/>
                    </a:ext>
                  </a:extLst>
                </a:gridCol>
              </a:tblGrid>
              <a:tr h="370840">
                <a:tc>
                  <a:txBody>
                    <a:bodyPr/>
                    <a:lstStyle/>
                    <a:p>
                      <a:r>
                        <a:rPr lang="en-US" dirty="0" err="1"/>
                        <a:t>Region_ID</a:t>
                      </a:r>
                      <a:endParaRPr lang="en-US" dirty="0"/>
                    </a:p>
                  </a:txBody>
                  <a:tcPr/>
                </a:tc>
                <a:tc>
                  <a:txBody>
                    <a:bodyPr/>
                    <a:lstStyle/>
                    <a:p>
                      <a:r>
                        <a:rPr lang="en-US" dirty="0" err="1"/>
                        <a:t>Region_Name</a:t>
                      </a:r>
                      <a:endParaRPr lang="en-US" dirty="0"/>
                    </a:p>
                  </a:txBody>
                  <a:tcPr/>
                </a:tc>
                <a:tc>
                  <a:txBody>
                    <a:bodyPr/>
                    <a:lstStyle/>
                    <a:p>
                      <a:r>
                        <a:rPr lang="en-US" dirty="0" err="1"/>
                        <a:t>Theatre_ID</a:t>
                      </a:r>
                      <a:endParaRPr lang="en-US" dirty="0"/>
                    </a:p>
                  </a:txBody>
                  <a:tcPr/>
                </a:tc>
                <a:extLst>
                  <a:ext uri="{0D108BD9-81ED-4DB2-BD59-A6C34878D82A}">
                    <a16:rowId xmlns:a16="http://schemas.microsoft.com/office/drawing/2014/main" val="195405480"/>
                  </a:ext>
                </a:extLst>
              </a:tr>
              <a:tr h="370840">
                <a:tc>
                  <a:txBody>
                    <a:bodyPr/>
                    <a:lstStyle/>
                    <a:p>
                      <a:r>
                        <a:rPr lang="en-US" dirty="0"/>
                        <a:t>USCA</a:t>
                      </a:r>
                    </a:p>
                  </a:txBody>
                  <a:tcPr/>
                </a:tc>
                <a:tc>
                  <a:txBody>
                    <a:bodyPr/>
                    <a:lstStyle/>
                    <a:p>
                      <a:r>
                        <a:rPr lang="en-US" dirty="0"/>
                        <a:t>USCA</a:t>
                      </a:r>
                    </a:p>
                  </a:txBody>
                  <a:tcPr/>
                </a:tc>
                <a:tc>
                  <a:txBody>
                    <a:bodyPr/>
                    <a:lstStyle/>
                    <a:p>
                      <a:r>
                        <a:rPr lang="en-US" dirty="0"/>
                        <a:t>AMER</a:t>
                      </a:r>
                    </a:p>
                  </a:txBody>
                  <a:tcPr/>
                </a:tc>
                <a:extLst>
                  <a:ext uri="{0D108BD9-81ED-4DB2-BD59-A6C34878D82A}">
                    <a16:rowId xmlns:a16="http://schemas.microsoft.com/office/drawing/2014/main" val="3580210882"/>
                  </a:ext>
                </a:extLst>
              </a:tr>
            </a:tbl>
          </a:graphicData>
        </a:graphic>
      </p:graphicFrame>
      <p:graphicFrame>
        <p:nvGraphicFramePr>
          <p:cNvPr id="6" name="Table 5">
            <a:extLst>
              <a:ext uri="{FF2B5EF4-FFF2-40B4-BE49-F238E27FC236}">
                <a16:creationId xmlns:a16="http://schemas.microsoft.com/office/drawing/2014/main" id="{B7A08E2A-9125-6340-AC08-FDF336A02AB0}"/>
              </a:ext>
            </a:extLst>
          </p:cNvPr>
          <p:cNvGraphicFramePr>
            <a:graphicFrameLocks noGrp="1"/>
          </p:cNvGraphicFramePr>
          <p:nvPr>
            <p:extLst>
              <p:ext uri="{D42A27DB-BD31-4B8C-83A1-F6EECF244321}">
                <p14:modId xmlns:p14="http://schemas.microsoft.com/office/powerpoint/2010/main" val="3878371041"/>
              </p:ext>
            </p:extLst>
          </p:nvPr>
        </p:nvGraphicFramePr>
        <p:xfrm>
          <a:off x="1040844" y="4736211"/>
          <a:ext cx="5229412" cy="741680"/>
        </p:xfrm>
        <a:graphic>
          <a:graphicData uri="http://schemas.openxmlformats.org/drawingml/2006/table">
            <a:tbl>
              <a:tblPr firstRow="1" bandRow="1">
                <a:tableStyleId>{5C22544A-7EE6-4342-B048-85BDC9FD1C3A}</a:tableStyleId>
              </a:tblPr>
              <a:tblGrid>
                <a:gridCol w="1733178">
                  <a:extLst>
                    <a:ext uri="{9D8B030D-6E8A-4147-A177-3AD203B41FA5}">
                      <a16:colId xmlns:a16="http://schemas.microsoft.com/office/drawing/2014/main" val="1534763247"/>
                    </a:ext>
                  </a:extLst>
                </a:gridCol>
                <a:gridCol w="2273140">
                  <a:extLst>
                    <a:ext uri="{9D8B030D-6E8A-4147-A177-3AD203B41FA5}">
                      <a16:colId xmlns:a16="http://schemas.microsoft.com/office/drawing/2014/main" val="3397204356"/>
                    </a:ext>
                  </a:extLst>
                </a:gridCol>
                <a:gridCol w="1223094">
                  <a:extLst>
                    <a:ext uri="{9D8B030D-6E8A-4147-A177-3AD203B41FA5}">
                      <a16:colId xmlns:a16="http://schemas.microsoft.com/office/drawing/2014/main" val="3759138977"/>
                    </a:ext>
                  </a:extLst>
                </a:gridCol>
              </a:tblGrid>
              <a:tr h="370840">
                <a:tc>
                  <a:txBody>
                    <a:bodyPr/>
                    <a:lstStyle/>
                    <a:p>
                      <a:r>
                        <a:rPr lang="en-US" dirty="0" err="1"/>
                        <a:t>Sub_Region_ID</a:t>
                      </a:r>
                      <a:endParaRPr lang="en-US" dirty="0"/>
                    </a:p>
                  </a:txBody>
                  <a:tcPr/>
                </a:tc>
                <a:tc>
                  <a:txBody>
                    <a:bodyPr/>
                    <a:lstStyle/>
                    <a:p>
                      <a:r>
                        <a:rPr lang="en-US" dirty="0" err="1"/>
                        <a:t>Sub_Region_Name</a:t>
                      </a:r>
                      <a:endParaRPr lang="en-US" dirty="0"/>
                    </a:p>
                  </a:txBody>
                  <a:tcPr/>
                </a:tc>
                <a:tc>
                  <a:txBody>
                    <a:bodyPr/>
                    <a:lstStyle/>
                    <a:p>
                      <a:r>
                        <a:rPr lang="en-US" dirty="0" err="1"/>
                        <a:t>Region_ID</a:t>
                      </a:r>
                      <a:endParaRPr lang="en-US" dirty="0"/>
                    </a:p>
                  </a:txBody>
                  <a:tcPr/>
                </a:tc>
                <a:extLst>
                  <a:ext uri="{0D108BD9-81ED-4DB2-BD59-A6C34878D82A}">
                    <a16:rowId xmlns:a16="http://schemas.microsoft.com/office/drawing/2014/main" val="195405480"/>
                  </a:ext>
                </a:extLst>
              </a:tr>
              <a:tr h="370840">
                <a:tc>
                  <a:txBody>
                    <a:bodyPr/>
                    <a:lstStyle/>
                    <a:p>
                      <a:r>
                        <a:rPr lang="en-US" dirty="0"/>
                        <a:t>CA</a:t>
                      </a:r>
                    </a:p>
                  </a:txBody>
                  <a:tcPr/>
                </a:tc>
                <a:tc>
                  <a:txBody>
                    <a:bodyPr/>
                    <a:lstStyle/>
                    <a:p>
                      <a:r>
                        <a:rPr lang="en-US" dirty="0"/>
                        <a:t>Canada</a:t>
                      </a:r>
                    </a:p>
                  </a:txBody>
                  <a:tcPr/>
                </a:tc>
                <a:tc>
                  <a:txBody>
                    <a:bodyPr/>
                    <a:lstStyle/>
                    <a:p>
                      <a:r>
                        <a:rPr lang="en-US" dirty="0"/>
                        <a:t>USCA</a:t>
                      </a:r>
                    </a:p>
                  </a:txBody>
                  <a:tcPr/>
                </a:tc>
                <a:extLst>
                  <a:ext uri="{0D108BD9-81ED-4DB2-BD59-A6C34878D82A}">
                    <a16:rowId xmlns:a16="http://schemas.microsoft.com/office/drawing/2014/main" val="3580210882"/>
                  </a:ext>
                </a:extLst>
              </a:tr>
            </a:tbl>
          </a:graphicData>
        </a:graphic>
      </p:graphicFrame>
      <p:graphicFrame>
        <p:nvGraphicFramePr>
          <p:cNvPr id="7" name="Table 6">
            <a:extLst>
              <a:ext uri="{FF2B5EF4-FFF2-40B4-BE49-F238E27FC236}">
                <a16:creationId xmlns:a16="http://schemas.microsoft.com/office/drawing/2014/main" id="{534BFDFA-8126-134C-BDDE-E83CE66DA3F4}"/>
              </a:ext>
            </a:extLst>
          </p:cNvPr>
          <p:cNvGraphicFramePr>
            <a:graphicFrameLocks noGrp="1"/>
          </p:cNvGraphicFramePr>
          <p:nvPr>
            <p:extLst>
              <p:ext uri="{D42A27DB-BD31-4B8C-83A1-F6EECF244321}">
                <p14:modId xmlns:p14="http://schemas.microsoft.com/office/powerpoint/2010/main" val="471897106"/>
              </p:ext>
            </p:extLst>
          </p:nvPr>
        </p:nvGraphicFramePr>
        <p:xfrm>
          <a:off x="6688608" y="4736211"/>
          <a:ext cx="5229412" cy="736600"/>
        </p:xfrm>
        <a:graphic>
          <a:graphicData uri="http://schemas.openxmlformats.org/drawingml/2006/table">
            <a:tbl>
              <a:tblPr firstRow="1" bandRow="1">
                <a:tableStyleId>{5C22544A-7EE6-4342-B048-85BDC9FD1C3A}</a:tableStyleId>
              </a:tblPr>
              <a:tblGrid>
                <a:gridCol w="1733178">
                  <a:extLst>
                    <a:ext uri="{9D8B030D-6E8A-4147-A177-3AD203B41FA5}">
                      <a16:colId xmlns:a16="http://schemas.microsoft.com/office/drawing/2014/main" val="1534763247"/>
                    </a:ext>
                  </a:extLst>
                </a:gridCol>
                <a:gridCol w="1622612">
                  <a:extLst>
                    <a:ext uri="{9D8B030D-6E8A-4147-A177-3AD203B41FA5}">
                      <a16:colId xmlns:a16="http://schemas.microsoft.com/office/drawing/2014/main" val="3397204356"/>
                    </a:ext>
                  </a:extLst>
                </a:gridCol>
                <a:gridCol w="1873622">
                  <a:extLst>
                    <a:ext uri="{9D8B030D-6E8A-4147-A177-3AD203B41FA5}">
                      <a16:colId xmlns:a16="http://schemas.microsoft.com/office/drawing/2014/main" val="3759138977"/>
                    </a:ext>
                  </a:extLst>
                </a:gridCol>
              </a:tblGrid>
              <a:tr h="0">
                <a:tc>
                  <a:txBody>
                    <a:bodyPr/>
                    <a:lstStyle/>
                    <a:p>
                      <a:r>
                        <a:rPr lang="en-US" dirty="0" err="1"/>
                        <a:t>District_ID</a:t>
                      </a:r>
                      <a:endParaRPr lang="en-US" dirty="0"/>
                    </a:p>
                  </a:txBody>
                  <a:tcPr/>
                </a:tc>
                <a:tc>
                  <a:txBody>
                    <a:bodyPr/>
                    <a:lstStyle/>
                    <a:p>
                      <a:r>
                        <a:rPr lang="en-US" dirty="0" err="1"/>
                        <a:t>District_Name</a:t>
                      </a:r>
                      <a:endParaRPr lang="en-US" dirty="0"/>
                    </a:p>
                  </a:txBody>
                  <a:tcPr/>
                </a:tc>
                <a:tc>
                  <a:txBody>
                    <a:bodyPr/>
                    <a:lstStyle/>
                    <a:p>
                      <a:r>
                        <a:rPr lang="en-US" dirty="0" err="1"/>
                        <a:t>Sub_Region_ID</a:t>
                      </a:r>
                      <a:endParaRPr lang="en-US" dirty="0"/>
                    </a:p>
                  </a:txBody>
                  <a:tcPr/>
                </a:tc>
                <a:extLst>
                  <a:ext uri="{0D108BD9-81ED-4DB2-BD59-A6C34878D82A}">
                    <a16:rowId xmlns:a16="http://schemas.microsoft.com/office/drawing/2014/main" val="195405480"/>
                  </a:ext>
                </a:extLst>
              </a:tr>
              <a:tr h="370840">
                <a:tc>
                  <a:txBody>
                    <a:bodyPr/>
                    <a:lstStyle/>
                    <a:p>
                      <a:r>
                        <a:rPr lang="en-US" dirty="0"/>
                        <a:t>CA1</a:t>
                      </a:r>
                    </a:p>
                  </a:txBody>
                  <a:tcPr/>
                </a:tc>
                <a:tc>
                  <a:txBody>
                    <a:bodyPr/>
                    <a:lstStyle/>
                    <a:p>
                      <a:r>
                        <a:rPr lang="en-US" dirty="0"/>
                        <a:t>Canada 1</a:t>
                      </a:r>
                    </a:p>
                  </a:txBody>
                  <a:tcPr/>
                </a:tc>
                <a:tc>
                  <a:txBody>
                    <a:bodyPr/>
                    <a:lstStyle/>
                    <a:p>
                      <a:r>
                        <a:rPr lang="en-US" dirty="0"/>
                        <a:t>CA</a:t>
                      </a:r>
                    </a:p>
                  </a:txBody>
                  <a:tcPr/>
                </a:tc>
                <a:extLst>
                  <a:ext uri="{0D108BD9-81ED-4DB2-BD59-A6C34878D82A}">
                    <a16:rowId xmlns:a16="http://schemas.microsoft.com/office/drawing/2014/main" val="3580210882"/>
                  </a:ext>
                </a:extLst>
              </a:tr>
            </a:tbl>
          </a:graphicData>
        </a:graphic>
      </p:graphicFrame>
      <p:sp>
        <p:nvSpPr>
          <p:cNvPr id="11" name="U-Turn Arrow 10">
            <a:extLst>
              <a:ext uri="{FF2B5EF4-FFF2-40B4-BE49-F238E27FC236}">
                <a16:creationId xmlns:a16="http://schemas.microsoft.com/office/drawing/2014/main" id="{F1BA7345-A29D-1F49-B2F0-512D94EFD551}"/>
              </a:ext>
            </a:extLst>
          </p:cNvPr>
          <p:cNvSpPr/>
          <p:nvPr/>
        </p:nvSpPr>
        <p:spPr>
          <a:xfrm>
            <a:off x="1895480" y="2460255"/>
            <a:ext cx="6723529" cy="40189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wn Arrow 12">
            <a:extLst>
              <a:ext uri="{FF2B5EF4-FFF2-40B4-BE49-F238E27FC236}">
                <a16:creationId xmlns:a16="http://schemas.microsoft.com/office/drawing/2014/main" id="{074D3B99-4AFE-874A-A1EE-0D7BD92400AB}"/>
              </a:ext>
            </a:extLst>
          </p:cNvPr>
          <p:cNvSpPr/>
          <p:nvPr/>
        </p:nvSpPr>
        <p:spPr>
          <a:xfrm>
            <a:off x="5334935" y="3720361"/>
            <a:ext cx="361579" cy="8638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Turn Arrow 19">
            <a:extLst>
              <a:ext uri="{FF2B5EF4-FFF2-40B4-BE49-F238E27FC236}">
                <a16:creationId xmlns:a16="http://schemas.microsoft.com/office/drawing/2014/main" id="{1B1E49A0-6CBE-2643-8EE9-D6CCDF9847D8}"/>
              </a:ext>
            </a:extLst>
          </p:cNvPr>
          <p:cNvSpPr/>
          <p:nvPr/>
        </p:nvSpPr>
        <p:spPr>
          <a:xfrm>
            <a:off x="2490138" y="4124090"/>
            <a:ext cx="8316259" cy="554173"/>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1E6BDB66-91A2-8644-8EB9-9181F2A39BF5}"/>
              </a:ext>
            </a:extLst>
          </p:cNvPr>
          <p:cNvSpPr txBox="1"/>
          <p:nvPr/>
        </p:nvSpPr>
        <p:spPr>
          <a:xfrm>
            <a:off x="3893612" y="1486550"/>
            <a:ext cx="9807389" cy="584775"/>
          </a:xfrm>
          <a:prstGeom prst="rect">
            <a:avLst/>
          </a:prstGeom>
          <a:noFill/>
        </p:spPr>
        <p:txBody>
          <a:bodyPr wrap="square" rtlCol="0">
            <a:spAutoFit/>
          </a:bodyPr>
          <a:lstStyle/>
          <a:p>
            <a:r>
              <a:rPr lang="en-US" sz="3200" dirty="0"/>
              <a:t>AMER-USCA-CA-CA1</a:t>
            </a:r>
          </a:p>
        </p:txBody>
      </p:sp>
    </p:spTree>
    <p:extLst>
      <p:ext uri="{BB962C8B-B14F-4D97-AF65-F5344CB8AC3E}">
        <p14:creationId xmlns:p14="http://schemas.microsoft.com/office/powerpoint/2010/main" val="3368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DE666E-D892-3448-9B77-69837A1C0417}"/>
              </a:ext>
            </a:extLst>
          </p:cNvPr>
          <p:cNvSpPr>
            <a:spLocks noGrp="1"/>
          </p:cNvSpPr>
          <p:nvPr>
            <p:ph type="body" sz="quarter" idx="11"/>
          </p:nvPr>
        </p:nvSpPr>
        <p:spPr>
          <a:xfrm>
            <a:off x="682256" y="543623"/>
            <a:ext cx="10827489" cy="553998"/>
          </a:xfrm>
        </p:spPr>
        <p:txBody>
          <a:bodyPr/>
          <a:lstStyle/>
          <a:p>
            <a:r>
              <a:rPr lang="en-US" dirty="0"/>
              <a:t>Denormalized Entitlement View / Table</a:t>
            </a:r>
          </a:p>
        </p:txBody>
      </p:sp>
      <p:sp>
        <p:nvSpPr>
          <p:cNvPr id="5" name="Content Placeholder 1">
            <a:extLst>
              <a:ext uri="{FF2B5EF4-FFF2-40B4-BE49-F238E27FC236}">
                <a16:creationId xmlns:a16="http://schemas.microsoft.com/office/drawing/2014/main" id="{1409C5FA-5FC2-8C4A-9F13-347ABC94ECBB}"/>
              </a:ext>
            </a:extLst>
          </p:cNvPr>
          <p:cNvSpPr txBox="1">
            <a:spLocks/>
          </p:cNvSpPr>
          <p:nvPr/>
        </p:nvSpPr>
        <p:spPr>
          <a:xfrm>
            <a:off x="431244" y="1434274"/>
            <a:ext cx="10640167" cy="49127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dirty="0"/>
              <a:t>If Entitlements are stored in Normalized Tables, they should be brought together as a denormalized Entitlement Role View / Table</a:t>
            </a:r>
          </a:p>
          <a:p>
            <a:pPr indent="0">
              <a:buFont typeface="Arial" panose="020B0604020202020204" pitchFamily="34" charset="0"/>
              <a:buNone/>
            </a:pPr>
            <a:endParaRPr lang="en-US" dirty="0"/>
          </a:p>
          <a:p>
            <a:pPr indent="0">
              <a:buFont typeface="Arial" panose="020B0604020202020204" pitchFamily="34" charset="0"/>
              <a:buNone/>
            </a:pPr>
            <a:endParaRPr lang="en-US" dirty="0"/>
          </a:p>
          <a:p>
            <a:pPr indent="0">
              <a:buFont typeface="Arial" panose="020B0604020202020204" pitchFamily="34" charset="0"/>
              <a:buNone/>
            </a:pPr>
            <a:endParaRPr lang="en-US" dirty="0"/>
          </a:p>
          <a:p>
            <a:pPr indent="0">
              <a:buFont typeface="Arial" panose="020B0604020202020204" pitchFamily="34" charset="0"/>
              <a:buNone/>
            </a:pPr>
            <a:endParaRPr lang="en-US" dirty="0"/>
          </a:p>
          <a:p>
            <a:pPr indent="0">
              <a:buFont typeface="Arial" panose="020B0604020202020204" pitchFamily="34" charset="0"/>
              <a:buNone/>
            </a:pPr>
            <a:endParaRPr lang="en-US" dirty="0"/>
          </a:p>
          <a:p>
            <a:pPr indent="0">
              <a:buFont typeface="Arial" panose="020B0604020202020204" pitchFamily="34" charset="0"/>
              <a:buNone/>
            </a:pPr>
            <a:r>
              <a:rPr lang="en-US" dirty="0"/>
              <a:t>You may be wondering – how do I connect to the actual users in the Tableau Server? </a:t>
            </a:r>
          </a:p>
          <a:p>
            <a:pPr indent="0">
              <a:buFont typeface="Arial" panose="020B0604020202020204" pitchFamily="34" charset="0"/>
              <a:buNone/>
            </a:pPr>
            <a:endParaRPr lang="en-US" dirty="0"/>
          </a:p>
          <a:p>
            <a:pPr indent="0">
              <a:buFont typeface="Arial" panose="020B0604020202020204" pitchFamily="34" charset="0"/>
              <a:buNone/>
            </a:pPr>
            <a:r>
              <a:rPr lang="en-US" dirty="0"/>
              <a:t> </a:t>
            </a:r>
          </a:p>
        </p:txBody>
      </p:sp>
      <p:graphicFrame>
        <p:nvGraphicFramePr>
          <p:cNvPr id="4" name="Table 3">
            <a:extLst>
              <a:ext uri="{FF2B5EF4-FFF2-40B4-BE49-F238E27FC236}">
                <a16:creationId xmlns:a16="http://schemas.microsoft.com/office/drawing/2014/main" id="{6338D0B2-EF10-7A4A-B4A0-5012FBB8F726}"/>
              </a:ext>
            </a:extLst>
          </p:cNvPr>
          <p:cNvGraphicFramePr>
            <a:graphicFrameLocks noGrp="1"/>
          </p:cNvGraphicFramePr>
          <p:nvPr>
            <p:extLst>
              <p:ext uri="{D42A27DB-BD31-4B8C-83A1-F6EECF244321}">
                <p14:modId xmlns:p14="http://schemas.microsoft.com/office/powerpoint/2010/main" val="326910161"/>
              </p:ext>
            </p:extLst>
          </p:nvPr>
        </p:nvGraphicFramePr>
        <p:xfrm>
          <a:off x="682256" y="2827478"/>
          <a:ext cx="9340286" cy="1483360"/>
        </p:xfrm>
        <a:graphic>
          <a:graphicData uri="http://schemas.openxmlformats.org/drawingml/2006/table">
            <a:tbl>
              <a:tblPr firstRow="1" bandRow="1">
                <a:tableStyleId>{5C22544A-7EE6-4342-B048-85BDC9FD1C3A}</a:tableStyleId>
              </a:tblPr>
              <a:tblGrid>
                <a:gridCol w="2978536">
                  <a:extLst>
                    <a:ext uri="{9D8B030D-6E8A-4147-A177-3AD203B41FA5}">
                      <a16:colId xmlns:a16="http://schemas.microsoft.com/office/drawing/2014/main" val="3400501731"/>
                    </a:ext>
                  </a:extLst>
                </a:gridCol>
                <a:gridCol w="1315589">
                  <a:extLst>
                    <a:ext uri="{9D8B030D-6E8A-4147-A177-3AD203B41FA5}">
                      <a16:colId xmlns:a16="http://schemas.microsoft.com/office/drawing/2014/main" val="3416505166"/>
                    </a:ext>
                  </a:extLst>
                </a:gridCol>
                <a:gridCol w="1173408">
                  <a:extLst>
                    <a:ext uri="{9D8B030D-6E8A-4147-A177-3AD203B41FA5}">
                      <a16:colId xmlns:a16="http://schemas.microsoft.com/office/drawing/2014/main" val="4203404280"/>
                    </a:ext>
                  </a:extLst>
                </a:gridCol>
                <a:gridCol w="1839027">
                  <a:extLst>
                    <a:ext uri="{9D8B030D-6E8A-4147-A177-3AD203B41FA5}">
                      <a16:colId xmlns:a16="http://schemas.microsoft.com/office/drawing/2014/main" val="560854952"/>
                    </a:ext>
                  </a:extLst>
                </a:gridCol>
                <a:gridCol w="2033726">
                  <a:extLst>
                    <a:ext uri="{9D8B030D-6E8A-4147-A177-3AD203B41FA5}">
                      <a16:colId xmlns:a16="http://schemas.microsoft.com/office/drawing/2014/main" val="2244650946"/>
                    </a:ext>
                  </a:extLst>
                </a:gridCol>
              </a:tblGrid>
              <a:tr h="370840">
                <a:tc>
                  <a:txBody>
                    <a:bodyPr/>
                    <a:lstStyle/>
                    <a:p>
                      <a:r>
                        <a:rPr lang="en-US" dirty="0" err="1"/>
                        <a:t>Role_ID</a:t>
                      </a:r>
                      <a:endParaRPr lang="en-US" dirty="0"/>
                    </a:p>
                  </a:txBody>
                  <a:tcPr/>
                </a:tc>
                <a:tc>
                  <a:txBody>
                    <a:bodyPr/>
                    <a:lstStyle/>
                    <a:p>
                      <a:r>
                        <a:rPr lang="en-US" dirty="0" err="1"/>
                        <a:t>Theatre_ID</a:t>
                      </a:r>
                      <a:endParaRPr lang="en-US" dirty="0"/>
                    </a:p>
                  </a:txBody>
                  <a:tcPr/>
                </a:tc>
                <a:tc>
                  <a:txBody>
                    <a:bodyPr/>
                    <a:lstStyle/>
                    <a:p>
                      <a:r>
                        <a:rPr lang="en-US" dirty="0" err="1"/>
                        <a:t>Region_ID</a:t>
                      </a:r>
                      <a:endParaRPr lang="en-US" dirty="0"/>
                    </a:p>
                  </a:txBody>
                  <a:tcPr/>
                </a:tc>
                <a:tc>
                  <a:txBody>
                    <a:bodyPr/>
                    <a:lstStyle/>
                    <a:p>
                      <a:r>
                        <a:rPr lang="en-US" dirty="0" err="1"/>
                        <a:t>Sub_Region_ID</a:t>
                      </a:r>
                      <a:endParaRPr lang="en-US" dirty="0"/>
                    </a:p>
                  </a:txBody>
                  <a:tcPr/>
                </a:tc>
                <a:tc>
                  <a:txBody>
                    <a:bodyPr/>
                    <a:lstStyle/>
                    <a:p>
                      <a:r>
                        <a:rPr lang="en-US" dirty="0" err="1"/>
                        <a:t>District_ID</a:t>
                      </a:r>
                      <a:endParaRPr lang="en-US" dirty="0"/>
                    </a:p>
                  </a:txBody>
                  <a:tcPr/>
                </a:tc>
                <a:extLst>
                  <a:ext uri="{0D108BD9-81ED-4DB2-BD59-A6C34878D82A}">
                    <a16:rowId xmlns:a16="http://schemas.microsoft.com/office/drawing/2014/main" val="4069569853"/>
                  </a:ext>
                </a:extLst>
              </a:tr>
              <a:tr h="370840">
                <a:tc>
                  <a:txBody>
                    <a:bodyPr/>
                    <a:lstStyle/>
                    <a:p>
                      <a:pPr lvl="0" algn="l"/>
                      <a:r>
                        <a:rPr lang="en-US" dirty="0"/>
                        <a:t>EMEA-AFRICA-SA-E-I-ENA-1</a:t>
                      </a:r>
                    </a:p>
                  </a:txBody>
                  <a:tcPr/>
                </a:tc>
                <a:tc>
                  <a:txBody>
                    <a:bodyPr/>
                    <a:lstStyle/>
                    <a:p>
                      <a:r>
                        <a:rPr lang="en-US" dirty="0"/>
                        <a:t>EMEA</a:t>
                      </a:r>
                    </a:p>
                  </a:txBody>
                  <a:tcPr/>
                </a:tc>
                <a:tc>
                  <a:txBody>
                    <a:bodyPr/>
                    <a:lstStyle/>
                    <a:p>
                      <a:r>
                        <a:rPr lang="en-US" dirty="0"/>
                        <a:t>EMEA</a:t>
                      </a:r>
                    </a:p>
                  </a:txBody>
                  <a:tcPr/>
                </a:tc>
                <a:tc>
                  <a:txBody>
                    <a:bodyPr/>
                    <a:lstStyle/>
                    <a:p>
                      <a:r>
                        <a:rPr lang="en-US" dirty="0"/>
                        <a:t>AFRICA</a:t>
                      </a:r>
                    </a:p>
                  </a:txBody>
                  <a:tcPr/>
                </a:tc>
                <a:tc>
                  <a:txBody>
                    <a:bodyPr/>
                    <a:lstStyle/>
                    <a:p>
                      <a:r>
                        <a:rPr lang="en-US" dirty="0"/>
                        <a:t>SA</a:t>
                      </a:r>
                    </a:p>
                  </a:txBody>
                  <a:tcPr/>
                </a:tc>
                <a:extLst>
                  <a:ext uri="{0D108BD9-81ED-4DB2-BD59-A6C34878D82A}">
                    <a16:rowId xmlns:a16="http://schemas.microsoft.com/office/drawing/2014/main" val="11935904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USCA-CA-CA2-E-F-SNA-2</a:t>
                      </a:r>
                    </a:p>
                  </a:txBody>
                  <a:tcPr/>
                </a:tc>
                <a:tc>
                  <a:txBody>
                    <a:bodyPr/>
                    <a:lstStyle/>
                    <a:p>
                      <a:r>
                        <a:rPr lang="en-US" dirty="0"/>
                        <a:t>AMER</a:t>
                      </a:r>
                    </a:p>
                  </a:txBody>
                  <a:tcPr/>
                </a:tc>
                <a:tc>
                  <a:txBody>
                    <a:bodyPr/>
                    <a:lstStyle/>
                    <a:p>
                      <a:r>
                        <a:rPr lang="en-US" dirty="0"/>
                        <a:t>USCA</a:t>
                      </a:r>
                    </a:p>
                  </a:txBody>
                  <a:tcPr/>
                </a:tc>
                <a:tc>
                  <a:txBody>
                    <a:bodyPr/>
                    <a:lstStyle/>
                    <a:p>
                      <a:r>
                        <a:rPr lang="en-US" dirty="0"/>
                        <a:t>CA</a:t>
                      </a:r>
                    </a:p>
                  </a:txBody>
                  <a:tcPr/>
                </a:tc>
                <a:tc>
                  <a:txBody>
                    <a:bodyPr/>
                    <a:lstStyle/>
                    <a:p>
                      <a:r>
                        <a:rPr lang="en-US" dirty="0"/>
                        <a:t>CA2</a:t>
                      </a:r>
                    </a:p>
                  </a:txBody>
                  <a:tcPr/>
                </a:tc>
                <a:extLst>
                  <a:ext uri="{0D108BD9-81ED-4DB2-BD59-A6C34878D82A}">
                    <a16:rowId xmlns:a16="http://schemas.microsoft.com/office/drawing/2014/main" val="15367698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LAC-MX-MX1-C-I-TER-3</a:t>
                      </a:r>
                    </a:p>
                  </a:txBody>
                  <a:tcPr/>
                </a:tc>
                <a:tc>
                  <a:txBody>
                    <a:bodyPr/>
                    <a:lstStyle/>
                    <a:p>
                      <a:r>
                        <a:rPr lang="en-US" dirty="0"/>
                        <a:t>AMER</a:t>
                      </a:r>
                    </a:p>
                  </a:txBody>
                  <a:tcPr/>
                </a:tc>
                <a:tc>
                  <a:txBody>
                    <a:bodyPr/>
                    <a:lstStyle/>
                    <a:p>
                      <a:r>
                        <a:rPr lang="en-US" dirty="0"/>
                        <a:t>LAC</a:t>
                      </a:r>
                    </a:p>
                  </a:txBody>
                  <a:tcPr/>
                </a:tc>
                <a:tc>
                  <a:txBody>
                    <a:bodyPr/>
                    <a:lstStyle/>
                    <a:p>
                      <a:r>
                        <a:rPr lang="en-US" dirty="0"/>
                        <a:t>MX</a:t>
                      </a:r>
                    </a:p>
                  </a:txBody>
                  <a:tcPr/>
                </a:tc>
                <a:tc>
                  <a:txBody>
                    <a:bodyPr/>
                    <a:lstStyle/>
                    <a:p>
                      <a:r>
                        <a:rPr lang="en-US" dirty="0"/>
                        <a:t>MX1</a:t>
                      </a:r>
                    </a:p>
                  </a:txBody>
                  <a:tcPr/>
                </a:tc>
                <a:extLst>
                  <a:ext uri="{0D108BD9-81ED-4DB2-BD59-A6C34878D82A}">
                    <a16:rowId xmlns:a16="http://schemas.microsoft.com/office/drawing/2014/main" val="1880118639"/>
                  </a:ext>
                </a:extLst>
              </a:tr>
            </a:tbl>
          </a:graphicData>
        </a:graphic>
      </p:graphicFrame>
    </p:spTree>
    <p:extLst>
      <p:ext uri="{BB962C8B-B14F-4D97-AF65-F5344CB8AC3E}">
        <p14:creationId xmlns:p14="http://schemas.microsoft.com/office/powerpoint/2010/main" val="5831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2279E8-2D1D-7347-A4B0-83DA7D9CC3A0}"/>
              </a:ext>
            </a:extLst>
          </p:cNvPr>
          <p:cNvSpPr>
            <a:spLocks noGrp="1"/>
          </p:cNvSpPr>
          <p:nvPr>
            <p:ph type="body" sz="quarter" idx="11"/>
          </p:nvPr>
        </p:nvSpPr>
        <p:spPr/>
        <p:txBody>
          <a:bodyPr/>
          <a:lstStyle/>
          <a:p>
            <a:r>
              <a:rPr lang="en-US" dirty="0"/>
              <a:t>Many-to-Many Mapping Table</a:t>
            </a:r>
          </a:p>
        </p:txBody>
      </p:sp>
      <p:sp>
        <p:nvSpPr>
          <p:cNvPr id="5" name="Text Placeholder 4">
            <a:extLst>
              <a:ext uri="{FF2B5EF4-FFF2-40B4-BE49-F238E27FC236}">
                <a16:creationId xmlns:a16="http://schemas.microsoft.com/office/drawing/2014/main" id="{E1B54C57-C2CB-294F-8526-29277BBC15F3}"/>
              </a:ext>
            </a:extLst>
          </p:cNvPr>
          <p:cNvSpPr>
            <a:spLocks noGrp="1"/>
          </p:cNvSpPr>
          <p:nvPr>
            <p:ph type="body" sz="quarter" idx="12"/>
          </p:nvPr>
        </p:nvSpPr>
        <p:spPr>
          <a:xfrm>
            <a:off x="682254" y="1439005"/>
            <a:ext cx="11315781" cy="4836517"/>
          </a:xfrm>
        </p:spPr>
        <p:txBody>
          <a:bodyPr/>
          <a:lstStyle/>
          <a:p>
            <a:r>
              <a:rPr lang="en-US" dirty="0">
                <a:solidFill>
                  <a:schemeClr val="accent6">
                    <a:lumMod val="75000"/>
                  </a:schemeClr>
                </a:solidFill>
              </a:rPr>
              <a:t>Many</a:t>
            </a:r>
            <a:r>
              <a:rPr lang="en-US" dirty="0"/>
              <a:t>-to-</a:t>
            </a:r>
            <a:r>
              <a:rPr lang="en-US" dirty="0">
                <a:solidFill>
                  <a:schemeClr val="accent2">
                    <a:lumMod val="75000"/>
                  </a:schemeClr>
                </a:solidFill>
              </a:rPr>
              <a:t>Many</a:t>
            </a:r>
            <a:r>
              <a:rPr lang="en-US" dirty="0"/>
              <a:t> Tables are a technique for linking tables</a:t>
            </a:r>
          </a:p>
          <a:p>
            <a:endParaRPr lang="en-US" dirty="0"/>
          </a:p>
          <a:p>
            <a:endParaRPr lang="en-US" dirty="0"/>
          </a:p>
          <a:p>
            <a:endParaRPr lang="en-US" dirty="0"/>
          </a:p>
          <a:p>
            <a:endParaRPr lang="en-US" dirty="0"/>
          </a:p>
          <a:p>
            <a:endParaRPr lang="en-US" dirty="0"/>
          </a:p>
          <a:p>
            <a:endParaRPr lang="en-US" dirty="0"/>
          </a:p>
          <a:p>
            <a:endParaRPr lang="en-US" dirty="0"/>
          </a:p>
          <a:p>
            <a:r>
              <a:rPr lang="en-US" dirty="0"/>
              <a:t>There can be multiple instances for both Username and the Entitlement attributes</a:t>
            </a:r>
          </a:p>
          <a:p>
            <a:endParaRPr lang="en-US" dirty="0"/>
          </a:p>
          <a:p>
            <a:r>
              <a:rPr lang="en-US" dirty="0"/>
              <a:t>When </a:t>
            </a:r>
            <a:r>
              <a:rPr lang="en-US" dirty="0" err="1"/>
              <a:t>JOINed</a:t>
            </a:r>
            <a:r>
              <a:rPr lang="en-US" dirty="0"/>
              <a:t> to a Fact table without any filters, this causes the “blow up”</a:t>
            </a:r>
          </a:p>
        </p:txBody>
      </p:sp>
      <p:graphicFrame>
        <p:nvGraphicFramePr>
          <p:cNvPr id="4" name="Table 3">
            <a:extLst>
              <a:ext uri="{FF2B5EF4-FFF2-40B4-BE49-F238E27FC236}">
                <a16:creationId xmlns:a16="http://schemas.microsoft.com/office/drawing/2014/main" id="{D71011F7-77D7-204A-BCFD-1807A5B56EC8}"/>
              </a:ext>
            </a:extLst>
          </p:cNvPr>
          <p:cNvGraphicFramePr>
            <a:graphicFrameLocks noGrp="1"/>
          </p:cNvGraphicFramePr>
          <p:nvPr>
            <p:extLst>
              <p:ext uri="{D42A27DB-BD31-4B8C-83A1-F6EECF244321}">
                <p14:modId xmlns:p14="http://schemas.microsoft.com/office/powerpoint/2010/main" val="1040257604"/>
              </p:ext>
            </p:extLst>
          </p:nvPr>
        </p:nvGraphicFramePr>
        <p:xfrm>
          <a:off x="682254" y="2171133"/>
          <a:ext cx="10218828" cy="2622675"/>
        </p:xfrm>
        <a:graphic>
          <a:graphicData uri="http://schemas.openxmlformats.org/drawingml/2006/table">
            <a:tbl>
              <a:tblPr firstRow="1" bandRow="1">
                <a:tableStyleId>{5C22544A-7EE6-4342-B048-85BDC9FD1C3A}</a:tableStyleId>
              </a:tblPr>
              <a:tblGrid>
                <a:gridCol w="2436367">
                  <a:extLst>
                    <a:ext uri="{9D8B030D-6E8A-4147-A177-3AD203B41FA5}">
                      <a16:colId xmlns:a16="http://schemas.microsoft.com/office/drawing/2014/main" val="1560747936"/>
                    </a:ext>
                  </a:extLst>
                </a:gridCol>
                <a:gridCol w="2436367">
                  <a:extLst>
                    <a:ext uri="{9D8B030D-6E8A-4147-A177-3AD203B41FA5}">
                      <a16:colId xmlns:a16="http://schemas.microsoft.com/office/drawing/2014/main" val="3400501731"/>
                    </a:ext>
                  </a:extLst>
                </a:gridCol>
                <a:gridCol w="3389312">
                  <a:extLst>
                    <a:ext uri="{9D8B030D-6E8A-4147-A177-3AD203B41FA5}">
                      <a16:colId xmlns:a16="http://schemas.microsoft.com/office/drawing/2014/main" val="3416505166"/>
                    </a:ext>
                  </a:extLst>
                </a:gridCol>
                <a:gridCol w="1956782">
                  <a:extLst>
                    <a:ext uri="{9D8B030D-6E8A-4147-A177-3AD203B41FA5}">
                      <a16:colId xmlns:a16="http://schemas.microsoft.com/office/drawing/2014/main" val="4203404280"/>
                    </a:ext>
                  </a:extLst>
                </a:gridCol>
              </a:tblGrid>
              <a:tr h="370840">
                <a:tc>
                  <a:txBody>
                    <a:bodyPr/>
                    <a:lstStyle/>
                    <a:p>
                      <a:r>
                        <a:rPr lang="en-US" dirty="0" err="1"/>
                        <a:t>Mapping_ID</a:t>
                      </a:r>
                      <a:endParaRPr lang="en-US" dirty="0"/>
                    </a:p>
                  </a:txBody>
                  <a:tcPr/>
                </a:tc>
                <a:tc>
                  <a:txBody>
                    <a:bodyPr/>
                    <a:lstStyle/>
                    <a:p>
                      <a:r>
                        <a:rPr lang="en-US" dirty="0"/>
                        <a:t>Username</a:t>
                      </a:r>
                    </a:p>
                  </a:txBody>
                  <a:tcPr/>
                </a:tc>
                <a:tc>
                  <a:txBody>
                    <a:bodyPr/>
                    <a:lstStyle/>
                    <a:p>
                      <a:r>
                        <a:rPr lang="en-US" dirty="0" err="1"/>
                        <a:t>Role_ID</a:t>
                      </a:r>
                      <a:endParaRPr lang="en-US" dirty="0"/>
                    </a:p>
                  </a:txBody>
                  <a:tcPr/>
                </a:tc>
                <a:tc>
                  <a:txBody>
                    <a:bodyPr/>
                    <a:lstStyle/>
                    <a:p>
                      <a:r>
                        <a:rPr lang="en-US" dirty="0" err="1"/>
                        <a:t>Company_Role</a:t>
                      </a:r>
                      <a:endParaRPr lang="en-US" dirty="0"/>
                    </a:p>
                  </a:txBody>
                  <a:tcPr/>
                </a:tc>
                <a:extLst>
                  <a:ext uri="{0D108BD9-81ED-4DB2-BD59-A6C34878D82A}">
                    <a16:rowId xmlns:a16="http://schemas.microsoft.com/office/drawing/2014/main" val="4069569853"/>
                  </a:ext>
                </a:extLst>
              </a:tr>
              <a:tr h="397635">
                <a:tc>
                  <a:txBody>
                    <a:bodyPr/>
                    <a:lstStyle/>
                    <a:p>
                      <a:pPr lvl="0" algn="l"/>
                      <a:r>
                        <a:rPr lang="en-US" dirty="0"/>
                        <a:t>10001</a:t>
                      </a:r>
                    </a:p>
                  </a:txBody>
                  <a:tcPr/>
                </a:tc>
                <a:tc>
                  <a:txBody>
                    <a:bodyPr/>
                    <a:lstStyle/>
                    <a:p>
                      <a:pPr lvl="0" algn="l"/>
                      <a:r>
                        <a:rPr lang="en-US" dirty="0" err="1">
                          <a:solidFill>
                            <a:schemeClr val="accent6">
                              <a:lumMod val="75000"/>
                            </a:schemeClr>
                          </a:solidFill>
                        </a:rPr>
                        <a:t>d.rector</a:t>
                      </a:r>
                      <a:endParaRPr lang="en-US" dirty="0">
                        <a:solidFill>
                          <a:schemeClr val="accent6">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rPr>
                        <a:t>AMER-USCA-CA-CA1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Director</a:t>
                      </a:r>
                    </a:p>
                  </a:txBody>
                  <a:tcPr/>
                </a:tc>
                <a:extLst>
                  <a:ext uri="{0D108BD9-81ED-4DB2-BD59-A6C34878D82A}">
                    <a16:rowId xmlns:a16="http://schemas.microsoft.com/office/drawing/2014/main" val="11935904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10002</a:t>
                      </a:r>
                      <a:endParaRPr lang="en-US" dirty="0"/>
                    </a:p>
                  </a:txBody>
                  <a:tcPr/>
                </a:tc>
                <a:tc>
                  <a:txBody>
                    <a:bodyPr/>
                    <a:lstStyle/>
                    <a:p>
                      <a:pPr lvl="0" algn="l"/>
                      <a:r>
                        <a:rPr lang="en-US" dirty="0" err="1">
                          <a:solidFill>
                            <a:schemeClr val="accent6">
                              <a:lumMod val="75000"/>
                            </a:schemeClr>
                          </a:solidFill>
                        </a:rPr>
                        <a:t>d.rector</a:t>
                      </a:r>
                      <a:endParaRPr lang="en-US" dirty="0">
                        <a:solidFill>
                          <a:schemeClr val="accent6">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AMER-USCA-CA-CA2</a:t>
                      </a:r>
                    </a:p>
                  </a:txBody>
                  <a:tcPr/>
                </a:tc>
                <a:tc>
                  <a:txBody>
                    <a:bodyPr/>
                    <a:lstStyle/>
                    <a:p>
                      <a:r>
                        <a:rPr lang="en-US" dirty="0"/>
                        <a:t>Director</a:t>
                      </a:r>
                    </a:p>
                  </a:txBody>
                  <a:tcPr/>
                </a:tc>
                <a:extLst>
                  <a:ext uri="{0D108BD9-81ED-4DB2-BD59-A6C34878D82A}">
                    <a16:rowId xmlns:a16="http://schemas.microsoft.com/office/drawing/2014/main" val="15367698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accent6">
                              <a:lumMod val="75000"/>
                            </a:schemeClr>
                          </a:solidFill>
                        </a:rPr>
                        <a:t>d.rector</a:t>
                      </a:r>
                      <a:endParaRPr lang="en-US" dirty="0">
                        <a:solidFill>
                          <a:schemeClr val="accent6">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AMER-LAC-MX-MX1</a:t>
                      </a:r>
                    </a:p>
                  </a:txBody>
                  <a:tcPr/>
                </a:tc>
                <a:tc>
                  <a:txBody>
                    <a:bodyPr/>
                    <a:lstStyle/>
                    <a:p>
                      <a:r>
                        <a:rPr lang="en-US" dirty="0"/>
                        <a:t>Director</a:t>
                      </a:r>
                    </a:p>
                  </a:txBody>
                  <a:tcPr/>
                </a:tc>
                <a:extLst>
                  <a:ext uri="{0D108BD9-81ED-4DB2-BD59-A6C34878D82A}">
                    <a16:rowId xmlns:a16="http://schemas.microsoft.com/office/drawing/2014/main" val="18801186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a.canadien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rPr>
                        <a:t>AMER-USCA-CA-CA1</a:t>
                      </a:r>
                    </a:p>
                  </a:txBody>
                  <a:tcPr/>
                </a:tc>
                <a:tc>
                  <a:txBody>
                    <a:bodyPr/>
                    <a:lstStyle/>
                    <a:p>
                      <a:r>
                        <a:rPr lang="en-US" dirty="0"/>
                        <a:t>Regional Manager</a:t>
                      </a:r>
                    </a:p>
                  </a:txBody>
                  <a:tcPr/>
                </a:tc>
                <a:extLst>
                  <a:ext uri="{0D108BD9-81ED-4DB2-BD59-A6C34878D82A}">
                    <a16:rowId xmlns:a16="http://schemas.microsoft.com/office/drawing/2014/main" val="25440306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a.canadien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AMER-USCA-CA-CA2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Regional Manager</a:t>
                      </a:r>
                    </a:p>
                  </a:txBody>
                  <a:tcPr/>
                </a:tc>
                <a:extLst>
                  <a:ext uri="{0D108BD9-81ED-4DB2-BD59-A6C34878D82A}">
                    <a16:rowId xmlns:a16="http://schemas.microsoft.com/office/drawing/2014/main" val="16104844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j.data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rPr>
                        <a:t>AMER-USCA-CA-CA1</a:t>
                      </a:r>
                    </a:p>
                  </a:txBody>
                  <a:tcPr/>
                </a:tc>
                <a:tc>
                  <a:txBody>
                    <a:bodyPr/>
                    <a:lstStyle/>
                    <a:p>
                      <a:r>
                        <a:rPr lang="en-US" dirty="0"/>
                        <a:t>Account Manager</a:t>
                      </a:r>
                    </a:p>
                  </a:txBody>
                  <a:tcPr/>
                </a:tc>
                <a:extLst>
                  <a:ext uri="{0D108BD9-81ED-4DB2-BD59-A6C34878D82A}">
                    <a16:rowId xmlns:a16="http://schemas.microsoft.com/office/drawing/2014/main" val="677889413"/>
                  </a:ext>
                </a:extLst>
              </a:tr>
            </a:tbl>
          </a:graphicData>
        </a:graphic>
      </p:graphicFrame>
    </p:spTree>
    <p:extLst>
      <p:ext uri="{BB962C8B-B14F-4D97-AF65-F5344CB8AC3E}">
        <p14:creationId xmlns:p14="http://schemas.microsoft.com/office/powerpoint/2010/main" val="305390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1AD61-300D-2C47-AD63-87AAD6297363}"/>
              </a:ext>
            </a:extLst>
          </p:cNvPr>
          <p:cNvSpPr>
            <a:spLocks noGrp="1"/>
          </p:cNvSpPr>
          <p:nvPr>
            <p:ph type="body" sz="quarter" idx="11"/>
          </p:nvPr>
        </p:nvSpPr>
        <p:spPr>
          <a:xfrm>
            <a:off x="682256" y="543623"/>
            <a:ext cx="10827489" cy="553998"/>
          </a:xfrm>
        </p:spPr>
        <p:txBody>
          <a:bodyPr/>
          <a:lstStyle/>
          <a:p>
            <a:r>
              <a:rPr lang="en-US" dirty="0"/>
              <a:t>Models for Mapping Users to Entitlements</a:t>
            </a:r>
          </a:p>
        </p:txBody>
      </p:sp>
      <p:sp>
        <p:nvSpPr>
          <p:cNvPr id="3" name="Text Placeholder 2">
            <a:extLst>
              <a:ext uri="{FF2B5EF4-FFF2-40B4-BE49-F238E27FC236}">
                <a16:creationId xmlns:a16="http://schemas.microsoft.com/office/drawing/2014/main" id="{B7E43216-B3D1-294C-97A3-BA3F819F556A}"/>
              </a:ext>
            </a:extLst>
          </p:cNvPr>
          <p:cNvSpPr>
            <a:spLocks noGrp="1"/>
          </p:cNvSpPr>
          <p:nvPr>
            <p:ph type="body" sz="quarter" idx="12"/>
          </p:nvPr>
        </p:nvSpPr>
        <p:spPr>
          <a:xfrm>
            <a:off x="682256" y="1331335"/>
            <a:ext cx="10827490" cy="3927998"/>
          </a:xfrm>
        </p:spPr>
        <p:txBody>
          <a:bodyPr/>
          <a:lstStyle/>
          <a:p>
            <a:r>
              <a:rPr lang="en-US" dirty="0"/>
              <a:t>There are two primary ways of mapping Users to Entitlements:</a:t>
            </a:r>
          </a:p>
          <a:p>
            <a:endParaRPr lang="en-US" dirty="0"/>
          </a:p>
          <a:p>
            <a:pPr marL="457200" indent="-457200">
              <a:buFont typeface="+mj-lt"/>
              <a:buAutoNum type="arabicPeriod"/>
            </a:pPr>
            <a:r>
              <a:rPr lang="en-US" dirty="0"/>
              <a:t>Full Mapping to the Deepest Level of Granularity</a:t>
            </a:r>
          </a:p>
          <a:p>
            <a:pPr marL="1001437" lvl="1" indent="-457200">
              <a:buFont typeface="Arial" panose="020B0604020202020204" pitchFamily="34" charset="0"/>
              <a:buChar char="•"/>
            </a:pPr>
            <a:r>
              <a:rPr lang="en-US" dirty="0"/>
              <a:t>One row in the mapping table for every entitlement the user has</a:t>
            </a:r>
          </a:p>
          <a:p>
            <a:pPr marL="1001437" lvl="1" indent="-457200">
              <a:buFont typeface="Arial" panose="020B0604020202020204" pitchFamily="34" charset="0"/>
              <a:buChar char="•"/>
            </a:pPr>
            <a:r>
              <a:rPr lang="en-US" dirty="0"/>
              <a:t>Requires less JOIN clauses</a:t>
            </a:r>
          </a:p>
          <a:p>
            <a:pPr marL="457200" indent="-457200">
              <a:buFont typeface="+mj-lt"/>
              <a:buAutoNum type="arabicPeriod"/>
            </a:pPr>
            <a:r>
              <a:rPr lang="en-US" dirty="0"/>
              <a:t>Sparse Entitlements</a:t>
            </a:r>
          </a:p>
          <a:p>
            <a:pPr marL="1001437" lvl="1" indent="-457200">
              <a:buFont typeface="Arial" panose="020B0604020202020204" pitchFamily="34" charset="0"/>
              <a:buChar char="•"/>
            </a:pPr>
            <a:r>
              <a:rPr lang="en-US" dirty="0"/>
              <a:t>A single row in the mapping table for a particular level in the entitlement hierarchy </a:t>
            </a:r>
          </a:p>
          <a:p>
            <a:pPr marL="1001437" lvl="1" indent="-457200">
              <a:buFont typeface="Arial" panose="020B0604020202020204" pitchFamily="34" charset="0"/>
              <a:buChar char="•"/>
            </a:pPr>
            <a:r>
              <a:rPr lang="en-US" dirty="0"/>
              <a:t>Vastly reduces the number of entitlement rows for users at high levels in a hierarchy</a:t>
            </a:r>
          </a:p>
        </p:txBody>
      </p:sp>
    </p:spTree>
    <p:extLst>
      <p:ext uri="{BB962C8B-B14F-4D97-AF65-F5344CB8AC3E}">
        <p14:creationId xmlns:p14="http://schemas.microsoft.com/office/powerpoint/2010/main" val="1093395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42C04-1BFC-494D-8A99-F83FB216C056}"/>
              </a:ext>
            </a:extLst>
          </p:cNvPr>
          <p:cNvSpPr>
            <a:spLocks noGrp="1"/>
          </p:cNvSpPr>
          <p:nvPr>
            <p:ph type="body" sz="quarter" idx="11"/>
          </p:nvPr>
        </p:nvSpPr>
        <p:spPr/>
        <p:txBody>
          <a:bodyPr/>
          <a:lstStyle/>
          <a:p>
            <a:r>
              <a:rPr lang="en-US" dirty="0"/>
              <a:t>Sparse Entitlements Table</a:t>
            </a:r>
          </a:p>
        </p:txBody>
      </p:sp>
      <p:sp>
        <p:nvSpPr>
          <p:cNvPr id="3" name="Text Placeholder 2">
            <a:extLst>
              <a:ext uri="{FF2B5EF4-FFF2-40B4-BE49-F238E27FC236}">
                <a16:creationId xmlns:a16="http://schemas.microsoft.com/office/drawing/2014/main" id="{C7D9B6E9-BBBB-BF43-A744-EF222507E652}"/>
              </a:ext>
            </a:extLst>
          </p:cNvPr>
          <p:cNvSpPr>
            <a:spLocks noGrp="1"/>
          </p:cNvSpPr>
          <p:nvPr>
            <p:ph type="body" sz="quarter" idx="12"/>
          </p:nvPr>
        </p:nvSpPr>
        <p:spPr>
          <a:xfrm>
            <a:off x="682256" y="1331335"/>
            <a:ext cx="10827490" cy="1548886"/>
          </a:xfrm>
        </p:spPr>
        <p:txBody>
          <a:bodyPr/>
          <a:lstStyle/>
          <a:p>
            <a:r>
              <a:rPr lang="en-US" dirty="0"/>
              <a:t>A Sparse Entitlements table includes entries for every level in a hierarchy, not just the entries for the most granular levels of the hierarchy</a:t>
            </a:r>
          </a:p>
          <a:p>
            <a:endParaRPr lang="en-US" dirty="0"/>
          </a:p>
          <a:p>
            <a:r>
              <a:rPr lang="en-US" dirty="0"/>
              <a:t>NULL values in columns represent having access to ALL of the data</a:t>
            </a:r>
          </a:p>
        </p:txBody>
      </p:sp>
      <p:graphicFrame>
        <p:nvGraphicFramePr>
          <p:cNvPr id="4" name="Table 3">
            <a:extLst>
              <a:ext uri="{FF2B5EF4-FFF2-40B4-BE49-F238E27FC236}">
                <a16:creationId xmlns:a16="http://schemas.microsoft.com/office/drawing/2014/main" id="{5519610A-C26D-8847-9449-52592CDE99AF}"/>
              </a:ext>
            </a:extLst>
          </p:cNvPr>
          <p:cNvGraphicFramePr>
            <a:graphicFrameLocks noGrp="1"/>
          </p:cNvGraphicFramePr>
          <p:nvPr>
            <p:extLst>
              <p:ext uri="{D42A27DB-BD31-4B8C-83A1-F6EECF244321}">
                <p14:modId xmlns:p14="http://schemas.microsoft.com/office/powerpoint/2010/main" val="2360869407"/>
              </p:ext>
            </p:extLst>
          </p:nvPr>
        </p:nvGraphicFramePr>
        <p:xfrm>
          <a:off x="682256" y="3113935"/>
          <a:ext cx="9340286" cy="3337560"/>
        </p:xfrm>
        <a:graphic>
          <a:graphicData uri="http://schemas.openxmlformats.org/drawingml/2006/table">
            <a:tbl>
              <a:tblPr firstRow="1" bandRow="1">
                <a:tableStyleId>{5C22544A-7EE6-4342-B048-85BDC9FD1C3A}</a:tableStyleId>
              </a:tblPr>
              <a:tblGrid>
                <a:gridCol w="2978536">
                  <a:extLst>
                    <a:ext uri="{9D8B030D-6E8A-4147-A177-3AD203B41FA5}">
                      <a16:colId xmlns:a16="http://schemas.microsoft.com/office/drawing/2014/main" val="3400501731"/>
                    </a:ext>
                  </a:extLst>
                </a:gridCol>
                <a:gridCol w="1315589">
                  <a:extLst>
                    <a:ext uri="{9D8B030D-6E8A-4147-A177-3AD203B41FA5}">
                      <a16:colId xmlns:a16="http://schemas.microsoft.com/office/drawing/2014/main" val="3416505166"/>
                    </a:ext>
                  </a:extLst>
                </a:gridCol>
                <a:gridCol w="1173408">
                  <a:extLst>
                    <a:ext uri="{9D8B030D-6E8A-4147-A177-3AD203B41FA5}">
                      <a16:colId xmlns:a16="http://schemas.microsoft.com/office/drawing/2014/main" val="4203404280"/>
                    </a:ext>
                  </a:extLst>
                </a:gridCol>
                <a:gridCol w="1839027">
                  <a:extLst>
                    <a:ext uri="{9D8B030D-6E8A-4147-A177-3AD203B41FA5}">
                      <a16:colId xmlns:a16="http://schemas.microsoft.com/office/drawing/2014/main" val="560854952"/>
                    </a:ext>
                  </a:extLst>
                </a:gridCol>
                <a:gridCol w="2033726">
                  <a:extLst>
                    <a:ext uri="{9D8B030D-6E8A-4147-A177-3AD203B41FA5}">
                      <a16:colId xmlns:a16="http://schemas.microsoft.com/office/drawing/2014/main" val="2244650946"/>
                    </a:ext>
                  </a:extLst>
                </a:gridCol>
              </a:tblGrid>
              <a:tr h="370840">
                <a:tc>
                  <a:txBody>
                    <a:bodyPr/>
                    <a:lstStyle/>
                    <a:p>
                      <a:r>
                        <a:rPr lang="en-US" dirty="0" err="1"/>
                        <a:t>Role_ID</a:t>
                      </a:r>
                      <a:endParaRPr lang="en-US" dirty="0"/>
                    </a:p>
                  </a:txBody>
                  <a:tcPr/>
                </a:tc>
                <a:tc>
                  <a:txBody>
                    <a:bodyPr/>
                    <a:lstStyle/>
                    <a:p>
                      <a:r>
                        <a:rPr lang="en-US" dirty="0" err="1"/>
                        <a:t>Theatre_ID</a:t>
                      </a:r>
                      <a:endParaRPr lang="en-US" dirty="0"/>
                    </a:p>
                  </a:txBody>
                  <a:tcPr/>
                </a:tc>
                <a:tc>
                  <a:txBody>
                    <a:bodyPr/>
                    <a:lstStyle/>
                    <a:p>
                      <a:r>
                        <a:rPr lang="en-US" dirty="0" err="1"/>
                        <a:t>Region_ID</a:t>
                      </a:r>
                      <a:endParaRPr lang="en-US" dirty="0"/>
                    </a:p>
                  </a:txBody>
                  <a:tcPr/>
                </a:tc>
                <a:tc>
                  <a:txBody>
                    <a:bodyPr/>
                    <a:lstStyle/>
                    <a:p>
                      <a:r>
                        <a:rPr lang="en-US" dirty="0" err="1"/>
                        <a:t>Sub_Region_ID</a:t>
                      </a:r>
                      <a:endParaRPr lang="en-US" dirty="0"/>
                    </a:p>
                  </a:txBody>
                  <a:tcPr/>
                </a:tc>
                <a:tc>
                  <a:txBody>
                    <a:bodyPr/>
                    <a:lstStyle/>
                    <a:p>
                      <a:r>
                        <a:rPr lang="en-US" dirty="0" err="1"/>
                        <a:t>District_ID</a:t>
                      </a:r>
                      <a:endParaRPr lang="en-US" dirty="0"/>
                    </a:p>
                  </a:txBody>
                  <a:tcPr/>
                </a:tc>
                <a:extLst>
                  <a:ext uri="{0D108BD9-81ED-4DB2-BD59-A6C34878D82A}">
                    <a16:rowId xmlns:a16="http://schemas.microsoft.com/office/drawing/2014/main" val="4069569853"/>
                  </a:ext>
                </a:extLst>
              </a:tr>
              <a:tr h="370840">
                <a:tc>
                  <a:txBody>
                    <a:bodyPr/>
                    <a:lstStyle/>
                    <a:p>
                      <a:pPr lvl="0" algn="l"/>
                      <a:r>
                        <a:rPr lang="en-US" dirty="0"/>
                        <a:t>ALL</a:t>
                      </a:r>
                    </a:p>
                  </a:txBody>
                  <a:tcPr/>
                </a:tc>
                <a:tc>
                  <a:txBody>
                    <a:bodyPr/>
                    <a:lstStyle/>
                    <a:p>
                      <a:r>
                        <a:rPr lang="en-US" dirty="0"/>
                        <a:t>NULL</a:t>
                      </a:r>
                    </a:p>
                  </a:txBody>
                  <a:tcPr/>
                </a:tc>
                <a:tc>
                  <a:txBody>
                    <a:bodyPr/>
                    <a:lstStyle/>
                    <a:p>
                      <a:r>
                        <a:rPr lang="en-US" dirty="0"/>
                        <a:t>NULL</a:t>
                      </a:r>
                    </a:p>
                  </a:txBody>
                  <a:tcPr/>
                </a:tc>
                <a:tc>
                  <a:txBody>
                    <a:bodyPr/>
                    <a:lstStyle/>
                    <a:p>
                      <a:r>
                        <a:rPr lang="en-US" dirty="0"/>
                        <a:t>NULL</a:t>
                      </a:r>
                    </a:p>
                  </a:txBody>
                  <a:tcPr/>
                </a:tc>
                <a:tc>
                  <a:txBody>
                    <a:bodyPr/>
                    <a:lstStyle/>
                    <a:p>
                      <a:r>
                        <a:rPr lang="en-US" dirty="0"/>
                        <a:t>NULL</a:t>
                      </a:r>
                    </a:p>
                  </a:txBody>
                  <a:tcPr/>
                </a:tc>
                <a:extLst>
                  <a:ext uri="{0D108BD9-81ED-4DB2-BD59-A6C34878D82A}">
                    <a16:rowId xmlns:a16="http://schemas.microsoft.com/office/drawing/2014/main" val="461064095"/>
                  </a:ext>
                </a:extLst>
              </a:tr>
              <a:tr h="370840">
                <a:tc>
                  <a:txBody>
                    <a:bodyPr/>
                    <a:lstStyle/>
                    <a:p>
                      <a:pPr lvl="0" algn="l"/>
                      <a:r>
                        <a:rPr lang="en-US" dirty="0"/>
                        <a:t>EMEA</a:t>
                      </a:r>
                    </a:p>
                  </a:txBody>
                  <a:tcPr/>
                </a:tc>
                <a:tc>
                  <a:txBody>
                    <a:bodyPr/>
                    <a:lstStyle/>
                    <a:p>
                      <a:r>
                        <a:rPr lang="en-US" dirty="0"/>
                        <a:t>EMEA</a:t>
                      </a:r>
                    </a:p>
                  </a:txBody>
                  <a:tcPr/>
                </a:tc>
                <a:tc>
                  <a:txBody>
                    <a:bodyPr/>
                    <a:lstStyle/>
                    <a:p>
                      <a:r>
                        <a:rPr lang="en-US" dirty="0"/>
                        <a:t>EMEA</a:t>
                      </a:r>
                    </a:p>
                  </a:txBody>
                  <a:tcPr/>
                </a:tc>
                <a:tc>
                  <a:txBody>
                    <a:bodyPr/>
                    <a:lstStyle/>
                    <a:p>
                      <a:r>
                        <a:rPr lang="en-US" dirty="0"/>
                        <a:t>NULL</a:t>
                      </a:r>
                    </a:p>
                  </a:txBody>
                  <a:tcPr/>
                </a:tc>
                <a:tc>
                  <a:txBody>
                    <a:bodyPr/>
                    <a:lstStyle/>
                    <a:p>
                      <a:r>
                        <a:rPr lang="en-US" dirty="0"/>
                        <a:t>NULL</a:t>
                      </a:r>
                    </a:p>
                  </a:txBody>
                  <a:tcPr/>
                </a:tc>
                <a:extLst>
                  <a:ext uri="{0D108BD9-81ED-4DB2-BD59-A6C34878D82A}">
                    <a16:rowId xmlns:a16="http://schemas.microsoft.com/office/drawing/2014/main" val="1061042968"/>
                  </a:ext>
                </a:extLst>
              </a:tr>
              <a:tr h="370840">
                <a:tc>
                  <a:txBody>
                    <a:bodyPr/>
                    <a:lstStyle/>
                    <a:p>
                      <a:pPr lvl="0" algn="l"/>
                      <a:r>
                        <a:rPr lang="en-US" dirty="0"/>
                        <a:t>EMEA-AFRICA</a:t>
                      </a:r>
                    </a:p>
                  </a:txBody>
                  <a:tcPr/>
                </a:tc>
                <a:tc>
                  <a:txBody>
                    <a:bodyPr/>
                    <a:lstStyle/>
                    <a:p>
                      <a:r>
                        <a:rPr lang="en-US" dirty="0"/>
                        <a:t>EMEA</a:t>
                      </a:r>
                    </a:p>
                  </a:txBody>
                  <a:tcPr/>
                </a:tc>
                <a:tc>
                  <a:txBody>
                    <a:bodyPr/>
                    <a:lstStyle/>
                    <a:p>
                      <a:r>
                        <a:rPr lang="en-US" dirty="0"/>
                        <a:t>EMEA</a:t>
                      </a:r>
                    </a:p>
                  </a:txBody>
                  <a:tcPr/>
                </a:tc>
                <a:tc>
                  <a:txBody>
                    <a:bodyPr/>
                    <a:lstStyle/>
                    <a:p>
                      <a:r>
                        <a:rPr lang="en-US" dirty="0"/>
                        <a:t>AFRICA</a:t>
                      </a:r>
                    </a:p>
                  </a:txBody>
                  <a:tcPr/>
                </a:tc>
                <a:tc>
                  <a:txBody>
                    <a:bodyPr/>
                    <a:lstStyle/>
                    <a:p>
                      <a:r>
                        <a:rPr lang="en-US" dirty="0"/>
                        <a:t>NULL</a:t>
                      </a:r>
                    </a:p>
                  </a:txBody>
                  <a:tcPr/>
                </a:tc>
                <a:extLst>
                  <a:ext uri="{0D108BD9-81ED-4DB2-BD59-A6C34878D82A}">
                    <a16:rowId xmlns:a16="http://schemas.microsoft.com/office/drawing/2014/main" val="40106116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EMEA-AFRICA-SA</a:t>
                      </a:r>
                    </a:p>
                  </a:txBody>
                  <a:tcPr/>
                </a:tc>
                <a:tc>
                  <a:txBody>
                    <a:bodyPr/>
                    <a:lstStyle/>
                    <a:p>
                      <a:r>
                        <a:rPr lang="en-US" dirty="0"/>
                        <a:t>EMEA</a:t>
                      </a:r>
                    </a:p>
                  </a:txBody>
                  <a:tcPr/>
                </a:tc>
                <a:tc>
                  <a:txBody>
                    <a:bodyPr/>
                    <a:lstStyle/>
                    <a:p>
                      <a:r>
                        <a:rPr lang="en-US" dirty="0"/>
                        <a:t>EMEA</a:t>
                      </a:r>
                    </a:p>
                  </a:txBody>
                  <a:tcPr/>
                </a:tc>
                <a:tc>
                  <a:txBody>
                    <a:bodyPr/>
                    <a:lstStyle/>
                    <a:p>
                      <a:r>
                        <a:rPr lang="en-US" dirty="0"/>
                        <a:t>AFRICA</a:t>
                      </a:r>
                    </a:p>
                  </a:txBody>
                  <a:tcPr/>
                </a:tc>
                <a:tc>
                  <a:txBody>
                    <a:bodyPr/>
                    <a:lstStyle/>
                    <a:p>
                      <a:r>
                        <a:rPr lang="en-US" dirty="0"/>
                        <a:t>SA</a:t>
                      </a:r>
                    </a:p>
                  </a:txBody>
                  <a:tcPr/>
                </a:tc>
                <a:extLst>
                  <a:ext uri="{0D108BD9-81ED-4DB2-BD59-A6C34878D82A}">
                    <a16:rowId xmlns:a16="http://schemas.microsoft.com/office/drawing/2014/main" val="8732265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AMER</a:t>
                      </a:r>
                    </a:p>
                  </a:txBody>
                  <a:tcPr/>
                </a:tc>
                <a:tc>
                  <a:txBody>
                    <a:bodyPr/>
                    <a:lstStyle/>
                    <a:p>
                      <a:r>
                        <a:rPr lang="en-US"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txBody>
                  <a:tcPr/>
                </a:tc>
                <a:extLst>
                  <a:ext uri="{0D108BD9-81ED-4DB2-BD59-A6C34878D82A}">
                    <a16:rowId xmlns:a16="http://schemas.microsoft.com/office/drawing/2014/main" val="11347286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USCA</a:t>
                      </a:r>
                    </a:p>
                  </a:txBody>
                  <a:tcPr/>
                </a:tc>
                <a:tc>
                  <a:txBody>
                    <a:bodyPr/>
                    <a:lstStyle/>
                    <a:p>
                      <a:r>
                        <a:rPr lang="en-US" dirty="0"/>
                        <a:t>AMER</a:t>
                      </a:r>
                    </a:p>
                  </a:txBody>
                  <a:tcPr/>
                </a:tc>
                <a:tc>
                  <a:txBody>
                    <a:bodyPr/>
                    <a:lstStyle/>
                    <a:p>
                      <a:r>
                        <a:rPr lang="en-US"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NULL</a:t>
                      </a:r>
                    </a:p>
                  </a:txBody>
                  <a:tcPr/>
                </a:tc>
                <a:extLst>
                  <a:ext uri="{0D108BD9-81ED-4DB2-BD59-A6C34878D82A}">
                    <a16:rowId xmlns:a16="http://schemas.microsoft.com/office/drawing/2014/main" val="12847674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USCA-CA</a:t>
                      </a:r>
                    </a:p>
                  </a:txBody>
                  <a:tcPr/>
                </a:tc>
                <a:tc>
                  <a:txBody>
                    <a:bodyPr/>
                    <a:lstStyle/>
                    <a:p>
                      <a:r>
                        <a:rPr lang="en-US" dirty="0"/>
                        <a:t>AMER</a:t>
                      </a:r>
                    </a:p>
                  </a:txBody>
                  <a:tcPr/>
                </a:tc>
                <a:tc>
                  <a:txBody>
                    <a:bodyPr/>
                    <a:lstStyle/>
                    <a:p>
                      <a:r>
                        <a:rPr lang="en-US" dirty="0"/>
                        <a:t>USCA</a:t>
                      </a:r>
                    </a:p>
                  </a:txBody>
                  <a:tcPr/>
                </a:tc>
                <a:tc>
                  <a:txBody>
                    <a:bodyPr/>
                    <a:lstStyle/>
                    <a:p>
                      <a:r>
                        <a:rPr lang="en-US" dirty="0"/>
                        <a:t>CA</a:t>
                      </a:r>
                    </a:p>
                  </a:txBody>
                  <a:tcPr/>
                </a:tc>
                <a:tc>
                  <a:txBody>
                    <a:bodyPr/>
                    <a:lstStyle/>
                    <a:p>
                      <a:r>
                        <a:rPr lang="en-US" dirty="0"/>
                        <a:t>NULL</a:t>
                      </a:r>
                    </a:p>
                  </a:txBody>
                  <a:tcPr/>
                </a:tc>
                <a:extLst>
                  <a:ext uri="{0D108BD9-81ED-4DB2-BD59-A6C34878D82A}">
                    <a16:rowId xmlns:a16="http://schemas.microsoft.com/office/drawing/2014/main" val="7781646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USCA-CA-CA2</a:t>
                      </a:r>
                    </a:p>
                  </a:txBody>
                  <a:tcPr/>
                </a:tc>
                <a:tc>
                  <a:txBody>
                    <a:bodyPr/>
                    <a:lstStyle/>
                    <a:p>
                      <a:r>
                        <a:rPr lang="en-US" dirty="0"/>
                        <a:t>AMER</a:t>
                      </a:r>
                    </a:p>
                  </a:txBody>
                  <a:tcPr/>
                </a:tc>
                <a:tc>
                  <a:txBody>
                    <a:bodyPr/>
                    <a:lstStyle/>
                    <a:p>
                      <a:r>
                        <a:rPr lang="en-US" dirty="0"/>
                        <a:t>USCA</a:t>
                      </a:r>
                    </a:p>
                  </a:txBody>
                  <a:tcPr/>
                </a:tc>
                <a:tc>
                  <a:txBody>
                    <a:bodyPr/>
                    <a:lstStyle/>
                    <a:p>
                      <a:r>
                        <a:rPr lang="en-US" dirty="0"/>
                        <a:t>CA</a:t>
                      </a:r>
                    </a:p>
                  </a:txBody>
                  <a:tcPr/>
                </a:tc>
                <a:tc>
                  <a:txBody>
                    <a:bodyPr/>
                    <a:lstStyle/>
                    <a:p>
                      <a:r>
                        <a:rPr lang="en-US" dirty="0"/>
                        <a:t>CA2</a:t>
                      </a:r>
                    </a:p>
                  </a:txBody>
                  <a:tcPr/>
                </a:tc>
                <a:extLst>
                  <a:ext uri="{0D108BD9-81ED-4DB2-BD59-A6C34878D82A}">
                    <a16:rowId xmlns:a16="http://schemas.microsoft.com/office/drawing/2014/main" val="1536769801"/>
                  </a:ext>
                </a:extLst>
              </a:tr>
            </a:tbl>
          </a:graphicData>
        </a:graphic>
      </p:graphicFrame>
    </p:spTree>
    <p:extLst>
      <p:ext uri="{BB962C8B-B14F-4D97-AF65-F5344CB8AC3E}">
        <p14:creationId xmlns:p14="http://schemas.microsoft.com/office/powerpoint/2010/main" val="139988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70CB7-B72A-7648-9F7C-000A41E4309E}"/>
              </a:ext>
            </a:extLst>
          </p:cNvPr>
          <p:cNvSpPr>
            <a:spLocks noGrp="1"/>
          </p:cNvSpPr>
          <p:nvPr>
            <p:ph type="body" sz="quarter" idx="11"/>
          </p:nvPr>
        </p:nvSpPr>
        <p:spPr/>
        <p:txBody>
          <a:bodyPr/>
          <a:lstStyle/>
          <a:p>
            <a:r>
              <a:rPr lang="en-US" dirty="0"/>
              <a:t>Sparse Many-to-Many Mapping</a:t>
            </a:r>
          </a:p>
        </p:txBody>
      </p:sp>
      <p:graphicFrame>
        <p:nvGraphicFramePr>
          <p:cNvPr id="4" name="Table 3">
            <a:extLst>
              <a:ext uri="{FF2B5EF4-FFF2-40B4-BE49-F238E27FC236}">
                <a16:creationId xmlns:a16="http://schemas.microsoft.com/office/drawing/2014/main" id="{698ACDE5-5CBB-9444-BF15-77852DED4AE1}"/>
              </a:ext>
            </a:extLst>
          </p:cNvPr>
          <p:cNvGraphicFramePr>
            <a:graphicFrameLocks noGrp="1"/>
          </p:cNvGraphicFramePr>
          <p:nvPr>
            <p:extLst>
              <p:ext uri="{D42A27DB-BD31-4B8C-83A1-F6EECF244321}">
                <p14:modId xmlns:p14="http://schemas.microsoft.com/office/powerpoint/2010/main" val="2924739386"/>
              </p:ext>
            </p:extLst>
          </p:nvPr>
        </p:nvGraphicFramePr>
        <p:xfrm>
          <a:off x="682256" y="1729173"/>
          <a:ext cx="10218828" cy="2622675"/>
        </p:xfrm>
        <a:graphic>
          <a:graphicData uri="http://schemas.openxmlformats.org/drawingml/2006/table">
            <a:tbl>
              <a:tblPr firstRow="1" bandRow="1">
                <a:tableStyleId>{5C22544A-7EE6-4342-B048-85BDC9FD1C3A}</a:tableStyleId>
              </a:tblPr>
              <a:tblGrid>
                <a:gridCol w="2436367">
                  <a:extLst>
                    <a:ext uri="{9D8B030D-6E8A-4147-A177-3AD203B41FA5}">
                      <a16:colId xmlns:a16="http://schemas.microsoft.com/office/drawing/2014/main" val="1560747936"/>
                    </a:ext>
                  </a:extLst>
                </a:gridCol>
                <a:gridCol w="2436367">
                  <a:extLst>
                    <a:ext uri="{9D8B030D-6E8A-4147-A177-3AD203B41FA5}">
                      <a16:colId xmlns:a16="http://schemas.microsoft.com/office/drawing/2014/main" val="3400501731"/>
                    </a:ext>
                  </a:extLst>
                </a:gridCol>
                <a:gridCol w="3389312">
                  <a:extLst>
                    <a:ext uri="{9D8B030D-6E8A-4147-A177-3AD203B41FA5}">
                      <a16:colId xmlns:a16="http://schemas.microsoft.com/office/drawing/2014/main" val="3416505166"/>
                    </a:ext>
                  </a:extLst>
                </a:gridCol>
                <a:gridCol w="1956782">
                  <a:extLst>
                    <a:ext uri="{9D8B030D-6E8A-4147-A177-3AD203B41FA5}">
                      <a16:colId xmlns:a16="http://schemas.microsoft.com/office/drawing/2014/main" val="4203404280"/>
                    </a:ext>
                  </a:extLst>
                </a:gridCol>
              </a:tblGrid>
              <a:tr h="370840">
                <a:tc>
                  <a:txBody>
                    <a:bodyPr/>
                    <a:lstStyle/>
                    <a:p>
                      <a:r>
                        <a:rPr lang="en-US" dirty="0" err="1"/>
                        <a:t>Mapping_ID</a:t>
                      </a:r>
                      <a:endParaRPr lang="en-US" dirty="0"/>
                    </a:p>
                  </a:txBody>
                  <a:tcPr/>
                </a:tc>
                <a:tc>
                  <a:txBody>
                    <a:bodyPr/>
                    <a:lstStyle/>
                    <a:p>
                      <a:r>
                        <a:rPr lang="en-US" dirty="0"/>
                        <a:t>Username</a:t>
                      </a:r>
                    </a:p>
                  </a:txBody>
                  <a:tcPr/>
                </a:tc>
                <a:tc>
                  <a:txBody>
                    <a:bodyPr/>
                    <a:lstStyle/>
                    <a:p>
                      <a:r>
                        <a:rPr lang="en-US" dirty="0" err="1"/>
                        <a:t>Role_ID</a:t>
                      </a:r>
                      <a:endParaRPr lang="en-US" dirty="0"/>
                    </a:p>
                  </a:txBody>
                  <a:tcPr/>
                </a:tc>
                <a:tc>
                  <a:txBody>
                    <a:bodyPr/>
                    <a:lstStyle/>
                    <a:p>
                      <a:r>
                        <a:rPr lang="en-US" dirty="0" err="1"/>
                        <a:t>Company_Role</a:t>
                      </a:r>
                      <a:endParaRPr lang="en-US" dirty="0"/>
                    </a:p>
                  </a:txBody>
                  <a:tcPr/>
                </a:tc>
                <a:extLst>
                  <a:ext uri="{0D108BD9-81ED-4DB2-BD59-A6C34878D82A}">
                    <a16:rowId xmlns:a16="http://schemas.microsoft.com/office/drawing/2014/main" val="4069569853"/>
                  </a:ext>
                </a:extLst>
              </a:tr>
              <a:tr h="397635">
                <a:tc>
                  <a:txBody>
                    <a:bodyPr/>
                    <a:lstStyle/>
                    <a:p>
                      <a:pPr lvl="0" algn="l"/>
                      <a:r>
                        <a:rPr lang="en-US" dirty="0"/>
                        <a:t>10001</a:t>
                      </a:r>
                    </a:p>
                  </a:txBody>
                  <a:tcPr/>
                </a:tc>
                <a:tc>
                  <a:txBody>
                    <a:bodyPr/>
                    <a:lstStyle/>
                    <a:p>
                      <a:pPr lvl="0" algn="l"/>
                      <a:r>
                        <a:rPr lang="en-US" dirty="0" err="1">
                          <a:solidFill>
                            <a:schemeClr val="accent6">
                              <a:lumMod val="75000"/>
                            </a:schemeClr>
                          </a:solidFill>
                        </a:rPr>
                        <a:t>d.rector</a:t>
                      </a:r>
                      <a:endParaRPr lang="en-US" dirty="0">
                        <a:solidFill>
                          <a:schemeClr val="accent6">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rPr>
                        <a:t>AMER-USCA-CA-CA1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Director</a:t>
                      </a:r>
                    </a:p>
                  </a:txBody>
                  <a:tcPr/>
                </a:tc>
                <a:extLst>
                  <a:ext uri="{0D108BD9-81ED-4DB2-BD59-A6C34878D82A}">
                    <a16:rowId xmlns:a16="http://schemas.microsoft.com/office/drawing/2014/main" val="11935904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a:t>
                      </a:r>
                    </a:p>
                  </a:txBody>
                  <a:tcPr/>
                </a:tc>
                <a:tc>
                  <a:txBody>
                    <a:bodyPr/>
                    <a:lstStyle/>
                    <a:p>
                      <a:pPr lvl="0" algn="l"/>
                      <a:r>
                        <a:rPr lang="en-US" dirty="0" err="1">
                          <a:solidFill>
                            <a:schemeClr val="accent6">
                              <a:lumMod val="75000"/>
                            </a:schemeClr>
                          </a:solidFill>
                        </a:rPr>
                        <a:t>d.rector</a:t>
                      </a:r>
                      <a:endParaRPr lang="en-US" dirty="0">
                        <a:solidFill>
                          <a:schemeClr val="accent6">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AMER-USCA-CA-CA2</a:t>
                      </a:r>
                    </a:p>
                  </a:txBody>
                  <a:tcPr/>
                </a:tc>
                <a:tc>
                  <a:txBody>
                    <a:bodyPr/>
                    <a:lstStyle/>
                    <a:p>
                      <a:r>
                        <a:rPr lang="en-US" dirty="0"/>
                        <a:t>Director</a:t>
                      </a:r>
                    </a:p>
                  </a:txBody>
                  <a:tcPr/>
                </a:tc>
                <a:extLst>
                  <a:ext uri="{0D108BD9-81ED-4DB2-BD59-A6C34878D82A}">
                    <a16:rowId xmlns:a16="http://schemas.microsoft.com/office/drawing/2014/main" val="15367698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10003</a:t>
                      </a:r>
                    </a:p>
                  </a:txBody>
                  <a:tcPr/>
                </a:tc>
                <a:tc>
                  <a:txBody>
                    <a:bodyPr/>
                    <a:lstStyle/>
                    <a:p>
                      <a:pPr lvl="0" algn="l"/>
                      <a:r>
                        <a:rPr lang="en-US" dirty="0" err="1">
                          <a:solidFill>
                            <a:schemeClr val="accent6">
                              <a:lumMod val="75000"/>
                            </a:schemeClr>
                          </a:solidFill>
                        </a:rPr>
                        <a:t>d.rector</a:t>
                      </a:r>
                      <a:endParaRPr lang="en-US" dirty="0">
                        <a:solidFill>
                          <a:schemeClr val="accent6">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AMER-LAC-MX-MX1</a:t>
                      </a:r>
                    </a:p>
                  </a:txBody>
                  <a:tcPr/>
                </a:tc>
                <a:tc>
                  <a:txBody>
                    <a:bodyPr/>
                    <a:lstStyle/>
                    <a:p>
                      <a:r>
                        <a:rPr lang="en-US" dirty="0"/>
                        <a:t>Director</a:t>
                      </a:r>
                    </a:p>
                  </a:txBody>
                  <a:tcPr/>
                </a:tc>
                <a:extLst>
                  <a:ext uri="{0D108BD9-81ED-4DB2-BD59-A6C34878D82A}">
                    <a16:rowId xmlns:a16="http://schemas.microsoft.com/office/drawing/2014/main" val="18801186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a.canadien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rPr>
                        <a:t>AMER-USCA-CA-CA1</a:t>
                      </a:r>
                    </a:p>
                  </a:txBody>
                  <a:tcPr/>
                </a:tc>
                <a:tc>
                  <a:txBody>
                    <a:bodyPr/>
                    <a:lstStyle/>
                    <a:p>
                      <a:r>
                        <a:rPr lang="en-US" dirty="0"/>
                        <a:t>Regional Manager</a:t>
                      </a:r>
                    </a:p>
                  </a:txBody>
                  <a:tcPr/>
                </a:tc>
                <a:extLst>
                  <a:ext uri="{0D108BD9-81ED-4DB2-BD59-A6C34878D82A}">
                    <a16:rowId xmlns:a16="http://schemas.microsoft.com/office/drawing/2014/main" val="25440306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a.canadien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AMER-USCA-CA-CA2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Regional Manager</a:t>
                      </a:r>
                    </a:p>
                  </a:txBody>
                  <a:tcPr/>
                </a:tc>
                <a:extLst>
                  <a:ext uri="{0D108BD9-81ED-4DB2-BD59-A6C34878D82A}">
                    <a16:rowId xmlns:a16="http://schemas.microsoft.com/office/drawing/2014/main" val="16104844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j.data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lumMod val="75000"/>
                            </a:schemeClr>
                          </a:solidFill>
                        </a:rPr>
                        <a:t>AMER-USCA-CA-CA1</a:t>
                      </a:r>
                    </a:p>
                  </a:txBody>
                  <a:tcPr/>
                </a:tc>
                <a:tc>
                  <a:txBody>
                    <a:bodyPr/>
                    <a:lstStyle/>
                    <a:p>
                      <a:r>
                        <a:rPr lang="en-US" dirty="0"/>
                        <a:t>Account Manager</a:t>
                      </a:r>
                    </a:p>
                  </a:txBody>
                  <a:tcPr/>
                </a:tc>
                <a:extLst>
                  <a:ext uri="{0D108BD9-81ED-4DB2-BD59-A6C34878D82A}">
                    <a16:rowId xmlns:a16="http://schemas.microsoft.com/office/drawing/2014/main" val="677889413"/>
                  </a:ext>
                </a:extLst>
              </a:tr>
            </a:tbl>
          </a:graphicData>
        </a:graphic>
      </p:graphicFrame>
      <p:sp>
        <p:nvSpPr>
          <p:cNvPr id="5" name="TextBox 4">
            <a:extLst>
              <a:ext uri="{FF2B5EF4-FFF2-40B4-BE49-F238E27FC236}">
                <a16:creationId xmlns:a16="http://schemas.microsoft.com/office/drawing/2014/main" id="{D63AC9CF-C0B1-564F-8CC3-0B663F53F75E}"/>
              </a:ext>
            </a:extLst>
          </p:cNvPr>
          <p:cNvSpPr txBox="1"/>
          <p:nvPr/>
        </p:nvSpPr>
        <p:spPr>
          <a:xfrm>
            <a:off x="682256" y="1295400"/>
            <a:ext cx="4316464" cy="369332"/>
          </a:xfrm>
          <a:prstGeom prst="rect">
            <a:avLst/>
          </a:prstGeom>
          <a:noFill/>
        </p:spPr>
        <p:txBody>
          <a:bodyPr wrap="square" rtlCol="0">
            <a:spAutoFit/>
          </a:bodyPr>
          <a:lstStyle/>
          <a:p>
            <a:r>
              <a:rPr lang="en-US" dirty="0"/>
              <a:t>Deepest Granularity Entitlements Mapping</a:t>
            </a:r>
          </a:p>
        </p:txBody>
      </p:sp>
      <p:sp>
        <p:nvSpPr>
          <p:cNvPr id="6" name="TextBox 5">
            <a:extLst>
              <a:ext uri="{FF2B5EF4-FFF2-40B4-BE49-F238E27FC236}">
                <a16:creationId xmlns:a16="http://schemas.microsoft.com/office/drawing/2014/main" id="{BFC03B7E-2503-2649-9723-43AF72C84187}"/>
              </a:ext>
            </a:extLst>
          </p:cNvPr>
          <p:cNvSpPr txBox="1"/>
          <p:nvPr/>
        </p:nvSpPr>
        <p:spPr>
          <a:xfrm>
            <a:off x="545096" y="4631094"/>
            <a:ext cx="4316464" cy="369332"/>
          </a:xfrm>
          <a:prstGeom prst="rect">
            <a:avLst/>
          </a:prstGeom>
          <a:noFill/>
        </p:spPr>
        <p:txBody>
          <a:bodyPr wrap="square" rtlCol="0">
            <a:spAutoFit/>
          </a:bodyPr>
          <a:lstStyle/>
          <a:p>
            <a:r>
              <a:rPr lang="en-US" dirty="0"/>
              <a:t>Sparse Entitlements Mapping</a:t>
            </a:r>
          </a:p>
        </p:txBody>
      </p:sp>
      <p:graphicFrame>
        <p:nvGraphicFramePr>
          <p:cNvPr id="7" name="Table 6">
            <a:extLst>
              <a:ext uri="{FF2B5EF4-FFF2-40B4-BE49-F238E27FC236}">
                <a16:creationId xmlns:a16="http://schemas.microsoft.com/office/drawing/2014/main" id="{78BBB7BC-3C5D-CD4B-814F-51DDB187262F}"/>
              </a:ext>
            </a:extLst>
          </p:cNvPr>
          <p:cNvGraphicFramePr>
            <a:graphicFrameLocks noGrp="1"/>
          </p:cNvGraphicFramePr>
          <p:nvPr>
            <p:extLst>
              <p:ext uri="{D42A27DB-BD31-4B8C-83A1-F6EECF244321}">
                <p14:modId xmlns:p14="http://schemas.microsoft.com/office/powerpoint/2010/main" val="50925532"/>
              </p:ext>
            </p:extLst>
          </p:nvPr>
        </p:nvGraphicFramePr>
        <p:xfrm>
          <a:off x="682256" y="5015586"/>
          <a:ext cx="10218828" cy="1505075"/>
        </p:xfrm>
        <a:graphic>
          <a:graphicData uri="http://schemas.openxmlformats.org/drawingml/2006/table">
            <a:tbl>
              <a:tblPr firstRow="1" bandRow="1">
                <a:tableStyleId>{5C22544A-7EE6-4342-B048-85BDC9FD1C3A}</a:tableStyleId>
              </a:tblPr>
              <a:tblGrid>
                <a:gridCol w="2436367">
                  <a:extLst>
                    <a:ext uri="{9D8B030D-6E8A-4147-A177-3AD203B41FA5}">
                      <a16:colId xmlns:a16="http://schemas.microsoft.com/office/drawing/2014/main" val="1560747936"/>
                    </a:ext>
                  </a:extLst>
                </a:gridCol>
                <a:gridCol w="2436367">
                  <a:extLst>
                    <a:ext uri="{9D8B030D-6E8A-4147-A177-3AD203B41FA5}">
                      <a16:colId xmlns:a16="http://schemas.microsoft.com/office/drawing/2014/main" val="3400501731"/>
                    </a:ext>
                  </a:extLst>
                </a:gridCol>
                <a:gridCol w="3389312">
                  <a:extLst>
                    <a:ext uri="{9D8B030D-6E8A-4147-A177-3AD203B41FA5}">
                      <a16:colId xmlns:a16="http://schemas.microsoft.com/office/drawing/2014/main" val="3416505166"/>
                    </a:ext>
                  </a:extLst>
                </a:gridCol>
                <a:gridCol w="1956782">
                  <a:extLst>
                    <a:ext uri="{9D8B030D-6E8A-4147-A177-3AD203B41FA5}">
                      <a16:colId xmlns:a16="http://schemas.microsoft.com/office/drawing/2014/main" val="4203404280"/>
                    </a:ext>
                  </a:extLst>
                </a:gridCol>
              </a:tblGrid>
              <a:tr h="370840">
                <a:tc>
                  <a:txBody>
                    <a:bodyPr/>
                    <a:lstStyle/>
                    <a:p>
                      <a:r>
                        <a:rPr lang="en-US" dirty="0" err="1"/>
                        <a:t>Mapping_ID</a:t>
                      </a:r>
                      <a:endParaRPr lang="en-US" dirty="0"/>
                    </a:p>
                  </a:txBody>
                  <a:tcPr/>
                </a:tc>
                <a:tc>
                  <a:txBody>
                    <a:bodyPr/>
                    <a:lstStyle/>
                    <a:p>
                      <a:r>
                        <a:rPr lang="en-US" dirty="0"/>
                        <a:t>Username</a:t>
                      </a:r>
                    </a:p>
                  </a:txBody>
                  <a:tcPr/>
                </a:tc>
                <a:tc>
                  <a:txBody>
                    <a:bodyPr/>
                    <a:lstStyle/>
                    <a:p>
                      <a:r>
                        <a:rPr lang="en-US" dirty="0" err="1"/>
                        <a:t>Role_ID</a:t>
                      </a:r>
                      <a:endParaRPr lang="en-US" dirty="0"/>
                    </a:p>
                  </a:txBody>
                  <a:tcPr/>
                </a:tc>
                <a:tc>
                  <a:txBody>
                    <a:bodyPr/>
                    <a:lstStyle/>
                    <a:p>
                      <a:r>
                        <a:rPr lang="en-US" dirty="0" err="1"/>
                        <a:t>Company_Role</a:t>
                      </a:r>
                      <a:endParaRPr lang="en-US" dirty="0"/>
                    </a:p>
                  </a:txBody>
                  <a:tcPr/>
                </a:tc>
                <a:extLst>
                  <a:ext uri="{0D108BD9-81ED-4DB2-BD59-A6C34878D82A}">
                    <a16:rowId xmlns:a16="http://schemas.microsoft.com/office/drawing/2014/main" val="4069569853"/>
                  </a:ext>
                </a:extLst>
              </a:tr>
              <a:tr h="397635">
                <a:tc>
                  <a:txBody>
                    <a:bodyPr/>
                    <a:lstStyle/>
                    <a:p>
                      <a:pPr lvl="0" algn="l"/>
                      <a:r>
                        <a:rPr lang="en-US" dirty="0"/>
                        <a:t>10001</a:t>
                      </a:r>
                    </a:p>
                  </a:txBody>
                  <a:tcPr/>
                </a:tc>
                <a:tc>
                  <a:txBody>
                    <a:bodyPr/>
                    <a:lstStyle/>
                    <a:p>
                      <a:pPr lvl="0" algn="l"/>
                      <a:r>
                        <a:rPr lang="en-US" dirty="0" err="1">
                          <a:solidFill>
                            <a:schemeClr val="accent6">
                              <a:lumMod val="75000"/>
                            </a:schemeClr>
                          </a:solidFill>
                        </a:rPr>
                        <a:t>d.rector</a:t>
                      </a:r>
                      <a:endParaRPr lang="en-US" dirty="0">
                        <a:solidFill>
                          <a:schemeClr val="accent6">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Director</a:t>
                      </a:r>
                    </a:p>
                  </a:txBody>
                  <a:tcPr/>
                </a:tc>
                <a:extLst>
                  <a:ext uri="{0D108BD9-81ED-4DB2-BD59-A6C34878D82A}">
                    <a16:rowId xmlns:a16="http://schemas.microsoft.com/office/drawing/2014/main" val="11935904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a.canadien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AMER-USCA-CA</a:t>
                      </a:r>
                    </a:p>
                  </a:txBody>
                  <a:tcPr/>
                </a:tc>
                <a:tc>
                  <a:txBody>
                    <a:bodyPr/>
                    <a:lstStyle/>
                    <a:p>
                      <a:r>
                        <a:rPr lang="en-US" dirty="0"/>
                        <a:t>Regional Manager</a:t>
                      </a:r>
                    </a:p>
                  </a:txBody>
                  <a:tcPr/>
                </a:tc>
                <a:extLst>
                  <a:ext uri="{0D108BD9-81ED-4DB2-BD59-A6C34878D82A}">
                    <a16:rowId xmlns:a16="http://schemas.microsoft.com/office/drawing/2014/main" val="254403065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j.data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AMER-USCA-CA-CA1</a:t>
                      </a:r>
                    </a:p>
                  </a:txBody>
                  <a:tcPr/>
                </a:tc>
                <a:tc>
                  <a:txBody>
                    <a:bodyPr/>
                    <a:lstStyle/>
                    <a:p>
                      <a:r>
                        <a:rPr lang="en-US" dirty="0"/>
                        <a:t>Account Manager</a:t>
                      </a:r>
                    </a:p>
                  </a:txBody>
                  <a:tcPr/>
                </a:tc>
                <a:extLst>
                  <a:ext uri="{0D108BD9-81ED-4DB2-BD59-A6C34878D82A}">
                    <a16:rowId xmlns:a16="http://schemas.microsoft.com/office/drawing/2014/main" val="677889413"/>
                  </a:ext>
                </a:extLst>
              </a:tr>
            </a:tbl>
          </a:graphicData>
        </a:graphic>
      </p:graphicFrame>
    </p:spTree>
    <p:extLst>
      <p:ext uri="{BB962C8B-B14F-4D97-AF65-F5344CB8AC3E}">
        <p14:creationId xmlns:p14="http://schemas.microsoft.com/office/powerpoint/2010/main" val="204872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1187949" y="1567490"/>
            <a:ext cx="9926861" cy="1661993"/>
          </a:xfrm>
        </p:spPr>
        <p:txBody>
          <a:bodyPr/>
          <a:lstStyle/>
          <a:p>
            <a:r>
              <a:rPr lang="en-US" dirty="0"/>
              <a:t>Hands-On: </a:t>
            </a:r>
            <a:r>
              <a:rPr lang="en-US" dirty="0" err="1"/>
              <a:t>JOINing</a:t>
            </a:r>
            <a:r>
              <a:rPr lang="en-US" dirty="0"/>
              <a:t> Entitlement Tables and Mapping Table to make Denormalized View</a:t>
            </a:r>
          </a:p>
        </p:txBody>
      </p:sp>
    </p:spTree>
    <p:extLst>
      <p:ext uri="{BB962C8B-B14F-4D97-AF65-F5344CB8AC3E}">
        <p14:creationId xmlns:p14="http://schemas.microsoft.com/office/powerpoint/2010/main" val="3714192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2256" y="543623"/>
            <a:ext cx="10827489" cy="553998"/>
          </a:xfrm>
        </p:spPr>
        <p:txBody>
          <a:bodyPr/>
          <a:lstStyle/>
          <a:p>
            <a:r>
              <a:rPr lang="en-US" dirty="0"/>
              <a:t>Step 1: Connect to PostgreSQL database</a:t>
            </a:r>
          </a:p>
        </p:txBody>
      </p:sp>
      <p:sp>
        <p:nvSpPr>
          <p:cNvPr id="5" name="Text Placeholder 4"/>
          <p:cNvSpPr>
            <a:spLocks noGrp="1"/>
          </p:cNvSpPr>
          <p:nvPr>
            <p:ph type="body" sz="quarter" idx="12"/>
          </p:nvPr>
        </p:nvSpPr>
        <p:spPr>
          <a:xfrm>
            <a:off x="682256" y="2050082"/>
            <a:ext cx="10827490" cy="4056239"/>
          </a:xfrm>
        </p:spPr>
        <p:txBody>
          <a:bodyPr/>
          <a:lstStyle/>
          <a:p>
            <a:pPr marL="457200" indent="-457200">
              <a:buFont typeface="+mj-lt"/>
              <a:buAutoNum type="arabicPeriod"/>
            </a:pPr>
            <a:r>
              <a:rPr lang="en-US" dirty="0"/>
              <a:t>Open up pgAdmin4 (It will open up a browser window)</a:t>
            </a:r>
          </a:p>
          <a:p>
            <a:pPr marL="457200" indent="-457200">
              <a:buFont typeface="+mj-lt"/>
              <a:buAutoNum type="arabicPeriod"/>
            </a:pPr>
            <a:r>
              <a:rPr lang="en-US" dirty="0"/>
              <a:t>In the left Browser pane, right click on Servers and “Create -&gt; Server”</a:t>
            </a:r>
          </a:p>
          <a:p>
            <a:pPr marL="457200" indent="-457200">
              <a:buFont typeface="+mj-lt"/>
              <a:buAutoNum type="arabicPeriod"/>
            </a:pPr>
            <a:r>
              <a:rPr lang="en-US" dirty="0"/>
              <a:t>Give whatever Name you want, then go to Connection tag</a:t>
            </a:r>
          </a:p>
          <a:p>
            <a:pPr marL="1001437" lvl="1" indent="-457200">
              <a:buFont typeface="+mj-lt"/>
              <a:buAutoNum type="arabicPeriod"/>
            </a:pPr>
            <a:r>
              <a:rPr lang="en-US" dirty="0"/>
              <a:t>Host: </a:t>
            </a:r>
            <a:r>
              <a:rPr lang="en-US" b="1" dirty="0"/>
              <a:t>localhost</a:t>
            </a:r>
          </a:p>
          <a:p>
            <a:pPr marL="1001437" lvl="1" indent="-457200">
              <a:buFont typeface="+mj-lt"/>
              <a:buAutoNum type="arabicPeriod"/>
            </a:pPr>
            <a:r>
              <a:rPr lang="en-US" dirty="0"/>
              <a:t>Port: </a:t>
            </a:r>
            <a:r>
              <a:rPr lang="en-US" b="1" dirty="0"/>
              <a:t>5432</a:t>
            </a:r>
          </a:p>
          <a:p>
            <a:pPr marL="1001437" lvl="1" indent="-457200">
              <a:buFont typeface="+mj-lt"/>
              <a:buAutoNum type="arabicPeriod"/>
            </a:pPr>
            <a:r>
              <a:rPr lang="en-US" dirty="0"/>
              <a:t>Username: </a:t>
            </a:r>
            <a:r>
              <a:rPr lang="en-US" b="1" dirty="0" err="1"/>
              <a:t>postgres</a:t>
            </a:r>
            <a:endParaRPr lang="en-US" b="1" dirty="0"/>
          </a:p>
          <a:p>
            <a:pPr marL="1001437" lvl="1" indent="-457200">
              <a:buFont typeface="+mj-lt"/>
              <a:buAutoNum type="arabicPeriod"/>
            </a:pPr>
            <a:r>
              <a:rPr lang="en-US" dirty="0"/>
              <a:t>Password: </a:t>
            </a:r>
            <a:r>
              <a:rPr lang="en-US" b="1" dirty="0" err="1"/>
              <a:t>postgres</a:t>
            </a:r>
            <a:endParaRPr lang="en-US" b="1" dirty="0"/>
          </a:p>
          <a:p>
            <a:pPr marL="1001437" lvl="1" indent="-457200">
              <a:buFont typeface="+mj-lt"/>
              <a:buAutoNum type="arabicPeriod"/>
            </a:pPr>
            <a:r>
              <a:rPr lang="en-US" dirty="0"/>
              <a:t>Database: </a:t>
            </a:r>
            <a:r>
              <a:rPr lang="en-US" b="1" dirty="0"/>
              <a:t>entitlements</a:t>
            </a:r>
            <a:endParaRPr lang="en-US" dirty="0"/>
          </a:p>
          <a:p>
            <a:pPr marL="1001437" lvl="1" indent="-457200">
              <a:buFont typeface="+mj-lt"/>
              <a:buAutoNum type="arabicPeriod"/>
            </a:pPr>
            <a:endParaRPr lang="en-US" dirty="0"/>
          </a:p>
          <a:p>
            <a:endParaRPr lang="en-US" dirty="0"/>
          </a:p>
        </p:txBody>
      </p:sp>
    </p:spTree>
    <p:extLst>
      <p:ext uri="{BB962C8B-B14F-4D97-AF65-F5344CB8AC3E}">
        <p14:creationId xmlns:p14="http://schemas.microsoft.com/office/powerpoint/2010/main" val="429138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2256" y="543623"/>
            <a:ext cx="10827489" cy="553998"/>
          </a:xfrm>
        </p:spPr>
        <p:txBody>
          <a:bodyPr/>
          <a:lstStyle/>
          <a:p>
            <a:r>
              <a:rPr lang="en-US" dirty="0"/>
              <a:t>Step 2: Querying Entitlements Tables</a:t>
            </a:r>
          </a:p>
        </p:txBody>
      </p:sp>
      <p:sp>
        <p:nvSpPr>
          <p:cNvPr id="5" name="Text Placeholder 4"/>
          <p:cNvSpPr>
            <a:spLocks noGrp="1"/>
          </p:cNvSpPr>
          <p:nvPr>
            <p:ph type="body" sz="quarter" idx="12"/>
          </p:nvPr>
        </p:nvSpPr>
        <p:spPr>
          <a:xfrm>
            <a:off x="682256" y="2050082"/>
            <a:ext cx="10827490" cy="3031151"/>
          </a:xfrm>
        </p:spPr>
        <p:txBody>
          <a:bodyPr/>
          <a:lstStyle/>
          <a:p>
            <a:r>
              <a:rPr lang="en-US" dirty="0"/>
              <a:t>SELECT * FROM theatres;</a:t>
            </a:r>
          </a:p>
          <a:p>
            <a:endParaRPr lang="en-US" dirty="0"/>
          </a:p>
          <a:p>
            <a:r>
              <a:rPr lang="en-US" dirty="0"/>
              <a:t>SELECT * FROM regions;</a:t>
            </a:r>
          </a:p>
          <a:p>
            <a:endParaRPr lang="en-US" dirty="0"/>
          </a:p>
          <a:p>
            <a:r>
              <a:rPr lang="en-US" dirty="0"/>
              <a:t>SELECT * FROM </a:t>
            </a:r>
            <a:r>
              <a:rPr lang="en-US" dirty="0" err="1"/>
              <a:t>sub_regions</a:t>
            </a:r>
            <a:r>
              <a:rPr lang="en-US" dirty="0"/>
              <a:t>;</a:t>
            </a:r>
          </a:p>
          <a:p>
            <a:endParaRPr lang="en-US" dirty="0"/>
          </a:p>
          <a:p>
            <a:endParaRPr lang="en-US" dirty="0"/>
          </a:p>
        </p:txBody>
      </p:sp>
    </p:spTree>
    <p:extLst>
      <p:ext uri="{BB962C8B-B14F-4D97-AF65-F5344CB8AC3E}">
        <p14:creationId xmlns:p14="http://schemas.microsoft.com/office/powerpoint/2010/main" val="270286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536F-C013-BC44-ACD0-A917E474091A}"/>
              </a:ext>
            </a:extLst>
          </p:cNvPr>
          <p:cNvSpPr>
            <a:spLocks noGrp="1"/>
          </p:cNvSpPr>
          <p:nvPr>
            <p:ph type="title"/>
          </p:nvPr>
        </p:nvSpPr>
        <p:spPr>
          <a:xfrm>
            <a:off x="254000" y="2252036"/>
            <a:ext cx="11671300" cy="1754326"/>
          </a:xfrm>
        </p:spPr>
        <p:txBody>
          <a:bodyPr/>
          <a:lstStyle/>
          <a:p>
            <a:pPr algn="l"/>
            <a:r>
              <a:rPr lang="en-US" dirty="0">
                <a:latin typeface="Impact" panose="020B0806030902050204" pitchFamily="34" charset="0"/>
              </a:rPr>
              <a:t>Row Level </a:t>
            </a:r>
            <a:br>
              <a:rPr lang="en-US" dirty="0">
                <a:latin typeface="Impact" panose="020B0806030902050204" pitchFamily="34" charset="0"/>
              </a:rPr>
            </a:br>
            <a:r>
              <a:rPr lang="en-US" dirty="0">
                <a:latin typeface="Impact" panose="020B0806030902050204" pitchFamily="34" charset="0"/>
              </a:rPr>
              <a:t>Security Overview</a:t>
            </a:r>
          </a:p>
        </p:txBody>
      </p:sp>
    </p:spTree>
    <p:extLst>
      <p:ext uri="{BB962C8B-B14F-4D97-AF65-F5344CB8AC3E}">
        <p14:creationId xmlns:p14="http://schemas.microsoft.com/office/powerpoint/2010/main" val="36299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2256" y="543623"/>
            <a:ext cx="10827489" cy="553998"/>
          </a:xfrm>
        </p:spPr>
        <p:txBody>
          <a:bodyPr/>
          <a:lstStyle/>
          <a:p>
            <a:r>
              <a:rPr lang="en-US" dirty="0"/>
              <a:t>Step 3: </a:t>
            </a:r>
            <a:r>
              <a:rPr lang="en-US" dirty="0" err="1"/>
              <a:t>JOINing</a:t>
            </a:r>
            <a:r>
              <a:rPr lang="en-US" dirty="0"/>
              <a:t> Entitlements Tables</a:t>
            </a:r>
          </a:p>
        </p:txBody>
      </p:sp>
      <p:sp>
        <p:nvSpPr>
          <p:cNvPr id="5" name="Text Placeholder 4"/>
          <p:cNvSpPr>
            <a:spLocks noGrp="1"/>
          </p:cNvSpPr>
          <p:nvPr>
            <p:ph type="body" sz="quarter" idx="12"/>
          </p:nvPr>
        </p:nvSpPr>
        <p:spPr>
          <a:xfrm>
            <a:off x="682256" y="1338882"/>
            <a:ext cx="10827490" cy="5287858"/>
          </a:xfrm>
        </p:spPr>
        <p:txBody>
          <a:bodyPr/>
          <a:lstStyle/>
          <a:p>
            <a:r>
              <a:rPr lang="en-US" dirty="0"/>
              <a:t>SELECT </a:t>
            </a:r>
          </a:p>
          <a:p>
            <a:r>
              <a:rPr lang="en-US" dirty="0"/>
              <a:t>	</a:t>
            </a:r>
            <a:r>
              <a:rPr lang="en-US" dirty="0" err="1"/>
              <a:t>t.theatre_id</a:t>
            </a:r>
            <a:r>
              <a:rPr lang="en-US" dirty="0"/>
              <a:t>,</a:t>
            </a:r>
          </a:p>
          <a:p>
            <a:r>
              <a:rPr lang="en-US" dirty="0"/>
              <a:t>	</a:t>
            </a:r>
            <a:r>
              <a:rPr lang="en-US" dirty="0" err="1"/>
              <a:t>t.theatre_name</a:t>
            </a:r>
            <a:r>
              <a:rPr lang="en-US" dirty="0"/>
              <a:t>,</a:t>
            </a:r>
          </a:p>
          <a:p>
            <a:r>
              <a:rPr lang="en-US" dirty="0"/>
              <a:t>	</a:t>
            </a:r>
            <a:r>
              <a:rPr lang="en-US" dirty="0" err="1"/>
              <a:t>r.region_id</a:t>
            </a:r>
            <a:r>
              <a:rPr lang="en-US" dirty="0"/>
              <a:t>,</a:t>
            </a:r>
          </a:p>
          <a:p>
            <a:r>
              <a:rPr lang="en-US" dirty="0"/>
              <a:t>	</a:t>
            </a:r>
            <a:r>
              <a:rPr lang="en-US" dirty="0" err="1"/>
              <a:t>r.region_name</a:t>
            </a:r>
            <a:r>
              <a:rPr lang="en-US" dirty="0"/>
              <a:t>,</a:t>
            </a:r>
          </a:p>
          <a:p>
            <a:r>
              <a:rPr lang="en-US" dirty="0"/>
              <a:t>	</a:t>
            </a:r>
            <a:r>
              <a:rPr lang="en-US" dirty="0" err="1"/>
              <a:t>s.sub_region_id</a:t>
            </a:r>
            <a:r>
              <a:rPr lang="en-US" dirty="0"/>
              <a:t>,</a:t>
            </a:r>
          </a:p>
          <a:p>
            <a:r>
              <a:rPr lang="en-US" dirty="0"/>
              <a:t>	</a:t>
            </a:r>
            <a:r>
              <a:rPr lang="en-US" dirty="0" err="1"/>
              <a:t>s.sub_region_name</a:t>
            </a:r>
            <a:endParaRPr lang="en-US" dirty="0"/>
          </a:p>
          <a:p>
            <a:r>
              <a:rPr lang="en-US" dirty="0"/>
              <a:t>FROM</a:t>
            </a:r>
          </a:p>
          <a:p>
            <a:r>
              <a:rPr lang="en-US" dirty="0"/>
              <a:t>	theatres t</a:t>
            </a:r>
          </a:p>
          <a:p>
            <a:r>
              <a:rPr lang="en-US" dirty="0"/>
              <a:t>JOIN regions r ON </a:t>
            </a:r>
            <a:r>
              <a:rPr lang="en-US" dirty="0" err="1"/>
              <a:t>t.theatre_id</a:t>
            </a:r>
            <a:r>
              <a:rPr lang="en-US" dirty="0"/>
              <a:t> = </a:t>
            </a:r>
            <a:r>
              <a:rPr lang="en-US" dirty="0" err="1"/>
              <a:t>r.theatre_id</a:t>
            </a:r>
            <a:endParaRPr lang="en-US" dirty="0"/>
          </a:p>
          <a:p>
            <a:r>
              <a:rPr lang="en-US" dirty="0"/>
              <a:t>JOIN </a:t>
            </a:r>
            <a:r>
              <a:rPr lang="en-US" dirty="0" err="1"/>
              <a:t>sub_regions</a:t>
            </a:r>
            <a:r>
              <a:rPr lang="en-US" dirty="0"/>
              <a:t> s ON </a:t>
            </a:r>
            <a:r>
              <a:rPr lang="en-US" dirty="0" err="1"/>
              <a:t>r.region_id</a:t>
            </a:r>
            <a:r>
              <a:rPr lang="en-US" dirty="0"/>
              <a:t> = </a:t>
            </a:r>
            <a:r>
              <a:rPr lang="en-US" dirty="0" err="1"/>
              <a:t>s.region_id</a:t>
            </a:r>
            <a:r>
              <a:rPr lang="en-US" dirty="0"/>
              <a:t>;</a:t>
            </a:r>
          </a:p>
          <a:p>
            <a:endParaRPr lang="en-US" dirty="0"/>
          </a:p>
        </p:txBody>
      </p:sp>
    </p:spTree>
    <p:extLst>
      <p:ext uri="{BB962C8B-B14F-4D97-AF65-F5344CB8AC3E}">
        <p14:creationId xmlns:p14="http://schemas.microsoft.com/office/powerpoint/2010/main" val="2593576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2256" y="543623"/>
            <a:ext cx="10827489" cy="553998"/>
          </a:xfrm>
        </p:spPr>
        <p:txBody>
          <a:bodyPr/>
          <a:lstStyle/>
          <a:p>
            <a:r>
              <a:rPr lang="en-US" dirty="0"/>
              <a:t>Step 4: Create a Synthetic Key</a:t>
            </a:r>
          </a:p>
        </p:txBody>
      </p:sp>
      <p:sp>
        <p:nvSpPr>
          <p:cNvPr id="5" name="Text Placeholder 4"/>
          <p:cNvSpPr>
            <a:spLocks noGrp="1"/>
          </p:cNvSpPr>
          <p:nvPr>
            <p:ph type="body" sz="quarter" idx="12"/>
          </p:nvPr>
        </p:nvSpPr>
        <p:spPr>
          <a:xfrm>
            <a:off x="682256" y="1338882"/>
            <a:ext cx="11357344" cy="5185971"/>
          </a:xfrm>
        </p:spPr>
        <p:txBody>
          <a:bodyPr/>
          <a:lstStyle/>
          <a:p>
            <a:r>
              <a:rPr lang="en-US" sz="2000" dirty="0"/>
              <a:t>SELECT </a:t>
            </a:r>
          </a:p>
          <a:p>
            <a:r>
              <a:rPr lang="en-US" sz="2000" dirty="0"/>
              <a:t>	</a:t>
            </a:r>
            <a:r>
              <a:rPr lang="en-US" sz="2000" dirty="0" err="1"/>
              <a:t>t.theatre_id</a:t>
            </a:r>
            <a:r>
              <a:rPr lang="en-US" sz="2000" dirty="0"/>
              <a:t> || '-' || </a:t>
            </a:r>
            <a:r>
              <a:rPr lang="en-US" sz="2000" dirty="0" err="1"/>
              <a:t>r.region_id</a:t>
            </a:r>
            <a:r>
              <a:rPr lang="en-US" sz="2000" dirty="0"/>
              <a:t> || '-' || </a:t>
            </a:r>
            <a:r>
              <a:rPr lang="en-US" sz="2000" dirty="0" err="1"/>
              <a:t>s.sub_region_id</a:t>
            </a:r>
            <a:r>
              <a:rPr lang="en-US" sz="2000" dirty="0"/>
              <a:t> AS </a:t>
            </a:r>
            <a:r>
              <a:rPr lang="en-US" sz="2000" dirty="0" err="1"/>
              <a:t>synthetic_role_id</a:t>
            </a:r>
            <a:r>
              <a:rPr lang="en-US" sz="2000" dirty="0"/>
              <a:t>, </a:t>
            </a:r>
          </a:p>
          <a:p>
            <a:r>
              <a:rPr lang="en-US" sz="2000" dirty="0"/>
              <a:t>	</a:t>
            </a:r>
            <a:r>
              <a:rPr lang="en-US" sz="2000" dirty="0" err="1"/>
              <a:t>t.theatre_id</a:t>
            </a:r>
            <a:r>
              <a:rPr lang="en-US" sz="2000" dirty="0"/>
              <a:t>,</a:t>
            </a:r>
          </a:p>
          <a:p>
            <a:r>
              <a:rPr lang="en-US" sz="2000" dirty="0"/>
              <a:t>	</a:t>
            </a:r>
            <a:r>
              <a:rPr lang="en-US" sz="2000" dirty="0" err="1"/>
              <a:t>t.theatre_name</a:t>
            </a:r>
            <a:r>
              <a:rPr lang="en-US" sz="2000" dirty="0"/>
              <a:t>,</a:t>
            </a:r>
          </a:p>
          <a:p>
            <a:r>
              <a:rPr lang="en-US" sz="2000" dirty="0"/>
              <a:t>	</a:t>
            </a:r>
            <a:r>
              <a:rPr lang="en-US" sz="2000" dirty="0" err="1"/>
              <a:t>r.region_id</a:t>
            </a:r>
            <a:r>
              <a:rPr lang="en-US" sz="2000" dirty="0"/>
              <a:t>,</a:t>
            </a:r>
          </a:p>
          <a:p>
            <a:r>
              <a:rPr lang="en-US" sz="2000" dirty="0"/>
              <a:t>	</a:t>
            </a:r>
            <a:r>
              <a:rPr lang="en-US" sz="2000" dirty="0" err="1"/>
              <a:t>r.region_name</a:t>
            </a:r>
            <a:r>
              <a:rPr lang="en-US" sz="2000" dirty="0"/>
              <a:t>,</a:t>
            </a:r>
          </a:p>
          <a:p>
            <a:r>
              <a:rPr lang="en-US" sz="2000" dirty="0"/>
              <a:t>	</a:t>
            </a:r>
            <a:r>
              <a:rPr lang="en-US" sz="2000" dirty="0" err="1"/>
              <a:t>s.sub_region_id</a:t>
            </a:r>
            <a:r>
              <a:rPr lang="en-US" sz="2000" dirty="0"/>
              <a:t>,</a:t>
            </a:r>
          </a:p>
          <a:p>
            <a:r>
              <a:rPr lang="en-US" sz="2000" dirty="0"/>
              <a:t>	</a:t>
            </a:r>
            <a:r>
              <a:rPr lang="en-US" sz="2000" dirty="0" err="1"/>
              <a:t>s.sub_region_name</a:t>
            </a:r>
            <a:endParaRPr lang="en-US" sz="2000" dirty="0"/>
          </a:p>
          <a:p>
            <a:r>
              <a:rPr lang="en-US" sz="2000" dirty="0"/>
              <a:t>FROM</a:t>
            </a:r>
          </a:p>
          <a:p>
            <a:r>
              <a:rPr lang="en-US" sz="2000" dirty="0"/>
              <a:t>	theatres t</a:t>
            </a:r>
          </a:p>
          <a:p>
            <a:r>
              <a:rPr lang="en-US" sz="2000" dirty="0"/>
              <a:t>JOIN regions r ON </a:t>
            </a:r>
            <a:r>
              <a:rPr lang="en-US" sz="2000" dirty="0" err="1"/>
              <a:t>t.theatre_id</a:t>
            </a:r>
            <a:r>
              <a:rPr lang="en-US" sz="2000" dirty="0"/>
              <a:t> = </a:t>
            </a:r>
            <a:r>
              <a:rPr lang="en-US" sz="2000" dirty="0" err="1"/>
              <a:t>r.theatre_id</a:t>
            </a:r>
            <a:endParaRPr lang="en-US" sz="2000" dirty="0"/>
          </a:p>
          <a:p>
            <a:r>
              <a:rPr lang="en-US" sz="2000" dirty="0"/>
              <a:t>JOIN </a:t>
            </a:r>
            <a:r>
              <a:rPr lang="en-US" sz="2000" dirty="0" err="1"/>
              <a:t>sub_regions</a:t>
            </a:r>
            <a:r>
              <a:rPr lang="en-US" sz="2000" dirty="0"/>
              <a:t> s ON </a:t>
            </a:r>
            <a:r>
              <a:rPr lang="en-US" sz="2000" dirty="0" err="1"/>
              <a:t>r.region_id</a:t>
            </a:r>
            <a:r>
              <a:rPr lang="en-US" sz="2000" dirty="0"/>
              <a:t> = </a:t>
            </a:r>
            <a:r>
              <a:rPr lang="en-US" sz="2000" dirty="0" err="1"/>
              <a:t>s.region_id</a:t>
            </a:r>
            <a:r>
              <a:rPr lang="en-US" sz="2000" dirty="0"/>
              <a:t>;</a:t>
            </a:r>
          </a:p>
          <a:p>
            <a:endParaRPr lang="en-US" dirty="0"/>
          </a:p>
        </p:txBody>
      </p:sp>
    </p:spTree>
    <p:extLst>
      <p:ext uri="{BB962C8B-B14F-4D97-AF65-F5344CB8AC3E}">
        <p14:creationId xmlns:p14="http://schemas.microsoft.com/office/powerpoint/2010/main" val="2142846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5492D1-89A3-A54B-BF96-3B0FB52390AA}"/>
              </a:ext>
            </a:extLst>
          </p:cNvPr>
          <p:cNvSpPr>
            <a:spLocks noGrp="1"/>
          </p:cNvSpPr>
          <p:nvPr>
            <p:ph type="body" sz="quarter" idx="11"/>
          </p:nvPr>
        </p:nvSpPr>
        <p:spPr/>
        <p:txBody>
          <a:bodyPr/>
          <a:lstStyle/>
          <a:p>
            <a:r>
              <a:rPr lang="en-US" dirty="0"/>
              <a:t>Step 5: Assign Roles in Mapping Table</a:t>
            </a:r>
          </a:p>
        </p:txBody>
      </p:sp>
      <p:sp>
        <p:nvSpPr>
          <p:cNvPr id="3" name="Text Placeholder 2">
            <a:extLst>
              <a:ext uri="{FF2B5EF4-FFF2-40B4-BE49-F238E27FC236}">
                <a16:creationId xmlns:a16="http://schemas.microsoft.com/office/drawing/2014/main" id="{6590523E-BBA4-7A4D-A7B7-C19AC2F7D8A2}"/>
              </a:ext>
            </a:extLst>
          </p:cNvPr>
          <p:cNvSpPr>
            <a:spLocks noGrp="1"/>
          </p:cNvSpPr>
          <p:nvPr>
            <p:ph type="body" sz="quarter" idx="12"/>
          </p:nvPr>
        </p:nvSpPr>
        <p:spPr>
          <a:xfrm>
            <a:off x="682256" y="1331335"/>
            <a:ext cx="10827490" cy="4836517"/>
          </a:xfrm>
        </p:spPr>
        <p:txBody>
          <a:bodyPr/>
          <a:lstStyle/>
          <a:p>
            <a:r>
              <a:rPr lang="en-US" dirty="0"/>
              <a:t>SELECT * FROM </a:t>
            </a:r>
            <a:r>
              <a:rPr lang="en-US" dirty="0" err="1"/>
              <a:t>users_to_role_map</a:t>
            </a:r>
            <a:r>
              <a:rPr lang="en-US" dirty="0"/>
              <a:t>; </a:t>
            </a:r>
          </a:p>
          <a:p>
            <a:endParaRPr lang="en-US" dirty="0"/>
          </a:p>
          <a:p>
            <a:r>
              <a:rPr lang="en-US" dirty="0"/>
              <a:t>SELECT * FROM users; -- We use the usernames here in the mapping table</a:t>
            </a:r>
          </a:p>
          <a:p>
            <a:endParaRPr lang="en-US" dirty="0"/>
          </a:p>
          <a:p>
            <a:r>
              <a:rPr lang="en-US" dirty="0"/>
              <a:t>INSERT INTO </a:t>
            </a:r>
            <a:r>
              <a:rPr lang="en-US" dirty="0" err="1"/>
              <a:t>users_to_role_map</a:t>
            </a:r>
            <a:r>
              <a:rPr lang="en-US" dirty="0"/>
              <a:t> VALUES </a:t>
            </a:r>
          </a:p>
          <a:p>
            <a:r>
              <a:rPr lang="en-US" dirty="0"/>
              <a:t>('</a:t>
            </a:r>
            <a:r>
              <a:rPr lang="en-US" dirty="0" err="1"/>
              <a:t>bhowell</a:t>
            </a:r>
            <a:r>
              <a:rPr lang="en-US" dirty="0"/>
              <a:t>', 'AMER-USCA-SO’),</a:t>
            </a:r>
          </a:p>
          <a:p>
            <a:r>
              <a:rPr lang="en-US" dirty="0"/>
              <a:t>(‘</a:t>
            </a:r>
            <a:r>
              <a:rPr lang="en-US" dirty="0" err="1"/>
              <a:t>bhowell</a:t>
            </a:r>
            <a:r>
              <a:rPr lang="en-US" dirty="0"/>
              <a:t>’, AMER-USCA-EA’);</a:t>
            </a:r>
          </a:p>
          <a:p>
            <a:endParaRPr lang="en-US" dirty="0"/>
          </a:p>
          <a:p>
            <a:r>
              <a:rPr lang="en-US" dirty="0"/>
              <a:t>UPDATE </a:t>
            </a:r>
            <a:r>
              <a:rPr lang="en-US" dirty="0" err="1"/>
              <a:t>users_to_role_map</a:t>
            </a:r>
            <a:r>
              <a:rPr lang="en-US" dirty="0"/>
              <a:t> </a:t>
            </a:r>
          </a:p>
          <a:p>
            <a:r>
              <a:rPr lang="en-US" dirty="0"/>
              <a:t>	SET </a:t>
            </a:r>
            <a:r>
              <a:rPr lang="en-US" dirty="0" err="1"/>
              <a:t>role_id</a:t>
            </a:r>
            <a:r>
              <a:rPr lang="en-US" dirty="0"/>
              <a:t>='AMER-USCA-WE' </a:t>
            </a:r>
          </a:p>
          <a:p>
            <a:r>
              <a:rPr lang="en-US" dirty="0"/>
              <a:t>	WHERE username='</a:t>
            </a:r>
            <a:r>
              <a:rPr lang="en-US" dirty="0" err="1"/>
              <a:t>bhowell</a:t>
            </a:r>
            <a:r>
              <a:rPr lang="en-US" dirty="0"/>
              <a:t>' AND </a:t>
            </a:r>
            <a:r>
              <a:rPr lang="en-US" dirty="0" err="1"/>
              <a:t>role_id</a:t>
            </a:r>
            <a:r>
              <a:rPr lang="en-US" dirty="0"/>
              <a:t>='AMER-USCA-SO'</a:t>
            </a:r>
          </a:p>
        </p:txBody>
      </p:sp>
    </p:spTree>
    <p:extLst>
      <p:ext uri="{BB962C8B-B14F-4D97-AF65-F5344CB8AC3E}">
        <p14:creationId xmlns:p14="http://schemas.microsoft.com/office/powerpoint/2010/main" val="230622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5492D1-89A3-A54B-BF96-3B0FB52390AA}"/>
              </a:ext>
            </a:extLst>
          </p:cNvPr>
          <p:cNvSpPr>
            <a:spLocks noGrp="1"/>
          </p:cNvSpPr>
          <p:nvPr>
            <p:ph type="body" sz="quarter" idx="11"/>
          </p:nvPr>
        </p:nvSpPr>
        <p:spPr/>
        <p:txBody>
          <a:bodyPr/>
          <a:lstStyle/>
          <a:p>
            <a:r>
              <a:rPr lang="en-US" dirty="0"/>
              <a:t>Step 5a: Mass Role Assignment</a:t>
            </a:r>
          </a:p>
        </p:txBody>
      </p:sp>
      <p:sp>
        <p:nvSpPr>
          <p:cNvPr id="3" name="Text Placeholder 2">
            <a:extLst>
              <a:ext uri="{FF2B5EF4-FFF2-40B4-BE49-F238E27FC236}">
                <a16:creationId xmlns:a16="http://schemas.microsoft.com/office/drawing/2014/main" id="{6590523E-BBA4-7A4D-A7B7-C19AC2F7D8A2}"/>
              </a:ext>
            </a:extLst>
          </p:cNvPr>
          <p:cNvSpPr>
            <a:spLocks noGrp="1"/>
          </p:cNvSpPr>
          <p:nvPr>
            <p:ph type="body" sz="quarter" idx="12"/>
          </p:nvPr>
        </p:nvSpPr>
        <p:spPr>
          <a:xfrm>
            <a:off x="682256" y="1331335"/>
            <a:ext cx="10827490" cy="5119350"/>
          </a:xfrm>
        </p:spPr>
        <p:txBody>
          <a:bodyPr/>
          <a:lstStyle/>
          <a:p>
            <a:r>
              <a:rPr lang="en-US" sz="1600" dirty="0"/>
              <a:t>INSERT INTO </a:t>
            </a:r>
            <a:r>
              <a:rPr lang="en-US" sz="1600" dirty="0" err="1"/>
              <a:t>users_to_role_map</a:t>
            </a:r>
            <a:r>
              <a:rPr lang="en-US" sz="1600" dirty="0"/>
              <a:t> </a:t>
            </a:r>
          </a:p>
          <a:p>
            <a:r>
              <a:rPr lang="en-US" sz="1600" dirty="0"/>
              <a:t>SELECT </a:t>
            </a:r>
          </a:p>
          <a:p>
            <a:r>
              <a:rPr lang="en-US" sz="1600" dirty="0"/>
              <a:t>	</a:t>
            </a:r>
            <a:r>
              <a:rPr lang="en-US" sz="1600" dirty="0" err="1"/>
              <a:t>u."username</a:t>
            </a:r>
            <a:r>
              <a:rPr lang="en-US" sz="1600" dirty="0"/>
              <a:t>",</a:t>
            </a:r>
          </a:p>
          <a:p>
            <a:r>
              <a:rPr lang="en-US" sz="1600" dirty="0"/>
              <a:t>	</a:t>
            </a:r>
            <a:r>
              <a:rPr lang="en-US" sz="1600" dirty="0" err="1"/>
              <a:t>e.synthetic_role_id</a:t>
            </a:r>
            <a:r>
              <a:rPr lang="en-US" sz="1600" dirty="0"/>
              <a:t> </a:t>
            </a:r>
          </a:p>
          <a:p>
            <a:r>
              <a:rPr lang="en-US" sz="1600" dirty="0"/>
              <a:t>FROM </a:t>
            </a:r>
            <a:r>
              <a:rPr lang="en-US" sz="1600" dirty="0" err="1"/>
              <a:t>entitlements_denorm_view</a:t>
            </a:r>
            <a:r>
              <a:rPr lang="en-US" sz="1600" dirty="0"/>
              <a:t> e</a:t>
            </a:r>
          </a:p>
          <a:p>
            <a:r>
              <a:rPr lang="en-US" sz="1600" dirty="0"/>
              <a:t>JOIN </a:t>
            </a:r>
          </a:p>
          <a:p>
            <a:r>
              <a:rPr lang="en-US" sz="1600" dirty="0"/>
              <a:t>(</a:t>
            </a:r>
          </a:p>
          <a:p>
            <a:r>
              <a:rPr lang="en-US" sz="1600" dirty="0"/>
              <a:t>	SELECT username FROM users </a:t>
            </a:r>
          </a:p>
          <a:p>
            <a:r>
              <a:rPr lang="en-US" sz="1600" dirty="0"/>
              <a:t>	WHERE username IN </a:t>
            </a:r>
          </a:p>
          <a:p>
            <a:r>
              <a:rPr lang="en-US" sz="1600" dirty="0"/>
              <a:t>		('</a:t>
            </a:r>
            <a:r>
              <a:rPr lang="en-US" sz="1600" dirty="0" err="1"/>
              <a:t>ttu</a:t>
            </a:r>
            <a:r>
              <a:rPr lang="en-US" sz="1600" dirty="0"/>
              <a:t>','</a:t>
            </a:r>
            <a:r>
              <a:rPr lang="en-US" sz="1600" dirty="0" err="1"/>
              <a:t>mkannan</a:t>
            </a:r>
            <a:r>
              <a:rPr lang="en-US" sz="1600" dirty="0"/>
              <a:t>’)</a:t>
            </a:r>
          </a:p>
          <a:p>
            <a:r>
              <a:rPr lang="en-US" sz="1600" dirty="0"/>
              <a:t>	-- Set your own rules here	</a:t>
            </a:r>
          </a:p>
          <a:p>
            <a:r>
              <a:rPr lang="en-US" sz="1600" dirty="0"/>
              <a:t>) u ON 1=1</a:t>
            </a:r>
          </a:p>
          <a:p>
            <a:r>
              <a:rPr lang="en-US" sz="1600" dirty="0"/>
              <a:t>-- Set your own rules here too</a:t>
            </a:r>
          </a:p>
          <a:p>
            <a:r>
              <a:rPr lang="en-US" sz="1600" dirty="0"/>
              <a:t>WHERE </a:t>
            </a:r>
            <a:r>
              <a:rPr lang="en-US" sz="1600" dirty="0" err="1"/>
              <a:t>e.region_id</a:t>
            </a:r>
            <a:r>
              <a:rPr lang="en-US" sz="1600" dirty="0"/>
              <a:t> = 'APAC'</a:t>
            </a:r>
          </a:p>
          <a:p>
            <a:r>
              <a:rPr lang="en-US" sz="1600" dirty="0"/>
              <a:t>;</a:t>
            </a:r>
          </a:p>
        </p:txBody>
      </p:sp>
    </p:spTree>
    <p:extLst>
      <p:ext uri="{BB962C8B-B14F-4D97-AF65-F5344CB8AC3E}">
        <p14:creationId xmlns:p14="http://schemas.microsoft.com/office/powerpoint/2010/main" val="954393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E7D446-BFCA-AB4C-B66C-D423E6BD3C19}"/>
              </a:ext>
            </a:extLst>
          </p:cNvPr>
          <p:cNvSpPr>
            <a:spLocks noGrp="1"/>
          </p:cNvSpPr>
          <p:nvPr>
            <p:ph type="body" sz="quarter" idx="11"/>
          </p:nvPr>
        </p:nvSpPr>
        <p:spPr>
          <a:xfrm>
            <a:off x="682256" y="204956"/>
            <a:ext cx="11509744" cy="1107996"/>
          </a:xfrm>
        </p:spPr>
        <p:txBody>
          <a:bodyPr/>
          <a:lstStyle/>
          <a:p>
            <a:r>
              <a:rPr lang="en-US" dirty="0"/>
              <a:t>Step 6: JOIN Mapping Table to Entitlements Table/View</a:t>
            </a:r>
          </a:p>
        </p:txBody>
      </p:sp>
      <p:sp>
        <p:nvSpPr>
          <p:cNvPr id="3" name="Text Placeholder 2">
            <a:extLst>
              <a:ext uri="{FF2B5EF4-FFF2-40B4-BE49-F238E27FC236}">
                <a16:creationId xmlns:a16="http://schemas.microsoft.com/office/drawing/2014/main" id="{B18189CA-076F-F447-9E31-8A66B598A786}"/>
              </a:ext>
            </a:extLst>
          </p:cNvPr>
          <p:cNvSpPr>
            <a:spLocks noGrp="1"/>
          </p:cNvSpPr>
          <p:nvPr>
            <p:ph type="body" sz="quarter" idx="12"/>
          </p:nvPr>
        </p:nvSpPr>
        <p:spPr>
          <a:xfrm>
            <a:off x="682256" y="1651619"/>
            <a:ext cx="10827490" cy="4769511"/>
          </a:xfrm>
        </p:spPr>
        <p:txBody>
          <a:bodyPr/>
          <a:lstStyle/>
          <a:p>
            <a:r>
              <a:rPr lang="en-US" sz="1600" dirty="0"/>
              <a:t>SELECT * FROM </a:t>
            </a:r>
          </a:p>
          <a:p>
            <a:r>
              <a:rPr lang="en-US" sz="1600" dirty="0"/>
              <a:t>	(SELECT </a:t>
            </a:r>
          </a:p>
          <a:p>
            <a:r>
              <a:rPr lang="en-US" sz="1600" dirty="0"/>
              <a:t>		</a:t>
            </a:r>
            <a:r>
              <a:rPr lang="en-US" sz="1600" dirty="0" err="1"/>
              <a:t>t.theatre_id</a:t>
            </a:r>
            <a:r>
              <a:rPr lang="en-US" sz="1600" dirty="0"/>
              <a:t>,</a:t>
            </a:r>
          </a:p>
          <a:p>
            <a:r>
              <a:rPr lang="en-US" sz="1600" dirty="0"/>
              <a:t>		</a:t>
            </a:r>
            <a:r>
              <a:rPr lang="en-US" sz="1600" dirty="0" err="1"/>
              <a:t>t.theatre_name</a:t>
            </a:r>
            <a:r>
              <a:rPr lang="en-US" sz="1600" dirty="0"/>
              <a:t>,</a:t>
            </a:r>
          </a:p>
          <a:p>
            <a:r>
              <a:rPr lang="en-US" sz="1600" dirty="0"/>
              <a:t>		</a:t>
            </a:r>
            <a:r>
              <a:rPr lang="en-US" sz="1600" dirty="0" err="1"/>
              <a:t>r.region_id</a:t>
            </a:r>
            <a:r>
              <a:rPr lang="en-US" sz="1600" dirty="0"/>
              <a:t>,</a:t>
            </a:r>
          </a:p>
          <a:p>
            <a:r>
              <a:rPr lang="en-US" sz="1600" dirty="0"/>
              <a:t>		</a:t>
            </a:r>
            <a:r>
              <a:rPr lang="en-US" sz="1600" dirty="0" err="1"/>
              <a:t>r.region_name</a:t>
            </a:r>
            <a:r>
              <a:rPr lang="en-US" sz="1600" dirty="0"/>
              <a:t>,</a:t>
            </a:r>
          </a:p>
          <a:p>
            <a:r>
              <a:rPr lang="en-US" sz="1600" dirty="0"/>
              <a:t>		</a:t>
            </a:r>
            <a:r>
              <a:rPr lang="en-US" sz="1600" dirty="0" err="1"/>
              <a:t>s.sub_region_id</a:t>
            </a:r>
            <a:r>
              <a:rPr lang="en-US" sz="1600" dirty="0"/>
              <a:t>,</a:t>
            </a:r>
          </a:p>
          <a:p>
            <a:r>
              <a:rPr lang="en-US" sz="1600" dirty="0"/>
              <a:t>		</a:t>
            </a:r>
            <a:r>
              <a:rPr lang="en-US" sz="1600" dirty="0" err="1"/>
              <a:t>s.sub_region_name</a:t>
            </a:r>
            <a:r>
              <a:rPr lang="en-US" sz="1600" dirty="0"/>
              <a:t>,</a:t>
            </a:r>
          </a:p>
          <a:p>
            <a:r>
              <a:rPr lang="en-US" sz="1600" dirty="0"/>
              <a:t>		</a:t>
            </a:r>
            <a:r>
              <a:rPr lang="en-US" sz="1600" dirty="0" err="1"/>
              <a:t>t.theatre_id</a:t>
            </a:r>
            <a:r>
              <a:rPr lang="en-US" sz="1600" dirty="0"/>
              <a:t> || '-' || </a:t>
            </a:r>
            <a:r>
              <a:rPr lang="en-US" sz="1600" dirty="0" err="1"/>
              <a:t>r.region_id</a:t>
            </a:r>
            <a:r>
              <a:rPr lang="en-US" sz="1600" dirty="0"/>
              <a:t> || '-' || </a:t>
            </a:r>
            <a:r>
              <a:rPr lang="en-US" sz="1600" dirty="0" err="1"/>
              <a:t>s.sub_region_id</a:t>
            </a:r>
            <a:r>
              <a:rPr lang="en-US" sz="1600" dirty="0"/>
              <a:t> AS </a:t>
            </a:r>
            <a:r>
              <a:rPr lang="en-US" sz="1600" dirty="0" err="1"/>
              <a:t>synthetic_role_id</a:t>
            </a:r>
            <a:endParaRPr lang="en-US" sz="1600" dirty="0"/>
          </a:p>
          <a:p>
            <a:r>
              <a:rPr lang="en-US" sz="1600" dirty="0"/>
              <a:t>	FROM</a:t>
            </a:r>
          </a:p>
          <a:p>
            <a:r>
              <a:rPr lang="en-US" sz="1600" dirty="0"/>
              <a:t>		theatres t</a:t>
            </a:r>
          </a:p>
          <a:p>
            <a:r>
              <a:rPr lang="en-US" sz="1600" dirty="0"/>
              <a:t>	JOIN regions r ON </a:t>
            </a:r>
            <a:r>
              <a:rPr lang="en-US" sz="1600" dirty="0" err="1"/>
              <a:t>t.theatre_id</a:t>
            </a:r>
            <a:r>
              <a:rPr lang="en-US" sz="1600" dirty="0"/>
              <a:t> = </a:t>
            </a:r>
            <a:r>
              <a:rPr lang="en-US" sz="1600" dirty="0" err="1"/>
              <a:t>r.theatre_id</a:t>
            </a:r>
            <a:endParaRPr lang="en-US" sz="1600" dirty="0"/>
          </a:p>
          <a:p>
            <a:r>
              <a:rPr lang="en-US" sz="1600" dirty="0"/>
              <a:t>	JOIN </a:t>
            </a:r>
            <a:r>
              <a:rPr lang="en-US" sz="1600" dirty="0" err="1"/>
              <a:t>sub_regions</a:t>
            </a:r>
            <a:r>
              <a:rPr lang="en-US" sz="1600" dirty="0"/>
              <a:t> s ON </a:t>
            </a:r>
            <a:r>
              <a:rPr lang="en-US" sz="1600" dirty="0" err="1"/>
              <a:t>r.region_id</a:t>
            </a:r>
            <a:r>
              <a:rPr lang="en-US" sz="1600" dirty="0"/>
              <a:t> = </a:t>
            </a:r>
            <a:r>
              <a:rPr lang="en-US" sz="1600" dirty="0" err="1"/>
              <a:t>s.region_id</a:t>
            </a:r>
            <a:r>
              <a:rPr lang="en-US" sz="1600" dirty="0"/>
              <a:t>) a</a:t>
            </a:r>
          </a:p>
          <a:p>
            <a:r>
              <a:rPr lang="en-US" sz="1600" dirty="0"/>
              <a:t>JOIN </a:t>
            </a:r>
            <a:r>
              <a:rPr lang="en-US" sz="1600" dirty="0" err="1"/>
              <a:t>users_to_role_map</a:t>
            </a:r>
            <a:r>
              <a:rPr lang="en-US" sz="1600" dirty="0"/>
              <a:t> m ON </a:t>
            </a:r>
            <a:r>
              <a:rPr lang="en-US" sz="1600" dirty="0" err="1"/>
              <a:t>m.role_id</a:t>
            </a:r>
            <a:r>
              <a:rPr lang="en-US" sz="1600" dirty="0"/>
              <a:t> = </a:t>
            </a:r>
            <a:r>
              <a:rPr lang="en-US" sz="1600" dirty="0" err="1"/>
              <a:t>a.synthetic_role_id</a:t>
            </a:r>
            <a:endParaRPr lang="en-US" sz="1600" dirty="0"/>
          </a:p>
        </p:txBody>
      </p:sp>
      <p:sp>
        <p:nvSpPr>
          <p:cNvPr id="4" name="Rectangular Callout 3">
            <a:extLst>
              <a:ext uri="{FF2B5EF4-FFF2-40B4-BE49-F238E27FC236}">
                <a16:creationId xmlns:a16="http://schemas.microsoft.com/office/drawing/2014/main" id="{9A54511B-E859-4B4C-AC4B-176694BE592F}"/>
              </a:ext>
            </a:extLst>
          </p:cNvPr>
          <p:cNvSpPr/>
          <p:nvPr/>
        </p:nvSpPr>
        <p:spPr>
          <a:xfrm>
            <a:off x="6437128" y="1828800"/>
            <a:ext cx="3773672" cy="1270000"/>
          </a:xfrm>
          <a:prstGeom prst="wedgeRectCallout">
            <a:avLst>
              <a:gd name="adj1" fmla="val -148719"/>
              <a:gd name="adj2" fmla="val -29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Sub-Query is the Equivalent of a VIEW</a:t>
            </a:r>
          </a:p>
        </p:txBody>
      </p:sp>
    </p:spTree>
    <p:extLst>
      <p:ext uri="{BB962C8B-B14F-4D97-AF65-F5344CB8AC3E}">
        <p14:creationId xmlns:p14="http://schemas.microsoft.com/office/powerpoint/2010/main" val="2388498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536F-C013-BC44-ACD0-A917E474091A}"/>
              </a:ext>
            </a:extLst>
          </p:cNvPr>
          <p:cNvSpPr>
            <a:spLocks noGrp="1"/>
          </p:cNvSpPr>
          <p:nvPr>
            <p:ph type="title"/>
          </p:nvPr>
        </p:nvSpPr>
        <p:spPr>
          <a:xfrm>
            <a:off x="254000" y="2252036"/>
            <a:ext cx="11671300" cy="2585323"/>
          </a:xfrm>
        </p:spPr>
        <p:txBody>
          <a:bodyPr/>
          <a:lstStyle/>
          <a:p>
            <a:pPr algn="l"/>
            <a:r>
              <a:rPr lang="en-US" dirty="0">
                <a:latin typeface="Impact" panose="020B0806030902050204" pitchFamily="34" charset="0"/>
              </a:rPr>
              <a:t>“Standard” Row Level </a:t>
            </a:r>
            <a:br>
              <a:rPr lang="en-US" dirty="0">
                <a:latin typeface="Impact" panose="020B0806030902050204" pitchFamily="34" charset="0"/>
              </a:rPr>
            </a:br>
            <a:r>
              <a:rPr lang="en-US" dirty="0">
                <a:latin typeface="Impact" panose="020B0806030902050204" pitchFamily="34" charset="0"/>
              </a:rPr>
              <a:t>Security in Tableau </a:t>
            </a:r>
            <a:br>
              <a:rPr lang="en-US" dirty="0">
                <a:latin typeface="Impact" panose="020B0806030902050204" pitchFamily="34" charset="0"/>
              </a:rPr>
            </a:br>
            <a:r>
              <a:rPr lang="en-US" dirty="0">
                <a:latin typeface="Impact" panose="020B0806030902050204" pitchFamily="34" charset="0"/>
              </a:rPr>
              <a:t>(</a:t>
            </a:r>
            <a:r>
              <a:rPr lang="en-US" dirty="0" err="1">
                <a:latin typeface="Impact" panose="020B0806030902050204" pitchFamily="34" charset="0"/>
              </a:rPr>
              <a:t>JOINing</a:t>
            </a:r>
            <a:r>
              <a:rPr lang="en-US" dirty="0">
                <a:latin typeface="Impact" panose="020B0806030902050204" pitchFamily="34" charset="0"/>
              </a:rPr>
              <a:t> Tables)</a:t>
            </a:r>
          </a:p>
        </p:txBody>
      </p:sp>
    </p:spTree>
    <p:extLst>
      <p:ext uri="{BB962C8B-B14F-4D97-AF65-F5344CB8AC3E}">
        <p14:creationId xmlns:p14="http://schemas.microsoft.com/office/powerpoint/2010/main" val="207616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026584" y="2177090"/>
            <a:ext cx="9926861" cy="553998"/>
          </a:xfrm>
        </p:spPr>
        <p:txBody>
          <a:bodyPr/>
          <a:lstStyle/>
          <a:p>
            <a:r>
              <a:rPr lang="en-US" dirty="0"/>
              <a:t>Live Connections</a:t>
            </a:r>
          </a:p>
        </p:txBody>
      </p:sp>
    </p:spTree>
    <p:extLst>
      <p:ext uri="{BB962C8B-B14F-4D97-AF65-F5344CB8AC3E}">
        <p14:creationId xmlns:p14="http://schemas.microsoft.com/office/powerpoint/2010/main" val="1551214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E22C1E-86C6-A14F-A3FE-1A11E35061E9}"/>
              </a:ext>
            </a:extLst>
          </p:cNvPr>
          <p:cNvSpPr/>
          <p:nvPr/>
        </p:nvSpPr>
        <p:spPr>
          <a:xfrm>
            <a:off x="7958261" y="979288"/>
            <a:ext cx="2537460" cy="1158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a:t>
            </a:r>
          </a:p>
        </p:txBody>
      </p:sp>
      <p:sp>
        <p:nvSpPr>
          <p:cNvPr id="5" name="Rectangle 4">
            <a:extLst>
              <a:ext uri="{FF2B5EF4-FFF2-40B4-BE49-F238E27FC236}">
                <a16:creationId xmlns:a16="http://schemas.microsoft.com/office/drawing/2014/main" id="{CFFAB841-3632-EA48-9101-5DC06047F644}"/>
              </a:ext>
            </a:extLst>
          </p:cNvPr>
          <p:cNvSpPr/>
          <p:nvPr/>
        </p:nvSpPr>
        <p:spPr>
          <a:xfrm>
            <a:off x="1224691" y="1068134"/>
            <a:ext cx="2537460" cy="1158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Entitlements</a:t>
            </a:r>
          </a:p>
        </p:txBody>
      </p:sp>
      <p:sp>
        <p:nvSpPr>
          <p:cNvPr id="7" name="Rectangle 6">
            <a:extLst>
              <a:ext uri="{FF2B5EF4-FFF2-40B4-BE49-F238E27FC236}">
                <a16:creationId xmlns:a16="http://schemas.microsoft.com/office/drawing/2014/main" id="{29B0D239-334C-894D-A53D-B129144B5927}"/>
              </a:ext>
            </a:extLst>
          </p:cNvPr>
          <p:cNvSpPr/>
          <p:nvPr/>
        </p:nvSpPr>
        <p:spPr>
          <a:xfrm>
            <a:off x="5078954" y="3073766"/>
            <a:ext cx="1641886" cy="64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 Entitlements</a:t>
            </a:r>
          </a:p>
        </p:txBody>
      </p:sp>
      <p:sp>
        <p:nvSpPr>
          <p:cNvPr id="8" name="Diamond 7">
            <a:extLst>
              <a:ext uri="{FF2B5EF4-FFF2-40B4-BE49-F238E27FC236}">
                <a16:creationId xmlns:a16="http://schemas.microsoft.com/office/drawing/2014/main" id="{D0999B1F-D220-EF4C-BAA9-ACB91E594EA3}"/>
              </a:ext>
            </a:extLst>
          </p:cNvPr>
          <p:cNvSpPr/>
          <p:nvPr/>
        </p:nvSpPr>
        <p:spPr>
          <a:xfrm>
            <a:off x="7816462" y="2832242"/>
            <a:ext cx="2821058" cy="96679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On Entitlements</a:t>
            </a:r>
          </a:p>
        </p:txBody>
      </p:sp>
      <p:sp>
        <p:nvSpPr>
          <p:cNvPr id="9" name="Rectangle 8">
            <a:extLst>
              <a:ext uri="{FF2B5EF4-FFF2-40B4-BE49-F238E27FC236}">
                <a16:creationId xmlns:a16="http://schemas.microsoft.com/office/drawing/2014/main" id="{39C3D905-CE5F-3446-8BE3-983B4C3F39A7}"/>
              </a:ext>
            </a:extLst>
          </p:cNvPr>
          <p:cNvSpPr/>
          <p:nvPr/>
        </p:nvSpPr>
        <p:spPr>
          <a:xfrm>
            <a:off x="8474022" y="4998562"/>
            <a:ext cx="1477697"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 Data</a:t>
            </a:r>
          </a:p>
        </p:txBody>
      </p:sp>
      <p:sp>
        <p:nvSpPr>
          <p:cNvPr id="10" name="Diamond 9">
            <a:extLst>
              <a:ext uri="{FF2B5EF4-FFF2-40B4-BE49-F238E27FC236}">
                <a16:creationId xmlns:a16="http://schemas.microsoft.com/office/drawing/2014/main" id="{40C8B815-710C-2C40-87B8-D2BFC300B798}"/>
              </a:ext>
            </a:extLst>
          </p:cNvPr>
          <p:cNvSpPr/>
          <p:nvPr/>
        </p:nvSpPr>
        <p:spPr>
          <a:xfrm>
            <a:off x="963482" y="2887351"/>
            <a:ext cx="3059878" cy="100977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a:p>
            <a:pPr algn="ctr"/>
            <a:r>
              <a:rPr lang="en-US" dirty="0"/>
              <a:t>On User</a:t>
            </a:r>
          </a:p>
        </p:txBody>
      </p:sp>
      <p:cxnSp>
        <p:nvCxnSpPr>
          <p:cNvPr id="12" name="Straight Arrow Connector 11">
            <a:extLst>
              <a:ext uri="{FF2B5EF4-FFF2-40B4-BE49-F238E27FC236}">
                <a16:creationId xmlns:a16="http://schemas.microsoft.com/office/drawing/2014/main" id="{3879096F-E933-6348-806D-7336A67C0ADA}"/>
              </a:ext>
            </a:extLst>
          </p:cNvPr>
          <p:cNvCxnSpPr>
            <a:cxnSpLocks/>
          </p:cNvCxnSpPr>
          <p:nvPr/>
        </p:nvCxnSpPr>
        <p:spPr>
          <a:xfrm>
            <a:off x="2493421" y="2226374"/>
            <a:ext cx="0" cy="62091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57C6560-BE3F-5242-A2F8-7FC1DD760AE0}"/>
              </a:ext>
            </a:extLst>
          </p:cNvPr>
          <p:cNvCxnSpPr>
            <a:cxnSpLocks/>
            <a:endCxn id="7" idx="1"/>
          </p:cNvCxnSpPr>
          <p:nvPr/>
        </p:nvCxnSpPr>
        <p:spPr>
          <a:xfrm>
            <a:off x="4023360" y="3396163"/>
            <a:ext cx="105559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C03398C-EA00-0547-9DBF-156D9AABD4D4}"/>
              </a:ext>
            </a:extLst>
          </p:cNvPr>
          <p:cNvCxnSpPr>
            <a:cxnSpLocks/>
            <a:endCxn id="10" idx="2"/>
          </p:cNvCxnSpPr>
          <p:nvPr/>
        </p:nvCxnSpPr>
        <p:spPr>
          <a:xfrm flipV="1">
            <a:off x="2493421" y="3897121"/>
            <a:ext cx="0" cy="94488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D44E24B4-D817-3D4E-8C61-B42A0FE137F2}"/>
              </a:ext>
            </a:extLst>
          </p:cNvPr>
          <p:cNvCxnSpPr>
            <a:cxnSpLocks/>
          </p:cNvCxnSpPr>
          <p:nvPr/>
        </p:nvCxnSpPr>
        <p:spPr>
          <a:xfrm>
            <a:off x="6757102" y="3307080"/>
            <a:ext cx="1000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1B7F68B7-1A81-8948-9E46-ED91D08EC16E}"/>
              </a:ext>
            </a:extLst>
          </p:cNvPr>
          <p:cNvCxnSpPr>
            <a:cxnSpLocks/>
          </p:cNvCxnSpPr>
          <p:nvPr/>
        </p:nvCxnSpPr>
        <p:spPr>
          <a:xfrm flipH="1">
            <a:off x="9212871" y="2194206"/>
            <a:ext cx="14120" cy="63803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D6F2067A-B953-2A46-AB95-14A3262F8AA2}"/>
              </a:ext>
            </a:extLst>
          </p:cNvPr>
          <p:cNvCxnSpPr>
            <a:cxnSpLocks/>
          </p:cNvCxnSpPr>
          <p:nvPr/>
        </p:nvCxnSpPr>
        <p:spPr>
          <a:xfrm>
            <a:off x="9190010" y="3855719"/>
            <a:ext cx="0" cy="11428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CD9856F7-8200-094D-A1B0-09490D5FB539}"/>
              </a:ext>
            </a:extLst>
          </p:cNvPr>
          <p:cNvCxnSpPr>
            <a:cxnSpLocks/>
          </p:cNvCxnSpPr>
          <p:nvPr/>
        </p:nvCxnSpPr>
        <p:spPr>
          <a:xfrm flipH="1">
            <a:off x="3230880" y="5257800"/>
            <a:ext cx="5243142"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1" name="Text Placeholder 10"/>
          <p:cNvSpPr>
            <a:spLocks noGrp="1"/>
          </p:cNvSpPr>
          <p:nvPr>
            <p:ph type="body" sz="quarter" idx="12"/>
          </p:nvPr>
        </p:nvSpPr>
        <p:spPr/>
        <p:txBody>
          <a:bodyPr/>
          <a:lstStyle/>
          <a:p>
            <a:r>
              <a:rPr lang="en-US" dirty="0">
                <a:solidFill>
                  <a:srgbClr val="0E3B5E"/>
                </a:solidFill>
                <a:latin typeface="Benton Sans Medium" panose="02000504020000020004" pitchFamily="2" charset="77"/>
              </a:rPr>
              <a:t>Row Level Security – High Level Process Flow</a:t>
            </a:r>
          </a:p>
        </p:txBody>
      </p:sp>
      <p:pic>
        <p:nvPicPr>
          <p:cNvPr id="1028" name="Picture 4" descr="https://upload.wikimedia.org/wikipedia/commons/thumb/a/a6/Lil_Wayne_%2823513397583%29.jpg/180px-Lil_Wayne_%2823513397583%29.jpg">
            <a:extLst>
              <a:ext uri="{FF2B5EF4-FFF2-40B4-BE49-F238E27FC236}">
                <a16:creationId xmlns:a16="http://schemas.microsoft.com/office/drawing/2014/main" id="{22B17C34-574B-4043-B1CD-5AC57B2E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477" y="4847116"/>
            <a:ext cx="1028843" cy="137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73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1"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22" presetClass="entr" presetSubtype="1"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right)">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E22C1E-86C6-A14F-A3FE-1A11E35061E9}"/>
              </a:ext>
            </a:extLst>
          </p:cNvPr>
          <p:cNvSpPr/>
          <p:nvPr/>
        </p:nvSpPr>
        <p:spPr>
          <a:xfrm>
            <a:off x="7958261" y="1172315"/>
            <a:ext cx="2537460" cy="1158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 View</a:t>
            </a:r>
          </a:p>
        </p:txBody>
      </p:sp>
      <p:sp>
        <p:nvSpPr>
          <p:cNvPr id="5" name="Rectangle 4">
            <a:extLst>
              <a:ext uri="{FF2B5EF4-FFF2-40B4-BE49-F238E27FC236}">
                <a16:creationId xmlns:a16="http://schemas.microsoft.com/office/drawing/2014/main" id="{CFFAB841-3632-EA48-9101-5DC06047F644}"/>
              </a:ext>
            </a:extLst>
          </p:cNvPr>
          <p:cNvSpPr/>
          <p:nvPr/>
        </p:nvSpPr>
        <p:spPr>
          <a:xfrm>
            <a:off x="1224691" y="1261161"/>
            <a:ext cx="2537460" cy="1158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Entitlements View</a:t>
            </a:r>
          </a:p>
        </p:txBody>
      </p:sp>
      <p:sp>
        <p:nvSpPr>
          <p:cNvPr id="7" name="Rectangle 6">
            <a:extLst>
              <a:ext uri="{FF2B5EF4-FFF2-40B4-BE49-F238E27FC236}">
                <a16:creationId xmlns:a16="http://schemas.microsoft.com/office/drawing/2014/main" id="{29B0D239-334C-894D-A53D-B129144B5927}"/>
              </a:ext>
            </a:extLst>
          </p:cNvPr>
          <p:cNvSpPr/>
          <p:nvPr/>
        </p:nvSpPr>
        <p:spPr>
          <a:xfrm>
            <a:off x="5078954" y="3266793"/>
            <a:ext cx="1641886" cy="64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 Entitlements</a:t>
            </a:r>
          </a:p>
        </p:txBody>
      </p:sp>
      <p:sp>
        <p:nvSpPr>
          <p:cNvPr id="8" name="Diamond 7">
            <a:extLst>
              <a:ext uri="{FF2B5EF4-FFF2-40B4-BE49-F238E27FC236}">
                <a16:creationId xmlns:a16="http://schemas.microsoft.com/office/drawing/2014/main" id="{D0999B1F-D220-EF4C-BAA9-ACB91E594EA3}"/>
              </a:ext>
            </a:extLst>
          </p:cNvPr>
          <p:cNvSpPr/>
          <p:nvPr/>
        </p:nvSpPr>
        <p:spPr>
          <a:xfrm>
            <a:off x="7816462" y="3025269"/>
            <a:ext cx="2821058" cy="96679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On Entitlements</a:t>
            </a:r>
          </a:p>
        </p:txBody>
      </p:sp>
      <p:sp>
        <p:nvSpPr>
          <p:cNvPr id="9" name="Rectangle 8">
            <a:extLst>
              <a:ext uri="{FF2B5EF4-FFF2-40B4-BE49-F238E27FC236}">
                <a16:creationId xmlns:a16="http://schemas.microsoft.com/office/drawing/2014/main" id="{39C3D905-CE5F-3446-8BE3-983B4C3F39A7}"/>
              </a:ext>
            </a:extLst>
          </p:cNvPr>
          <p:cNvSpPr/>
          <p:nvPr/>
        </p:nvSpPr>
        <p:spPr>
          <a:xfrm>
            <a:off x="8474022" y="5191589"/>
            <a:ext cx="1477697"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 Data</a:t>
            </a:r>
          </a:p>
        </p:txBody>
      </p:sp>
      <p:sp>
        <p:nvSpPr>
          <p:cNvPr id="10" name="Diamond 9">
            <a:extLst>
              <a:ext uri="{FF2B5EF4-FFF2-40B4-BE49-F238E27FC236}">
                <a16:creationId xmlns:a16="http://schemas.microsoft.com/office/drawing/2014/main" id="{40C8B815-710C-2C40-87B8-D2BFC300B798}"/>
              </a:ext>
            </a:extLst>
          </p:cNvPr>
          <p:cNvSpPr/>
          <p:nvPr/>
        </p:nvSpPr>
        <p:spPr>
          <a:xfrm>
            <a:off x="963482" y="3080378"/>
            <a:ext cx="3059878" cy="100977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a:p>
            <a:pPr algn="ctr"/>
            <a:r>
              <a:rPr lang="en-US" dirty="0"/>
              <a:t>On User</a:t>
            </a:r>
          </a:p>
        </p:txBody>
      </p:sp>
      <p:cxnSp>
        <p:nvCxnSpPr>
          <p:cNvPr id="12" name="Straight Arrow Connector 11">
            <a:extLst>
              <a:ext uri="{FF2B5EF4-FFF2-40B4-BE49-F238E27FC236}">
                <a16:creationId xmlns:a16="http://schemas.microsoft.com/office/drawing/2014/main" id="{3879096F-E933-6348-806D-7336A67C0ADA}"/>
              </a:ext>
            </a:extLst>
          </p:cNvPr>
          <p:cNvCxnSpPr>
            <a:cxnSpLocks/>
          </p:cNvCxnSpPr>
          <p:nvPr/>
        </p:nvCxnSpPr>
        <p:spPr>
          <a:xfrm>
            <a:off x="2493421" y="2419401"/>
            <a:ext cx="0" cy="62091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57C6560-BE3F-5242-A2F8-7FC1DD760AE0}"/>
              </a:ext>
            </a:extLst>
          </p:cNvPr>
          <p:cNvCxnSpPr>
            <a:cxnSpLocks/>
            <a:endCxn id="7" idx="1"/>
          </p:cNvCxnSpPr>
          <p:nvPr/>
        </p:nvCxnSpPr>
        <p:spPr>
          <a:xfrm>
            <a:off x="4023360" y="3589190"/>
            <a:ext cx="105559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C03398C-EA00-0547-9DBF-156D9AABD4D4}"/>
              </a:ext>
            </a:extLst>
          </p:cNvPr>
          <p:cNvCxnSpPr>
            <a:cxnSpLocks/>
            <a:endCxn id="10" idx="2"/>
          </p:cNvCxnSpPr>
          <p:nvPr/>
        </p:nvCxnSpPr>
        <p:spPr>
          <a:xfrm flipV="1">
            <a:off x="2493421" y="4090148"/>
            <a:ext cx="0" cy="94488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D44E24B4-D817-3D4E-8C61-B42A0FE137F2}"/>
              </a:ext>
            </a:extLst>
          </p:cNvPr>
          <p:cNvCxnSpPr>
            <a:cxnSpLocks/>
          </p:cNvCxnSpPr>
          <p:nvPr/>
        </p:nvCxnSpPr>
        <p:spPr>
          <a:xfrm>
            <a:off x="6757102" y="3500107"/>
            <a:ext cx="1000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1B7F68B7-1A81-8948-9E46-ED91D08EC16E}"/>
              </a:ext>
            </a:extLst>
          </p:cNvPr>
          <p:cNvCxnSpPr>
            <a:cxnSpLocks/>
          </p:cNvCxnSpPr>
          <p:nvPr/>
        </p:nvCxnSpPr>
        <p:spPr>
          <a:xfrm flipH="1">
            <a:off x="9212871" y="2387233"/>
            <a:ext cx="14120" cy="63803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D6F2067A-B953-2A46-AB95-14A3262F8AA2}"/>
              </a:ext>
            </a:extLst>
          </p:cNvPr>
          <p:cNvCxnSpPr>
            <a:cxnSpLocks/>
          </p:cNvCxnSpPr>
          <p:nvPr/>
        </p:nvCxnSpPr>
        <p:spPr>
          <a:xfrm>
            <a:off x="9190010" y="4048746"/>
            <a:ext cx="0" cy="11428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CD9856F7-8200-094D-A1B0-09490D5FB539}"/>
              </a:ext>
            </a:extLst>
          </p:cNvPr>
          <p:cNvCxnSpPr>
            <a:cxnSpLocks/>
          </p:cNvCxnSpPr>
          <p:nvPr/>
        </p:nvCxnSpPr>
        <p:spPr>
          <a:xfrm flipH="1">
            <a:off x="3230880" y="5450827"/>
            <a:ext cx="5243142"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 name="Text Placeholder 1"/>
          <p:cNvSpPr>
            <a:spLocks noGrp="1"/>
          </p:cNvSpPr>
          <p:nvPr>
            <p:ph type="body" sz="quarter" idx="12"/>
          </p:nvPr>
        </p:nvSpPr>
        <p:spPr/>
        <p:txBody>
          <a:bodyPr/>
          <a:lstStyle/>
          <a:p>
            <a:r>
              <a:rPr lang="en-US" dirty="0">
                <a:solidFill>
                  <a:srgbClr val="0E3B5E"/>
                </a:solidFill>
                <a:latin typeface="Benton Sans Medium" panose="02000504020000020004" pitchFamily="2" charset="77"/>
              </a:rPr>
              <a:t>Standard Row Level Security</a:t>
            </a:r>
          </a:p>
        </p:txBody>
      </p:sp>
      <p:sp>
        <p:nvSpPr>
          <p:cNvPr id="11" name="Content Placeholder 10"/>
          <p:cNvSpPr>
            <a:spLocks noGrp="1"/>
          </p:cNvSpPr>
          <p:nvPr>
            <p:ph idx="14"/>
          </p:nvPr>
        </p:nvSpPr>
        <p:spPr>
          <a:xfrm>
            <a:off x="801620" y="936387"/>
            <a:ext cx="11062328" cy="193899"/>
          </a:xfrm>
        </p:spPr>
        <p:txBody>
          <a:bodyPr/>
          <a:lstStyle/>
          <a:p>
            <a:r>
              <a:rPr lang="en-US" sz="1400" dirty="0"/>
              <a:t>One Database on One Database Server</a:t>
            </a:r>
          </a:p>
        </p:txBody>
      </p:sp>
      <p:sp>
        <p:nvSpPr>
          <p:cNvPr id="21" name="TextBox 20">
            <a:extLst>
              <a:ext uri="{FF2B5EF4-FFF2-40B4-BE49-F238E27FC236}">
                <a16:creationId xmlns:a16="http://schemas.microsoft.com/office/drawing/2014/main" id="{CE925184-2B83-7845-9D0C-482BDA6B8306}"/>
              </a:ext>
            </a:extLst>
          </p:cNvPr>
          <p:cNvSpPr txBox="1"/>
          <p:nvPr/>
        </p:nvSpPr>
        <p:spPr>
          <a:xfrm>
            <a:off x="9849603" y="2908273"/>
            <a:ext cx="1292236" cy="369332"/>
          </a:xfrm>
          <a:prstGeom prst="rect">
            <a:avLst/>
          </a:prstGeom>
          <a:noFill/>
        </p:spPr>
        <p:txBody>
          <a:bodyPr wrap="square" rtlCol="0">
            <a:spAutoFit/>
          </a:bodyPr>
          <a:lstStyle/>
          <a:p>
            <a:r>
              <a:rPr lang="en-US" dirty="0"/>
              <a:t>INNER JOIN </a:t>
            </a:r>
          </a:p>
        </p:txBody>
      </p:sp>
      <p:sp>
        <p:nvSpPr>
          <p:cNvPr id="26" name="TextBox 25">
            <a:extLst>
              <a:ext uri="{FF2B5EF4-FFF2-40B4-BE49-F238E27FC236}">
                <a16:creationId xmlns:a16="http://schemas.microsoft.com/office/drawing/2014/main" id="{99517098-4E43-654B-807D-5F21463FD3EE}"/>
              </a:ext>
            </a:extLst>
          </p:cNvPr>
          <p:cNvSpPr txBox="1"/>
          <p:nvPr/>
        </p:nvSpPr>
        <p:spPr>
          <a:xfrm>
            <a:off x="2748097" y="2863268"/>
            <a:ext cx="1725791" cy="369332"/>
          </a:xfrm>
          <a:prstGeom prst="rect">
            <a:avLst/>
          </a:prstGeom>
          <a:noFill/>
        </p:spPr>
        <p:txBody>
          <a:bodyPr wrap="square" rtlCol="0">
            <a:spAutoFit/>
          </a:bodyPr>
          <a:lstStyle/>
          <a:p>
            <a:r>
              <a:rPr lang="en-US" dirty="0"/>
              <a:t>WHERE Clause</a:t>
            </a:r>
          </a:p>
        </p:txBody>
      </p:sp>
      <p:sp>
        <p:nvSpPr>
          <p:cNvPr id="3" name="Rounded Rectangle 2">
            <a:extLst>
              <a:ext uri="{FF2B5EF4-FFF2-40B4-BE49-F238E27FC236}">
                <a16:creationId xmlns:a16="http://schemas.microsoft.com/office/drawing/2014/main" id="{080D31E6-86EC-CC43-9931-6B35C0134005}"/>
              </a:ext>
            </a:extLst>
          </p:cNvPr>
          <p:cNvSpPr/>
          <p:nvPr/>
        </p:nvSpPr>
        <p:spPr>
          <a:xfrm>
            <a:off x="250521" y="837256"/>
            <a:ext cx="11085534" cy="531302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2B3EA756-4880-5C43-83CE-4D1D5650F8DC}"/>
              </a:ext>
            </a:extLst>
          </p:cNvPr>
          <p:cNvSpPr/>
          <p:nvPr/>
        </p:nvSpPr>
        <p:spPr>
          <a:xfrm>
            <a:off x="2020981" y="5113309"/>
            <a:ext cx="944880" cy="95869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75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22" presetClass="entr" presetSubtype="1"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up)">
                                      <p:cBhvr>
                                        <p:cTn id="51" dur="500"/>
                                        <p:tgtEl>
                                          <p:spTgt spid="24"/>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right)">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21"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D661-02E0-4A40-A50C-5E798782F6C7}"/>
              </a:ext>
            </a:extLst>
          </p:cNvPr>
          <p:cNvSpPr>
            <a:spLocks noGrp="1"/>
          </p:cNvSpPr>
          <p:nvPr>
            <p:ph type="title"/>
          </p:nvPr>
        </p:nvSpPr>
        <p:spPr/>
        <p:txBody>
          <a:bodyPr>
            <a:normAutofit/>
          </a:bodyPr>
          <a:lstStyle/>
          <a:p>
            <a:r>
              <a:rPr lang="en-US" sz="4000" b="0" dirty="0">
                <a:latin typeface="Benton Sans Medium" panose="02000504020000020004" pitchFamily="2" charset="77"/>
              </a:rPr>
              <a:t>Filtering and </a:t>
            </a:r>
            <a:r>
              <a:rPr lang="en-US" sz="4000" b="0" dirty="0" err="1">
                <a:latin typeface="Benton Sans Medium" panose="02000504020000020004" pitchFamily="2" charset="77"/>
              </a:rPr>
              <a:t>JOINing</a:t>
            </a:r>
            <a:endParaRPr lang="en-US" sz="4000" b="0" dirty="0">
              <a:latin typeface="Benton Sans Medium" panose="02000504020000020004" pitchFamily="2" charset="77"/>
            </a:endParaRPr>
          </a:p>
        </p:txBody>
      </p:sp>
      <p:graphicFrame>
        <p:nvGraphicFramePr>
          <p:cNvPr id="4" name="Table 3">
            <a:extLst>
              <a:ext uri="{FF2B5EF4-FFF2-40B4-BE49-F238E27FC236}">
                <a16:creationId xmlns:a16="http://schemas.microsoft.com/office/drawing/2014/main" id="{4E930AA5-BFAC-0845-A608-75D631B14EFB}"/>
              </a:ext>
            </a:extLst>
          </p:cNvPr>
          <p:cNvGraphicFramePr>
            <a:graphicFrameLocks noGrp="1"/>
          </p:cNvGraphicFramePr>
          <p:nvPr>
            <p:extLst>
              <p:ext uri="{D42A27DB-BD31-4B8C-83A1-F6EECF244321}">
                <p14:modId xmlns:p14="http://schemas.microsoft.com/office/powerpoint/2010/main" val="101940010"/>
              </p:ext>
            </p:extLst>
          </p:nvPr>
        </p:nvGraphicFramePr>
        <p:xfrm>
          <a:off x="382152" y="1461581"/>
          <a:ext cx="5351383" cy="5120640"/>
        </p:xfrm>
        <a:graphic>
          <a:graphicData uri="http://schemas.openxmlformats.org/drawingml/2006/table">
            <a:tbl>
              <a:tblPr firstRow="1" bandRow="1">
                <a:tableStyleId>{5C22544A-7EE6-4342-B048-85BDC9FD1C3A}</a:tableStyleId>
              </a:tblPr>
              <a:tblGrid>
                <a:gridCol w="768358">
                  <a:extLst>
                    <a:ext uri="{9D8B030D-6E8A-4147-A177-3AD203B41FA5}">
                      <a16:colId xmlns:a16="http://schemas.microsoft.com/office/drawing/2014/main" val="3400501731"/>
                    </a:ext>
                  </a:extLst>
                </a:gridCol>
                <a:gridCol w="791492">
                  <a:extLst>
                    <a:ext uri="{9D8B030D-6E8A-4147-A177-3AD203B41FA5}">
                      <a16:colId xmlns:a16="http://schemas.microsoft.com/office/drawing/2014/main" val="3416505166"/>
                    </a:ext>
                  </a:extLst>
                </a:gridCol>
                <a:gridCol w="689987">
                  <a:extLst>
                    <a:ext uri="{9D8B030D-6E8A-4147-A177-3AD203B41FA5}">
                      <a16:colId xmlns:a16="http://schemas.microsoft.com/office/drawing/2014/main" val="4203404280"/>
                    </a:ext>
                  </a:extLst>
                </a:gridCol>
                <a:gridCol w="716692">
                  <a:extLst>
                    <a:ext uri="{9D8B030D-6E8A-4147-A177-3AD203B41FA5}">
                      <a16:colId xmlns:a16="http://schemas.microsoft.com/office/drawing/2014/main" val="4281097860"/>
                    </a:ext>
                  </a:extLst>
                </a:gridCol>
                <a:gridCol w="1174870">
                  <a:extLst>
                    <a:ext uri="{9D8B030D-6E8A-4147-A177-3AD203B41FA5}">
                      <a16:colId xmlns:a16="http://schemas.microsoft.com/office/drawing/2014/main" val="1264017793"/>
                    </a:ext>
                  </a:extLst>
                </a:gridCol>
                <a:gridCol w="1209984">
                  <a:extLst>
                    <a:ext uri="{9D8B030D-6E8A-4147-A177-3AD203B41FA5}">
                      <a16:colId xmlns:a16="http://schemas.microsoft.com/office/drawing/2014/main" val="2246583223"/>
                    </a:ext>
                  </a:extLst>
                </a:gridCol>
              </a:tblGrid>
              <a:tr h="419559">
                <a:tc>
                  <a:txBody>
                    <a:bodyPr/>
                    <a:lstStyle/>
                    <a:p>
                      <a:r>
                        <a:rPr lang="en-US" sz="1400" dirty="0"/>
                        <a:t>Username</a:t>
                      </a:r>
                    </a:p>
                  </a:txBody>
                  <a:tcPr/>
                </a:tc>
                <a:tc>
                  <a:txBody>
                    <a:bodyPr/>
                    <a:lstStyle/>
                    <a:p>
                      <a:r>
                        <a:rPr lang="en-US" sz="1400" dirty="0" err="1"/>
                        <a:t>Role_ID</a:t>
                      </a:r>
                      <a:endParaRPr lang="en-US" sz="1400" dirty="0"/>
                    </a:p>
                  </a:txBody>
                  <a:tcPr/>
                </a:tc>
                <a:tc>
                  <a:txBody>
                    <a:bodyPr/>
                    <a:lstStyle/>
                    <a:p>
                      <a:r>
                        <a:rPr lang="en-US" sz="1400" dirty="0" err="1"/>
                        <a:t>Theatre_ID</a:t>
                      </a:r>
                      <a:endParaRPr lang="en-US" sz="1400" dirty="0"/>
                    </a:p>
                  </a:txBody>
                  <a:tcPr/>
                </a:tc>
                <a:tc>
                  <a:txBody>
                    <a:bodyPr/>
                    <a:lstStyle/>
                    <a:p>
                      <a:r>
                        <a:rPr lang="en-US" sz="1400" dirty="0" err="1"/>
                        <a:t>Region_ID</a:t>
                      </a:r>
                      <a:endParaRPr lang="en-US" sz="1400" dirty="0"/>
                    </a:p>
                  </a:txBody>
                  <a:tcPr/>
                </a:tc>
                <a:tc>
                  <a:txBody>
                    <a:bodyPr/>
                    <a:lstStyle/>
                    <a:p>
                      <a:r>
                        <a:rPr lang="en-US" sz="1400" dirty="0" err="1"/>
                        <a:t>Sub_Region_ID</a:t>
                      </a:r>
                      <a:endParaRPr lang="en-US" sz="1400" dirty="0"/>
                    </a:p>
                  </a:txBody>
                  <a:tcPr/>
                </a:tc>
                <a:tc>
                  <a:txBody>
                    <a:bodyPr/>
                    <a:lstStyle/>
                    <a:p>
                      <a:r>
                        <a:rPr lang="en-US" sz="1400" dirty="0" err="1"/>
                        <a:t>District_ID</a:t>
                      </a:r>
                      <a:endParaRPr lang="en-US" sz="1400" dirty="0"/>
                    </a:p>
                  </a:txBody>
                  <a:tcPr/>
                </a:tc>
                <a:extLst>
                  <a:ext uri="{0D108BD9-81ED-4DB2-BD59-A6C34878D82A}">
                    <a16:rowId xmlns:a16="http://schemas.microsoft.com/office/drawing/2014/main" val="4069569853"/>
                  </a:ext>
                </a:extLst>
              </a:tr>
              <a:tr h="397635">
                <a:tc>
                  <a:txBody>
                    <a:bodyPr/>
                    <a:lstStyle/>
                    <a:p>
                      <a:pPr lvl="0" algn="l"/>
                      <a:r>
                        <a:rPr lang="en-US" sz="1400" dirty="0" err="1">
                          <a:solidFill>
                            <a:schemeClr val="tx1"/>
                          </a:solidFill>
                        </a:rPr>
                        <a:t>lsmith</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AMER-USCA-CA-CA1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CA1</a:t>
                      </a:r>
                    </a:p>
                  </a:txBody>
                  <a:tcPr/>
                </a:tc>
                <a:extLst>
                  <a:ext uri="{0D108BD9-81ED-4DB2-BD59-A6C34878D82A}">
                    <a16:rowId xmlns:a16="http://schemas.microsoft.com/office/drawing/2014/main" val="11935904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lsmith</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AMER-USCA-CA-CA2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CA2</a:t>
                      </a:r>
                    </a:p>
                  </a:txBody>
                  <a:tcPr/>
                </a:tc>
                <a:extLst>
                  <a:ext uri="{0D108BD9-81ED-4DB2-BD59-A6C34878D82A}">
                    <a16:rowId xmlns:a16="http://schemas.microsoft.com/office/drawing/2014/main" val="15367698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lsmith</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AMER-LAC-MX-MX1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r>
                        <a:rPr lang="en-US" sz="1400" dirty="0"/>
                        <a:t>LAC</a:t>
                      </a:r>
                    </a:p>
                  </a:txBody>
                  <a:tcPr/>
                </a:tc>
                <a:tc>
                  <a:txBody>
                    <a:bodyPr/>
                    <a:lstStyle/>
                    <a:p>
                      <a:r>
                        <a:rPr lang="en-US" sz="1400" dirty="0"/>
                        <a:t>MX</a:t>
                      </a:r>
                    </a:p>
                  </a:txBody>
                  <a:tcPr/>
                </a:tc>
                <a:tc>
                  <a:txBody>
                    <a:bodyPr/>
                    <a:lstStyle/>
                    <a:p>
                      <a:r>
                        <a:rPr lang="en-US" sz="1400" dirty="0"/>
                        <a:t>MX1</a:t>
                      </a:r>
                    </a:p>
                  </a:txBody>
                  <a:tcPr/>
                </a:tc>
                <a:extLst>
                  <a:ext uri="{0D108BD9-81ED-4DB2-BD59-A6C34878D82A}">
                    <a16:rowId xmlns:a16="http://schemas.microsoft.com/office/drawing/2014/main" val="18801186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acanadien</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AMER-USCA-CA-CA1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CA1</a:t>
                      </a:r>
                    </a:p>
                  </a:txBody>
                  <a:tcPr/>
                </a:tc>
                <a:extLst>
                  <a:ext uri="{0D108BD9-81ED-4DB2-BD59-A6C34878D82A}">
                    <a16:rowId xmlns:a16="http://schemas.microsoft.com/office/drawing/2014/main" val="25440306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acanadien</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AMER-USCA-CA-CA2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CA2</a:t>
                      </a:r>
                    </a:p>
                  </a:txBody>
                  <a:tcPr/>
                </a:tc>
                <a:extLst>
                  <a:ext uri="{0D108BD9-81ED-4DB2-BD59-A6C34878D82A}">
                    <a16:rowId xmlns:a16="http://schemas.microsoft.com/office/drawing/2014/main" val="16104844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jdata</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AMER-USCA-CA-CA1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CA1</a:t>
                      </a:r>
                    </a:p>
                  </a:txBody>
                  <a:tcPr/>
                </a:tc>
                <a:extLst>
                  <a:ext uri="{0D108BD9-81ED-4DB2-BD59-A6C34878D82A}">
                    <a16:rowId xmlns:a16="http://schemas.microsoft.com/office/drawing/2014/main" val="677889413"/>
                  </a:ext>
                </a:extLst>
              </a:tr>
            </a:tbl>
          </a:graphicData>
        </a:graphic>
      </p:graphicFrame>
      <p:graphicFrame>
        <p:nvGraphicFramePr>
          <p:cNvPr id="6" name="Table 5">
            <a:extLst>
              <a:ext uri="{FF2B5EF4-FFF2-40B4-BE49-F238E27FC236}">
                <a16:creationId xmlns:a16="http://schemas.microsoft.com/office/drawing/2014/main" id="{51C0D447-75E7-C447-84E6-53307D7D280B}"/>
              </a:ext>
            </a:extLst>
          </p:cNvPr>
          <p:cNvGraphicFramePr>
            <a:graphicFrameLocks noGrp="1"/>
          </p:cNvGraphicFramePr>
          <p:nvPr>
            <p:extLst>
              <p:ext uri="{D42A27DB-BD31-4B8C-83A1-F6EECF244321}">
                <p14:modId xmlns:p14="http://schemas.microsoft.com/office/powerpoint/2010/main" val="1821805313"/>
              </p:ext>
            </p:extLst>
          </p:nvPr>
        </p:nvGraphicFramePr>
        <p:xfrm>
          <a:off x="7278130" y="336566"/>
          <a:ext cx="4469027" cy="6400800"/>
        </p:xfrm>
        <a:graphic>
          <a:graphicData uri="http://schemas.openxmlformats.org/drawingml/2006/table">
            <a:tbl>
              <a:tblPr firstRow="1" bandRow="1">
                <a:tableStyleId>{5C22544A-7EE6-4342-B048-85BDC9FD1C3A}</a:tableStyleId>
              </a:tblPr>
              <a:tblGrid>
                <a:gridCol w="641668">
                  <a:extLst>
                    <a:ext uri="{9D8B030D-6E8A-4147-A177-3AD203B41FA5}">
                      <a16:colId xmlns:a16="http://schemas.microsoft.com/office/drawing/2014/main" val="3400501731"/>
                    </a:ext>
                  </a:extLst>
                </a:gridCol>
                <a:gridCol w="742289">
                  <a:extLst>
                    <a:ext uri="{9D8B030D-6E8A-4147-A177-3AD203B41FA5}">
                      <a16:colId xmlns:a16="http://schemas.microsoft.com/office/drawing/2014/main" val="3416505166"/>
                    </a:ext>
                  </a:extLst>
                </a:gridCol>
                <a:gridCol w="664347">
                  <a:extLst>
                    <a:ext uri="{9D8B030D-6E8A-4147-A177-3AD203B41FA5}">
                      <a16:colId xmlns:a16="http://schemas.microsoft.com/office/drawing/2014/main" val="4203404280"/>
                    </a:ext>
                  </a:extLst>
                </a:gridCol>
                <a:gridCol w="933563">
                  <a:extLst>
                    <a:ext uri="{9D8B030D-6E8A-4147-A177-3AD203B41FA5}">
                      <a16:colId xmlns:a16="http://schemas.microsoft.com/office/drawing/2014/main" val="4281097860"/>
                    </a:ext>
                  </a:extLst>
                </a:gridCol>
                <a:gridCol w="709609">
                  <a:extLst>
                    <a:ext uri="{9D8B030D-6E8A-4147-A177-3AD203B41FA5}">
                      <a16:colId xmlns:a16="http://schemas.microsoft.com/office/drawing/2014/main" val="1264017793"/>
                    </a:ext>
                  </a:extLst>
                </a:gridCol>
                <a:gridCol w="777551">
                  <a:extLst>
                    <a:ext uri="{9D8B030D-6E8A-4147-A177-3AD203B41FA5}">
                      <a16:colId xmlns:a16="http://schemas.microsoft.com/office/drawing/2014/main" val="2246583223"/>
                    </a:ext>
                  </a:extLst>
                </a:gridCol>
              </a:tblGrid>
              <a:tr h="721969">
                <a:tc>
                  <a:txBody>
                    <a:bodyPr/>
                    <a:lstStyle/>
                    <a:p>
                      <a:r>
                        <a:rPr lang="en-US" sz="1400" dirty="0" err="1"/>
                        <a:t>Transaction_ID</a:t>
                      </a:r>
                      <a:endParaRPr lang="en-US" sz="1400" dirty="0"/>
                    </a:p>
                  </a:txBody>
                  <a:tcPr/>
                </a:tc>
                <a:tc>
                  <a:txBody>
                    <a:bodyPr/>
                    <a:lstStyle/>
                    <a:p>
                      <a:r>
                        <a:rPr lang="en-US" sz="1400" dirty="0" err="1"/>
                        <a:t>Product_ID</a:t>
                      </a:r>
                      <a:endParaRPr lang="en-US" sz="1400" dirty="0"/>
                    </a:p>
                  </a:txBody>
                  <a:tcPr/>
                </a:tc>
                <a:tc>
                  <a:txBody>
                    <a:bodyPr/>
                    <a:lstStyle/>
                    <a:p>
                      <a:r>
                        <a:rPr lang="en-US" sz="1400" dirty="0" err="1"/>
                        <a:t>Theatre_ID</a:t>
                      </a:r>
                      <a:endParaRPr lang="en-US" sz="1400" dirty="0"/>
                    </a:p>
                  </a:txBody>
                  <a:tcPr/>
                </a:tc>
                <a:tc>
                  <a:txBody>
                    <a:bodyPr/>
                    <a:lstStyle/>
                    <a:p>
                      <a:r>
                        <a:rPr lang="en-US" sz="1400" dirty="0" err="1"/>
                        <a:t>Region_ID</a:t>
                      </a:r>
                      <a:endParaRPr lang="en-US" sz="1400" dirty="0"/>
                    </a:p>
                  </a:txBody>
                  <a:tcPr/>
                </a:tc>
                <a:tc>
                  <a:txBody>
                    <a:bodyPr/>
                    <a:lstStyle/>
                    <a:p>
                      <a:r>
                        <a:rPr lang="en-US" sz="1400" dirty="0" err="1"/>
                        <a:t>Sub_Region_ID</a:t>
                      </a:r>
                      <a:endParaRPr lang="en-US" sz="1400" dirty="0"/>
                    </a:p>
                  </a:txBody>
                  <a:tcPr/>
                </a:tc>
                <a:tc>
                  <a:txBody>
                    <a:bodyPr/>
                    <a:lstStyle/>
                    <a:p>
                      <a:r>
                        <a:rPr lang="en-US" sz="1400" dirty="0" err="1"/>
                        <a:t>District_ID</a:t>
                      </a:r>
                      <a:endParaRPr lang="en-US" sz="1400" dirty="0"/>
                    </a:p>
                  </a:txBody>
                  <a:tcPr/>
                </a:tc>
                <a:extLst>
                  <a:ext uri="{0D108BD9-81ED-4DB2-BD59-A6C34878D82A}">
                    <a16:rowId xmlns:a16="http://schemas.microsoft.com/office/drawing/2014/main" val="4069569853"/>
                  </a:ext>
                </a:extLst>
              </a:tr>
              <a:tr h="932544">
                <a:tc>
                  <a:txBody>
                    <a:bodyPr/>
                    <a:lstStyle/>
                    <a:p>
                      <a:pPr lvl="0" algn="l"/>
                      <a:r>
                        <a:rPr lang="en-US" sz="1400" dirty="0">
                          <a:solidFill>
                            <a:schemeClr val="tx1"/>
                          </a:solidFill>
                        </a:rPr>
                        <a:t>10000001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FUR-BO-10000112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CA1</a:t>
                      </a:r>
                    </a:p>
                  </a:txBody>
                  <a:tcPr/>
                </a:tc>
                <a:extLst>
                  <a:ext uri="{0D108BD9-81ED-4DB2-BD59-A6C34878D82A}">
                    <a16:rowId xmlns:a16="http://schemas.microsoft.com/office/drawing/2014/main" val="1193590443"/>
                  </a:ext>
                </a:extLst>
              </a:tr>
              <a:tr h="932544">
                <a:tc>
                  <a:txBody>
                    <a:bodyPr/>
                    <a:lstStyle/>
                    <a:p>
                      <a:pPr lvl="0" algn="l"/>
                      <a:r>
                        <a:rPr lang="en-US" sz="1400">
                          <a:solidFill>
                            <a:schemeClr val="tx1"/>
                          </a:solidFill>
                        </a:rPr>
                        <a:t>10000002</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OFF-LA-10000305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CA2</a:t>
                      </a:r>
                    </a:p>
                  </a:txBody>
                  <a:tcPr/>
                </a:tc>
                <a:extLst>
                  <a:ext uri="{0D108BD9-81ED-4DB2-BD59-A6C34878D82A}">
                    <a16:rowId xmlns:a16="http://schemas.microsoft.com/office/drawing/2014/main" val="1536769801"/>
                  </a:ext>
                </a:extLst>
              </a:tr>
              <a:tr h="932544">
                <a:tc>
                  <a:txBody>
                    <a:bodyPr/>
                    <a:lstStyle/>
                    <a:p>
                      <a:pPr lvl="0" algn="l"/>
                      <a:r>
                        <a:rPr lang="en-US" sz="1400" dirty="0">
                          <a:solidFill>
                            <a:schemeClr val="tx1"/>
                          </a:solidFill>
                        </a:rPr>
                        <a:t>10000003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TEC-MA-10000418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r>
                        <a:rPr lang="en-US" sz="1400" dirty="0"/>
                        <a:t>LAC</a:t>
                      </a:r>
                    </a:p>
                  </a:txBody>
                  <a:tcPr/>
                </a:tc>
                <a:tc>
                  <a:txBody>
                    <a:bodyPr/>
                    <a:lstStyle/>
                    <a:p>
                      <a:r>
                        <a:rPr lang="en-US" sz="1400" dirty="0"/>
                        <a:t>MX</a:t>
                      </a:r>
                    </a:p>
                  </a:txBody>
                  <a:tcPr/>
                </a:tc>
                <a:tc>
                  <a:txBody>
                    <a:bodyPr/>
                    <a:lstStyle/>
                    <a:p>
                      <a:r>
                        <a:rPr lang="en-US" sz="1400" dirty="0"/>
                        <a:t>MX1</a:t>
                      </a:r>
                    </a:p>
                  </a:txBody>
                  <a:tcPr/>
                </a:tc>
                <a:extLst>
                  <a:ext uri="{0D108BD9-81ED-4DB2-BD59-A6C34878D82A}">
                    <a16:rowId xmlns:a16="http://schemas.microsoft.com/office/drawing/2014/main" val="1880118639"/>
                  </a:ext>
                </a:extLst>
              </a:tr>
              <a:tr h="932544">
                <a:tc>
                  <a:txBody>
                    <a:bodyPr/>
                    <a:lstStyle/>
                    <a:p>
                      <a:pPr lvl="0" algn="l"/>
                      <a:r>
                        <a:rPr lang="en-US" sz="1400" dirty="0">
                          <a:solidFill>
                            <a:schemeClr val="tx1"/>
                          </a:solidFill>
                        </a:rPr>
                        <a:t>10000004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TEC-MA-10002210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CA1</a:t>
                      </a:r>
                    </a:p>
                  </a:txBody>
                  <a:tcPr/>
                </a:tc>
                <a:extLst>
                  <a:ext uri="{0D108BD9-81ED-4DB2-BD59-A6C34878D82A}">
                    <a16:rowId xmlns:a16="http://schemas.microsoft.com/office/drawing/2014/main" val="2544030651"/>
                  </a:ext>
                </a:extLst>
              </a:tr>
              <a:tr h="932544">
                <a:tc>
                  <a:txBody>
                    <a:bodyPr/>
                    <a:lstStyle/>
                    <a:p>
                      <a:pPr lvl="0" algn="l"/>
                      <a:r>
                        <a:rPr lang="en-US" sz="1400" dirty="0">
                          <a:solidFill>
                            <a:schemeClr val="tx1"/>
                          </a:solidFill>
                        </a:rPr>
                        <a:t>10000005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FUR-TA-10001950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LAC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RoLAC</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a:t>
                      </a:r>
                    </a:p>
                  </a:txBody>
                  <a:tcPr/>
                </a:tc>
                <a:extLst>
                  <a:ext uri="{0D108BD9-81ED-4DB2-BD59-A6C34878D82A}">
                    <a16:rowId xmlns:a16="http://schemas.microsoft.com/office/drawing/2014/main" val="1610484434"/>
                  </a:ext>
                </a:extLst>
              </a:tr>
              <a:tr h="932544">
                <a:tc>
                  <a:txBody>
                    <a:bodyPr/>
                    <a:lstStyle/>
                    <a:p>
                      <a:pPr lvl="0" algn="l"/>
                      <a:r>
                        <a:rPr lang="en-US" sz="1400" dirty="0">
                          <a:solidFill>
                            <a:schemeClr val="tx1"/>
                          </a:solidFill>
                        </a:rPr>
                        <a:t>10000006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OFF-AR-10003478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CA1</a:t>
                      </a:r>
                    </a:p>
                  </a:txBody>
                  <a:tcPr/>
                </a:tc>
                <a:extLst>
                  <a:ext uri="{0D108BD9-81ED-4DB2-BD59-A6C34878D82A}">
                    <a16:rowId xmlns:a16="http://schemas.microsoft.com/office/drawing/2014/main" val="677889413"/>
                  </a:ext>
                </a:extLst>
              </a:tr>
            </a:tbl>
          </a:graphicData>
        </a:graphic>
      </p:graphicFrame>
      <p:sp>
        <p:nvSpPr>
          <p:cNvPr id="7" name="TextBox 6">
            <a:extLst>
              <a:ext uri="{FF2B5EF4-FFF2-40B4-BE49-F238E27FC236}">
                <a16:creationId xmlns:a16="http://schemas.microsoft.com/office/drawing/2014/main" id="{2D9F3DDE-A672-FA45-95D9-BF737FEE1FB1}"/>
              </a:ext>
            </a:extLst>
          </p:cNvPr>
          <p:cNvSpPr txBox="1"/>
          <p:nvPr/>
        </p:nvSpPr>
        <p:spPr>
          <a:xfrm>
            <a:off x="510488" y="1039004"/>
            <a:ext cx="3694670" cy="369332"/>
          </a:xfrm>
          <a:prstGeom prst="rect">
            <a:avLst/>
          </a:prstGeom>
          <a:noFill/>
        </p:spPr>
        <p:txBody>
          <a:bodyPr wrap="square" rtlCol="0">
            <a:spAutoFit/>
          </a:bodyPr>
          <a:lstStyle/>
          <a:p>
            <a:r>
              <a:rPr lang="en-US" dirty="0"/>
              <a:t>WHERE username = ‘</a:t>
            </a:r>
            <a:r>
              <a:rPr lang="en-US" dirty="0" err="1"/>
              <a:t>acanadien</a:t>
            </a:r>
            <a:r>
              <a:rPr lang="en-US" dirty="0"/>
              <a:t>’</a:t>
            </a:r>
          </a:p>
        </p:txBody>
      </p:sp>
      <p:sp>
        <p:nvSpPr>
          <p:cNvPr id="8" name="Rounded Rectangle 7">
            <a:extLst>
              <a:ext uri="{FF2B5EF4-FFF2-40B4-BE49-F238E27FC236}">
                <a16:creationId xmlns:a16="http://schemas.microsoft.com/office/drawing/2014/main" id="{F6362D7C-9E3C-074F-B7B7-50841427DB2A}"/>
              </a:ext>
            </a:extLst>
          </p:cNvPr>
          <p:cNvSpPr/>
          <p:nvPr/>
        </p:nvSpPr>
        <p:spPr>
          <a:xfrm>
            <a:off x="382152" y="4436076"/>
            <a:ext cx="5351383" cy="1421850"/>
          </a:xfrm>
          <a:prstGeom prst="round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D239104-693A-AF47-AD76-12314747916F}"/>
              </a:ext>
            </a:extLst>
          </p:cNvPr>
          <p:cNvCxnSpPr/>
          <p:nvPr/>
        </p:nvCxnSpPr>
        <p:spPr>
          <a:xfrm>
            <a:off x="5733535" y="5177481"/>
            <a:ext cx="127592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FD38D674-D86A-7A40-969D-CFE6DE4C92F9}"/>
              </a:ext>
            </a:extLst>
          </p:cNvPr>
          <p:cNvSpPr/>
          <p:nvPr/>
        </p:nvSpPr>
        <p:spPr>
          <a:xfrm>
            <a:off x="8662086" y="1053079"/>
            <a:ext cx="3085071" cy="961072"/>
          </a:xfrm>
          <a:prstGeom prst="round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2EEAB86-402A-E246-BF53-EB7B8812F5C4}"/>
              </a:ext>
            </a:extLst>
          </p:cNvPr>
          <p:cNvSpPr/>
          <p:nvPr/>
        </p:nvSpPr>
        <p:spPr>
          <a:xfrm>
            <a:off x="8662086" y="2014151"/>
            <a:ext cx="3085071" cy="961072"/>
          </a:xfrm>
          <a:prstGeom prst="round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1FBAD4F-5F5A-A149-BAE9-385718B83110}"/>
              </a:ext>
            </a:extLst>
          </p:cNvPr>
          <p:cNvSpPr/>
          <p:nvPr/>
        </p:nvSpPr>
        <p:spPr>
          <a:xfrm>
            <a:off x="8662086" y="3889354"/>
            <a:ext cx="3085071" cy="961072"/>
          </a:xfrm>
          <a:prstGeom prst="round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7C79660-9018-D945-9D16-F488C38D6C25}"/>
              </a:ext>
            </a:extLst>
          </p:cNvPr>
          <p:cNvSpPr/>
          <p:nvPr/>
        </p:nvSpPr>
        <p:spPr>
          <a:xfrm>
            <a:off x="8662086" y="5776293"/>
            <a:ext cx="3085071" cy="961072"/>
          </a:xfrm>
          <a:prstGeom prst="round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9181AC5-3B65-B845-9B1B-301D491376C1}"/>
              </a:ext>
            </a:extLst>
          </p:cNvPr>
          <p:cNvSpPr/>
          <p:nvPr/>
        </p:nvSpPr>
        <p:spPr>
          <a:xfrm>
            <a:off x="382151" y="1947965"/>
            <a:ext cx="5351383" cy="24219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3755CB-D405-AC49-8BB8-8180878637A8}"/>
              </a:ext>
            </a:extLst>
          </p:cNvPr>
          <p:cNvSpPr/>
          <p:nvPr/>
        </p:nvSpPr>
        <p:spPr>
          <a:xfrm>
            <a:off x="382151" y="5918886"/>
            <a:ext cx="5351383" cy="7242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93587D-50F7-8E4E-ADBD-731C6BC33C2D}"/>
              </a:ext>
            </a:extLst>
          </p:cNvPr>
          <p:cNvSpPr/>
          <p:nvPr/>
        </p:nvSpPr>
        <p:spPr>
          <a:xfrm>
            <a:off x="7278130" y="2999109"/>
            <a:ext cx="4469027" cy="8785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7D1C860-882C-5843-9138-52FE6E929917}"/>
              </a:ext>
            </a:extLst>
          </p:cNvPr>
          <p:cNvSpPr txBox="1"/>
          <p:nvPr/>
        </p:nvSpPr>
        <p:spPr>
          <a:xfrm rot="16200000">
            <a:off x="3418030" y="2904724"/>
            <a:ext cx="5906930" cy="369332"/>
          </a:xfrm>
          <a:prstGeom prst="rect">
            <a:avLst/>
          </a:prstGeom>
          <a:noFill/>
        </p:spPr>
        <p:txBody>
          <a:bodyPr wrap="square" rtlCol="0">
            <a:spAutoFit/>
          </a:bodyPr>
          <a:lstStyle/>
          <a:p>
            <a:r>
              <a:rPr lang="en-US" dirty="0"/>
              <a:t>JOIN ON </a:t>
            </a:r>
            <a:r>
              <a:rPr lang="en-US" dirty="0" err="1"/>
              <a:t>Theatre_ID</a:t>
            </a:r>
            <a:r>
              <a:rPr lang="en-US" dirty="0"/>
              <a:t>, </a:t>
            </a:r>
            <a:r>
              <a:rPr lang="en-US" dirty="0" err="1"/>
              <a:t>Region_ID</a:t>
            </a:r>
            <a:r>
              <a:rPr lang="en-US" dirty="0"/>
              <a:t>, </a:t>
            </a:r>
            <a:r>
              <a:rPr lang="en-US" dirty="0" err="1"/>
              <a:t>Sub_Region_ID</a:t>
            </a:r>
            <a:r>
              <a:rPr lang="en-US" dirty="0"/>
              <a:t>, </a:t>
            </a:r>
            <a:r>
              <a:rPr lang="en-US" dirty="0" err="1"/>
              <a:t>District_ID</a:t>
            </a:r>
            <a:endParaRPr lang="en-US" dirty="0"/>
          </a:p>
        </p:txBody>
      </p:sp>
      <p:sp>
        <p:nvSpPr>
          <p:cNvPr id="20" name="Rectangle 19">
            <a:extLst>
              <a:ext uri="{FF2B5EF4-FFF2-40B4-BE49-F238E27FC236}">
                <a16:creationId xmlns:a16="http://schemas.microsoft.com/office/drawing/2014/main" id="{0E6405FF-24E3-404D-BE30-3E3A46018EA0}"/>
              </a:ext>
            </a:extLst>
          </p:cNvPr>
          <p:cNvSpPr/>
          <p:nvPr/>
        </p:nvSpPr>
        <p:spPr>
          <a:xfrm>
            <a:off x="7278129" y="4846195"/>
            <a:ext cx="4469027" cy="8785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7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heel(1)">
                                      <p:cBhvr>
                                        <p:cTn id="33" dur="2000"/>
                                        <p:tgtEl>
                                          <p:spTgt spid="11"/>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heel(1)">
                                      <p:cBhvr>
                                        <p:cTn id="36" dur="2000"/>
                                        <p:tgtEl>
                                          <p:spTgt spid="12"/>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heel(1)">
                                      <p:cBhvr>
                                        <p:cTn id="39" dur="2000"/>
                                        <p:tgtEl>
                                          <p:spTgt spid="13"/>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heel(1)">
                                      <p:cBhvr>
                                        <p:cTn id="42" dur="2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P spid="12" grpId="0" animBg="1"/>
      <p:bldP spid="13" grpId="0" animBg="1"/>
      <p:bldP spid="15" grpId="0" animBg="1"/>
      <p:bldP spid="16" grpId="0" animBg="1"/>
      <p:bldP spid="17" grpId="0" animBg="1"/>
      <p:bldP spid="18" grpId="0" animBg="1"/>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solidFill>
                  <a:srgbClr val="0E3B5E"/>
                </a:solidFill>
                <a:latin typeface="Benton Sans Medium" panose="02000504020000020004" pitchFamily="2" charset="77"/>
              </a:rPr>
              <a:t>What is Row Level Security?</a:t>
            </a:r>
          </a:p>
        </p:txBody>
      </p:sp>
      <p:sp>
        <p:nvSpPr>
          <p:cNvPr id="3" name="Content Placeholder 2"/>
          <p:cNvSpPr>
            <a:spLocks noGrp="1"/>
          </p:cNvSpPr>
          <p:nvPr>
            <p:ph idx="14"/>
          </p:nvPr>
        </p:nvSpPr>
        <p:spPr>
          <a:xfrm>
            <a:off x="571401" y="1159176"/>
            <a:ext cx="11062328" cy="4957191"/>
          </a:xfrm>
        </p:spPr>
        <p:txBody>
          <a:bodyPr/>
          <a:lstStyle/>
          <a:p>
            <a:pPr marL="0"/>
            <a:r>
              <a:rPr lang="en-US" dirty="0">
                <a:solidFill>
                  <a:srgbClr val="0E3B5E"/>
                </a:solidFill>
              </a:rPr>
              <a:t>We hope you won’t rue the role that rows play in this session</a:t>
            </a:r>
          </a:p>
          <a:p>
            <a:pPr marL="0"/>
            <a:endParaRPr lang="en-US" dirty="0">
              <a:solidFill>
                <a:srgbClr val="0E3B5E"/>
              </a:solidFill>
            </a:endParaRPr>
          </a:p>
          <a:p>
            <a:pPr marL="0"/>
            <a:r>
              <a:rPr lang="en-US" dirty="0">
                <a:solidFill>
                  <a:srgbClr val="0E3B5E"/>
                </a:solidFill>
              </a:rPr>
              <a:t>We’re really talking about “Data Level Security”</a:t>
            </a:r>
          </a:p>
          <a:p>
            <a:pPr marL="0"/>
            <a:endParaRPr lang="en-US" dirty="0">
              <a:solidFill>
                <a:srgbClr val="0E3B5E"/>
              </a:solidFill>
            </a:endParaRPr>
          </a:p>
          <a:p>
            <a:pPr marL="0"/>
            <a:r>
              <a:rPr lang="en-US" dirty="0">
                <a:solidFill>
                  <a:srgbClr val="0E3B5E"/>
                </a:solidFill>
              </a:rPr>
              <a:t>To straighten it all out:</a:t>
            </a:r>
          </a:p>
          <a:p>
            <a:pPr marL="457200" lvl="1"/>
            <a:r>
              <a:rPr lang="en-US" dirty="0">
                <a:solidFill>
                  <a:srgbClr val="0E3B5E"/>
                </a:solidFill>
              </a:rPr>
              <a:t>Roles in Tableau are for Permissions. They control what actions you can take in Tableau</a:t>
            </a:r>
          </a:p>
          <a:p>
            <a:pPr marL="457200" lvl="1"/>
            <a:r>
              <a:rPr lang="en-US" dirty="0">
                <a:solidFill>
                  <a:srgbClr val="0E3B5E"/>
                </a:solidFill>
              </a:rPr>
              <a:t>Rows are things in a data table, that contain the actual data.</a:t>
            </a:r>
          </a:p>
          <a:p>
            <a:pPr marL="457200" lvl="1"/>
            <a:endParaRPr lang="en-US" dirty="0">
              <a:solidFill>
                <a:srgbClr val="0E3B5E"/>
              </a:solidFill>
            </a:endParaRPr>
          </a:p>
          <a:p>
            <a:pPr marL="0"/>
            <a:r>
              <a:rPr lang="en-US" dirty="0">
                <a:solidFill>
                  <a:srgbClr val="0E3B5E"/>
                </a:solidFill>
              </a:rPr>
              <a:t>Row Level Security is blocking data someone shouldn’t see</a:t>
            </a:r>
          </a:p>
          <a:p>
            <a:pPr marL="0"/>
            <a:endParaRPr lang="en-US" dirty="0"/>
          </a:p>
          <a:p>
            <a:pPr marL="0"/>
            <a:endParaRPr lang="en-US" dirty="0"/>
          </a:p>
          <a:p>
            <a:endParaRPr lang="en-US" dirty="0"/>
          </a:p>
        </p:txBody>
      </p:sp>
    </p:spTree>
    <p:extLst>
      <p:ext uri="{BB962C8B-B14F-4D97-AF65-F5344CB8AC3E}">
        <p14:creationId xmlns:p14="http://schemas.microsoft.com/office/powerpoint/2010/main" val="63125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C203-624E-A948-8DB2-604DFEB8DE2C}"/>
              </a:ext>
            </a:extLst>
          </p:cNvPr>
          <p:cNvSpPr>
            <a:spLocks noGrp="1"/>
          </p:cNvSpPr>
          <p:nvPr>
            <p:ph type="title"/>
          </p:nvPr>
        </p:nvSpPr>
        <p:spPr/>
        <p:txBody>
          <a:bodyPr/>
          <a:lstStyle/>
          <a:p>
            <a:r>
              <a:rPr lang="en-US" dirty="0"/>
              <a:t>Compound Keys vs. Synthetic / Surrogate Keys</a:t>
            </a:r>
          </a:p>
        </p:txBody>
      </p:sp>
      <p:sp>
        <p:nvSpPr>
          <p:cNvPr id="3" name="Text Placeholder 2">
            <a:extLst>
              <a:ext uri="{FF2B5EF4-FFF2-40B4-BE49-F238E27FC236}">
                <a16:creationId xmlns:a16="http://schemas.microsoft.com/office/drawing/2014/main" id="{5AFBE482-5C03-A449-9C5E-E752C73CC075}"/>
              </a:ext>
            </a:extLst>
          </p:cNvPr>
          <p:cNvSpPr>
            <a:spLocks noGrp="1"/>
          </p:cNvSpPr>
          <p:nvPr>
            <p:ph type="body" sz="quarter" idx="10"/>
          </p:nvPr>
        </p:nvSpPr>
        <p:spPr>
          <a:xfrm>
            <a:off x="240222" y="1390650"/>
            <a:ext cx="11747715" cy="5170571"/>
          </a:xfrm>
        </p:spPr>
        <p:txBody>
          <a:bodyPr>
            <a:normAutofit fontScale="92500" lnSpcReduction="20000"/>
          </a:bodyPr>
          <a:lstStyle/>
          <a:p>
            <a:pPr marL="0" indent="0">
              <a:buNone/>
            </a:pPr>
            <a:r>
              <a:rPr lang="en-US" dirty="0"/>
              <a:t>A Compound Key is the </a:t>
            </a:r>
            <a:r>
              <a:rPr lang="en-US" b="1" dirty="0"/>
              <a:t>combination</a:t>
            </a:r>
            <a:r>
              <a:rPr lang="en-US" dirty="0"/>
              <a:t> of </a:t>
            </a:r>
            <a:r>
              <a:rPr lang="en-US" b="1" dirty="0"/>
              <a:t>multiple columns </a:t>
            </a:r>
            <a:r>
              <a:rPr lang="en-US" dirty="0"/>
              <a:t>that define a unique Key. The previous example with multiple JOINs uses Compound Keys</a:t>
            </a:r>
          </a:p>
          <a:p>
            <a:pPr marL="0" indent="0">
              <a:buNone/>
            </a:pPr>
            <a:br>
              <a:rPr lang="en-US" dirty="0"/>
            </a:br>
            <a:endParaRPr lang="en-US" dirty="0"/>
          </a:p>
          <a:p>
            <a:pPr marL="0" indent="0">
              <a:buNone/>
            </a:pPr>
            <a:r>
              <a:rPr lang="en-US" dirty="0"/>
              <a:t>One way to improve performance is to create a “Synthetic” Key, which identifies the entitlement. It doesn’t necessarily have to resemble columns themselves</a:t>
            </a:r>
          </a:p>
          <a:p>
            <a:pPr marL="0" indent="0">
              <a:buNone/>
            </a:pPr>
            <a:r>
              <a:rPr lang="en-US" dirty="0"/>
              <a:t>Ex.</a:t>
            </a:r>
          </a:p>
          <a:p>
            <a:pPr marL="0" indent="0">
              <a:buNone/>
            </a:pPr>
            <a:r>
              <a:rPr lang="en-US" dirty="0"/>
              <a:t>	</a:t>
            </a:r>
            <a:r>
              <a:rPr lang="en-US" dirty="0" err="1"/>
              <a:t>Role_ID</a:t>
            </a:r>
            <a:r>
              <a:rPr lang="en-US" dirty="0"/>
              <a:t> = </a:t>
            </a:r>
            <a:r>
              <a:rPr lang="en-US" dirty="0" err="1"/>
              <a:t>Theatre_ID</a:t>
            </a:r>
            <a:r>
              <a:rPr lang="en-US" dirty="0"/>
              <a:t> + </a:t>
            </a:r>
            <a:r>
              <a:rPr lang="en-US" dirty="0" err="1"/>
              <a:t>Region_ID</a:t>
            </a:r>
            <a:r>
              <a:rPr lang="en-US" dirty="0"/>
              <a:t> + </a:t>
            </a:r>
            <a:r>
              <a:rPr lang="en-US" dirty="0" err="1"/>
              <a:t>Sub_Region_ID</a:t>
            </a:r>
            <a:r>
              <a:rPr lang="en-US" dirty="0"/>
              <a:t> + </a:t>
            </a:r>
            <a:r>
              <a:rPr lang="en-US" dirty="0" err="1"/>
              <a:t>District_ID</a:t>
            </a:r>
            <a:endParaRPr lang="en-US" dirty="0"/>
          </a:p>
          <a:p>
            <a:pPr marL="0" indent="0">
              <a:buNone/>
            </a:pPr>
            <a:r>
              <a:rPr lang="en-US" dirty="0"/>
              <a:t>or </a:t>
            </a:r>
          </a:p>
          <a:p>
            <a:pPr marL="0" indent="0">
              <a:buNone/>
            </a:pPr>
            <a:r>
              <a:rPr lang="en-US" dirty="0"/>
              <a:t>	</a:t>
            </a:r>
            <a:r>
              <a:rPr lang="en-US" dirty="0" err="1"/>
              <a:t>Role_ID</a:t>
            </a:r>
            <a:r>
              <a:rPr lang="en-US" dirty="0"/>
              <a:t> = 18203982180110</a:t>
            </a:r>
          </a:p>
          <a:p>
            <a:pPr marL="0" indent="0">
              <a:buNone/>
            </a:pPr>
            <a:endParaRPr lang="en-US" dirty="0"/>
          </a:p>
          <a:p>
            <a:pPr marL="0" indent="0">
              <a:buNone/>
            </a:pPr>
            <a:r>
              <a:rPr lang="en-US" dirty="0"/>
              <a:t>To improve performance, you could </a:t>
            </a:r>
            <a:r>
              <a:rPr lang="en-US" b="1" dirty="0"/>
              <a:t>add</a:t>
            </a:r>
            <a:r>
              <a:rPr lang="en-US" dirty="0"/>
              <a:t> the “Synthetic Key” </a:t>
            </a:r>
            <a:r>
              <a:rPr lang="en-US" b="1" dirty="0"/>
              <a:t>to the Fact table </a:t>
            </a:r>
            <a:r>
              <a:rPr lang="en-US" dirty="0"/>
              <a:t>and then the JOIN is only seeking on ONE column.</a:t>
            </a:r>
          </a:p>
          <a:p>
            <a:pPr marL="0" indent="0">
              <a:buNone/>
            </a:pPr>
            <a:endParaRPr lang="en-US" dirty="0"/>
          </a:p>
        </p:txBody>
      </p:sp>
    </p:spTree>
    <p:extLst>
      <p:ext uri="{BB962C8B-B14F-4D97-AF65-F5344CB8AC3E}">
        <p14:creationId xmlns:p14="http://schemas.microsoft.com/office/powerpoint/2010/main" val="78350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2D96-E3AD-094C-983D-19A3E8172541}"/>
              </a:ext>
            </a:extLst>
          </p:cNvPr>
          <p:cNvSpPr>
            <a:spLocks noGrp="1"/>
          </p:cNvSpPr>
          <p:nvPr>
            <p:ph type="title"/>
          </p:nvPr>
        </p:nvSpPr>
        <p:spPr/>
        <p:txBody>
          <a:bodyPr>
            <a:normAutofit/>
          </a:bodyPr>
          <a:lstStyle/>
          <a:p>
            <a:r>
              <a:rPr lang="en-US" sz="4000" b="0" dirty="0">
                <a:latin typeface="Benton Sans Medium" panose="02000504020000020004" pitchFamily="2" charset="77"/>
              </a:rPr>
              <a:t>How It is Supposed to Work</a:t>
            </a:r>
          </a:p>
        </p:txBody>
      </p:sp>
      <p:sp>
        <p:nvSpPr>
          <p:cNvPr id="3" name="Text Placeholder 2">
            <a:extLst>
              <a:ext uri="{FF2B5EF4-FFF2-40B4-BE49-F238E27FC236}">
                <a16:creationId xmlns:a16="http://schemas.microsoft.com/office/drawing/2014/main" id="{062411B8-3160-594B-B0CF-9E82A7E5C5A3}"/>
              </a:ext>
            </a:extLst>
          </p:cNvPr>
          <p:cNvSpPr>
            <a:spLocks noGrp="1"/>
          </p:cNvSpPr>
          <p:nvPr>
            <p:ph type="body" sz="quarter" idx="10"/>
          </p:nvPr>
        </p:nvSpPr>
        <p:spPr>
          <a:xfrm>
            <a:off x="240222" y="1390650"/>
            <a:ext cx="11747715" cy="5245677"/>
          </a:xfrm>
        </p:spPr>
        <p:txBody>
          <a:bodyPr>
            <a:normAutofit/>
          </a:bodyPr>
          <a:lstStyle/>
          <a:p>
            <a:pPr marL="0" indent="0">
              <a:buNone/>
            </a:pPr>
            <a:r>
              <a:rPr lang="en-US" dirty="0"/>
              <a:t>The denormalized Entitlements View gets filtered first just to the USERNAME</a:t>
            </a:r>
          </a:p>
          <a:p>
            <a:pPr marL="457200" lvl="1" indent="0">
              <a:buNone/>
            </a:pPr>
            <a:r>
              <a:rPr lang="en-US" dirty="0"/>
              <a:t>Even though this view may be “blown up” and very large, it should reduce down just to that user’s particular entitlements</a:t>
            </a:r>
          </a:p>
          <a:p>
            <a:pPr marL="0" indent="0">
              <a:buNone/>
            </a:pPr>
            <a:endParaRPr lang="en-US" dirty="0"/>
          </a:p>
          <a:p>
            <a:pPr marL="0" indent="0">
              <a:buNone/>
            </a:pPr>
            <a:r>
              <a:rPr lang="en-US" dirty="0"/>
              <a:t>The resulting rows then limit the results of the Data View through the INNER JOIN</a:t>
            </a:r>
          </a:p>
          <a:p>
            <a:pPr marL="457200" lvl="1" indent="0">
              <a:buNone/>
            </a:pPr>
            <a:r>
              <a:rPr lang="en-US" dirty="0"/>
              <a:t>All JOIN columns in both tables need have </a:t>
            </a:r>
            <a:r>
              <a:rPr lang="en-US" b="1" dirty="0"/>
              <a:t>INDEXES</a:t>
            </a:r>
            <a:r>
              <a:rPr lang="en-US" dirty="0"/>
              <a:t>, and also possibly have a </a:t>
            </a:r>
            <a:r>
              <a:rPr lang="en-US" b="1" dirty="0"/>
              <a:t>Primary Key</a:t>
            </a:r>
            <a:r>
              <a:rPr lang="en-US" dirty="0"/>
              <a:t> – </a:t>
            </a:r>
            <a:r>
              <a:rPr lang="en-US" b="1" dirty="0"/>
              <a:t>Foreign Key </a:t>
            </a:r>
            <a:r>
              <a:rPr lang="en-US" dirty="0"/>
              <a:t>relationship</a:t>
            </a:r>
          </a:p>
        </p:txBody>
      </p:sp>
    </p:spTree>
    <p:extLst>
      <p:ext uri="{BB962C8B-B14F-4D97-AF65-F5344CB8AC3E}">
        <p14:creationId xmlns:p14="http://schemas.microsoft.com/office/powerpoint/2010/main" val="155273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49E7-92D4-FA4A-96B7-481B30FEDDDB}"/>
              </a:ext>
            </a:extLst>
          </p:cNvPr>
          <p:cNvSpPr>
            <a:spLocks noGrp="1"/>
          </p:cNvSpPr>
          <p:nvPr>
            <p:ph type="title"/>
          </p:nvPr>
        </p:nvSpPr>
        <p:spPr/>
        <p:txBody>
          <a:bodyPr>
            <a:normAutofit/>
          </a:bodyPr>
          <a:lstStyle/>
          <a:p>
            <a:r>
              <a:rPr lang="en-US" sz="4000" b="0" dirty="0">
                <a:latin typeface="Benton Sans Medium" panose="02000504020000020004" pitchFamily="2" charset="77"/>
              </a:rPr>
              <a:t>When it all blows up</a:t>
            </a:r>
          </a:p>
        </p:txBody>
      </p:sp>
      <p:sp>
        <p:nvSpPr>
          <p:cNvPr id="3" name="Text Placeholder 2">
            <a:extLst>
              <a:ext uri="{FF2B5EF4-FFF2-40B4-BE49-F238E27FC236}">
                <a16:creationId xmlns:a16="http://schemas.microsoft.com/office/drawing/2014/main" id="{CCC84A38-FFF9-1B4F-94D3-E17E757C3537}"/>
              </a:ext>
            </a:extLst>
          </p:cNvPr>
          <p:cNvSpPr>
            <a:spLocks noGrp="1"/>
          </p:cNvSpPr>
          <p:nvPr>
            <p:ph type="body" sz="quarter" idx="10"/>
          </p:nvPr>
        </p:nvSpPr>
        <p:spPr>
          <a:xfrm>
            <a:off x="240222" y="1390650"/>
            <a:ext cx="11747715" cy="5162550"/>
          </a:xfrm>
        </p:spPr>
        <p:txBody>
          <a:bodyPr>
            <a:normAutofit fontScale="77500" lnSpcReduction="20000"/>
          </a:bodyPr>
          <a:lstStyle/>
          <a:p>
            <a:pPr marL="0" indent="0">
              <a:buNone/>
            </a:pPr>
            <a:r>
              <a:rPr lang="en-US" dirty="0"/>
              <a:t>Ideal Database Processing:</a:t>
            </a:r>
          </a:p>
          <a:p>
            <a:pPr marL="514350" indent="-514350">
              <a:buAutoNum type="arabicPeriod"/>
            </a:pPr>
            <a:r>
              <a:rPr lang="en-US" dirty="0"/>
              <a:t>Filter Entitlements on User</a:t>
            </a:r>
          </a:p>
          <a:p>
            <a:pPr marL="514350" indent="-514350">
              <a:buAutoNum type="arabicPeriod"/>
            </a:pPr>
            <a:r>
              <a:rPr lang="en-US" dirty="0"/>
              <a:t>JOIN that filtered set of Entitlements to the Fact Table</a:t>
            </a:r>
          </a:p>
          <a:p>
            <a:pPr marL="514350" indent="-514350">
              <a:buAutoNum type="arabicPeriod"/>
            </a:pPr>
            <a:r>
              <a:rPr lang="en-US" b="1" dirty="0"/>
              <a:t>Max Number of Rows = Rows in Data Table (No Fact Row Duplication)</a:t>
            </a:r>
          </a:p>
          <a:p>
            <a:pPr marL="0" indent="0">
              <a:buNone/>
            </a:pPr>
            <a:endParaRPr lang="en-US" dirty="0"/>
          </a:p>
          <a:p>
            <a:pPr marL="0" indent="0">
              <a:buNone/>
            </a:pPr>
            <a:r>
              <a:rPr lang="en-US" dirty="0"/>
              <a:t>“Blowing Up” happens when database processes the query in this order:</a:t>
            </a:r>
          </a:p>
          <a:p>
            <a:pPr marL="514350" indent="-514350">
              <a:buAutoNum type="arabicPeriod"/>
            </a:pPr>
            <a:r>
              <a:rPr lang="en-US" dirty="0"/>
              <a:t>JOIN all of the Entitlement Rows to the Fact Table</a:t>
            </a:r>
          </a:p>
          <a:p>
            <a:pPr marL="514350" indent="-514350">
              <a:buAutoNum type="arabicPeriod"/>
            </a:pPr>
            <a:r>
              <a:rPr lang="en-US" b="1" dirty="0"/>
              <a:t>Max Possible Size = Number of Entitled Users * Rows in Fact Table  (Maximum Duplication)</a:t>
            </a:r>
          </a:p>
          <a:p>
            <a:pPr marL="514350" indent="-514350">
              <a:buAutoNum type="arabicPeriod"/>
            </a:pPr>
            <a:r>
              <a:rPr lang="en-US" dirty="0"/>
              <a:t>Filters down to user’s rows</a:t>
            </a:r>
          </a:p>
          <a:p>
            <a:pPr marL="514350" indent="-514350">
              <a:buAutoNum type="arabicPeriod"/>
            </a:pPr>
            <a:endParaRPr lang="en-US" dirty="0"/>
          </a:p>
          <a:p>
            <a:pPr marL="0" indent="0">
              <a:buNone/>
            </a:pPr>
            <a:r>
              <a:rPr lang="en-US" dirty="0"/>
              <a:t>We call this a “blow up” (like a balloon) because the total volume expands exponentially, but also because your systems will break like they exploded</a:t>
            </a:r>
          </a:p>
          <a:p>
            <a:pPr marL="0" indent="0">
              <a:buNone/>
            </a:pPr>
            <a:endParaRPr lang="en-US" dirty="0"/>
          </a:p>
          <a:p>
            <a:pPr marL="0" indent="0">
              <a:buNone/>
            </a:pPr>
            <a:r>
              <a:rPr lang="en-US" dirty="0"/>
              <a:t>This is true for Live Connections, but also for Extracts</a:t>
            </a:r>
          </a:p>
        </p:txBody>
      </p:sp>
    </p:spTree>
    <p:extLst>
      <p:ext uri="{BB962C8B-B14F-4D97-AF65-F5344CB8AC3E}">
        <p14:creationId xmlns:p14="http://schemas.microsoft.com/office/powerpoint/2010/main" val="10705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C178-0AC9-A543-AB39-03CD78826CA4}"/>
              </a:ext>
            </a:extLst>
          </p:cNvPr>
          <p:cNvSpPr>
            <a:spLocks noGrp="1"/>
          </p:cNvSpPr>
          <p:nvPr>
            <p:ph type="title"/>
          </p:nvPr>
        </p:nvSpPr>
        <p:spPr/>
        <p:txBody>
          <a:bodyPr>
            <a:normAutofit/>
          </a:bodyPr>
          <a:lstStyle/>
          <a:p>
            <a:r>
              <a:rPr lang="en-US" sz="4000" b="0" dirty="0">
                <a:latin typeface="Benton Sans Medium" panose="02000504020000020004" pitchFamily="2" charset="77"/>
              </a:rPr>
              <a:t>Options for Live Standard Row Level Security</a:t>
            </a:r>
          </a:p>
        </p:txBody>
      </p:sp>
      <p:sp>
        <p:nvSpPr>
          <p:cNvPr id="3" name="Text Placeholder 2">
            <a:extLst>
              <a:ext uri="{FF2B5EF4-FFF2-40B4-BE49-F238E27FC236}">
                <a16:creationId xmlns:a16="http://schemas.microsoft.com/office/drawing/2014/main" id="{6D82D076-5D7F-E34D-AA5D-204F1C156520}"/>
              </a:ext>
            </a:extLst>
          </p:cNvPr>
          <p:cNvSpPr>
            <a:spLocks noGrp="1"/>
          </p:cNvSpPr>
          <p:nvPr>
            <p:ph type="body" sz="quarter" idx="10"/>
          </p:nvPr>
        </p:nvSpPr>
        <p:spPr/>
        <p:txBody>
          <a:bodyPr>
            <a:normAutofit lnSpcReduction="10000"/>
          </a:bodyPr>
          <a:lstStyle/>
          <a:p>
            <a:pPr marL="0" indent="0">
              <a:buNone/>
            </a:pPr>
            <a:r>
              <a:rPr lang="en-US" dirty="0"/>
              <a:t>Options when Connecting Live:</a:t>
            </a:r>
          </a:p>
          <a:p>
            <a:pPr marL="457200" lvl="1" indent="0">
              <a:buNone/>
            </a:pPr>
            <a:r>
              <a:rPr lang="en-US" dirty="0" err="1"/>
              <a:t>JOINing</a:t>
            </a:r>
            <a:r>
              <a:rPr lang="en-US" dirty="0"/>
              <a:t> Tables in Tableau</a:t>
            </a:r>
          </a:p>
          <a:p>
            <a:pPr marL="457200" lvl="1" indent="0">
              <a:buNone/>
            </a:pPr>
            <a:r>
              <a:rPr lang="en-US" dirty="0"/>
              <a:t>Database Filtered Views</a:t>
            </a:r>
          </a:p>
          <a:p>
            <a:pPr marL="457200" lvl="1" indent="0">
              <a:buNone/>
            </a:pPr>
            <a:r>
              <a:rPr lang="en-US" dirty="0"/>
              <a:t>	Impersonation / Run As</a:t>
            </a:r>
          </a:p>
          <a:p>
            <a:pPr marL="457200" lvl="1" indent="0">
              <a:buNone/>
            </a:pPr>
            <a:r>
              <a:rPr lang="en-US" dirty="0"/>
              <a:t>	Initial SQL </a:t>
            </a:r>
          </a:p>
          <a:p>
            <a:pPr marL="457200" lvl="1" indent="0">
              <a:buNone/>
            </a:pPr>
            <a:endParaRPr lang="en-US" dirty="0"/>
          </a:p>
          <a:p>
            <a:pPr marL="0" indent="0">
              <a:buNone/>
            </a:pPr>
            <a:r>
              <a:rPr lang="en-US" dirty="0"/>
              <a:t>All of these use the same database “mechanism” of Standard Row Level Security: </a:t>
            </a:r>
          </a:p>
          <a:p>
            <a:pPr marL="514350" indent="-514350">
              <a:buFont typeface="+mj-lt"/>
              <a:buAutoNum type="arabicPeriod"/>
            </a:pPr>
            <a:r>
              <a:rPr lang="en-US" dirty="0" err="1"/>
              <a:t>JOINing</a:t>
            </a:r>
            <a:r>
              <a:rPr lang="en-US" dirty="0"/>
              <a:t> the Entitlements View to the Data View</a:t>
            </a:r>
          </a:p>
          <a:p>
            <a:pPr marL="514350" indent="-514350">
              <a:buFont typeface="+mj-lt"/>
              <a:buAutoNum type="arabicPeriod"/>
            </a:pPr>
            <a:r>
              <a:rPr lang="en-US" dirty="0"/>
              <a:t>Filtering the Entitlements View by the User</a:t>
            </a:r>
          </a:p>
          <a:p>
            <a:pPr marL="457200" lvl="1" indent="0">
              <a:buNone/>
            </a:pPr>
            <a:endParaRPr lang="en-US" dirty="0"/>
          </a:p>
        </p:txBody>
      </p:sp>
    </p:spTree>
    <p:extLst>
      <p:ext uri="{BB962C8B-B14F-4D97-AF65-F5344CB8AC3E}">
        <p14:creationId xmlns:p14="http://schemas.microsoft.com/office/powerpoint/2010/main" val="109994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Security View JOINs in Tableau</a:t>
            </a:r>
          </a:p>
        </p:txBody>
      </p:sp>
      <p:sp>
        <p:nvSpPr>
          <p:cNvPr id="5" name="Text Placeholder 4"/>
          <p:cNvSpPr>
            <a:spLocks noGrp="1"/>
          </p:cNvSpPr>
          <p:nvPr>
            <p:ph type="body" sz="quarter" idx="12"/>
          </p:nvPr>
        </p:nvSpPr>
        <p:spPr>
          <a:xfrm>
            <a:off x="682254" y="1987117"/>
            <a:ext cx="11098619" cy="3198889"/>
          </a:xfrm>
        </p:spPr>
        <p:txBody>
          <a:bodyPr/>
          <a:lstStyle/>
          <a:p>
            <a:r>
              <a:rPr lang="en-US" sz="2800" dirty="0"/>
              <a:t>Use: When Tableau users </a:t>
            </a:r>
            <a:r>
              <a:rPr lang="en-US" sz="2800" b="1" dirty="0"/>
              <a:t>aren’t</a:t>
            </a:r>
            <a:r>
              <a:rPr lang="en-US" sz="2800" dirty="0"/>
              <a:t> necessarily </a:t>
            </a:r>
            <a:r>
              <a:rPr lang="en-US" sz="2800" b="1" dirty="0"/>
              <a:t>users of the database</a:t>
            </a:r>
            <a:r>
              <a:rPr lang="en-US" sz="2800" dirty="0"/>
              <a:t>, but their Entitlements still exist in the database in tables</a:t>
            </a:r>
          </a:p>
          <a:p>
            <a:endParaRPr lang="en-US" sz="2800" dirty="0"/>
          </a:p>
          <a:p>
            <a:r>
              <a:rPr lang="en-US" sz="2800" dirty="0"/>
              <a:t>1. Create </a:t>
            </a:r>
            <a:r>
              <a:rPr lang="en-US" sz="2800" b="1" dirty="0"/>
              <a:t>Entitlements View</a:t>
            </a:r>
            <a:r>
              <a:rPr lang="en-US" sz="2800" dirty="0"/>
              <a:t> and JOIN to the </a:t>
            </a:r>
            <a:r>
              <a:rPr lang="en-US" sz="2800" b="1" dirty="0"/>
              <a:t>Data Table/View</a:t>
            </a:r>
          </a:p>
          <a:p>
            <a:endParaRPr lang="en-US" sz="2800" dirty="0"/>
          </a:p>
          <a:p>
            <a:r>
              <a:rPr lang="en-US" sz="2800" dirty="0"/>
              <a:t>2. Create a </a:t>
            </a:r>
            <a:r>
              <a:rPr lang="en-US" sz="2800" b="1" dirty="0"/>
              <a:t>RLS Calculated Field </a:t>
            </a:r>
            <a:r>
              <a:rPr lang="en-US" sz="2800" dirty="0"/>
              <a:t>and make it a </a:t>
            </a:r>
            <a:r>
              <a:rPr lang="en-US" sz="2800" b="1" dirty="0"/>
              <a:t>Data Source Filter</a:t>
            </a:r>
          </a:p>
          <a:p>
            <a:endParaRPr lang="en-US" dirty="0"/>
          </a:p>
        </p:txBody>
      </p:sp>
    </p:spTree>
    <p:extLst>
      <p:ext uri="{BB962C8B-B14F-4D97-AF65-F5344CB8AC3E}">
        <p14:creationId xmlns:p14="http://schemas.microsoft.com/office/powerpoint/2010/main" val="72949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026584" y="2177090"/>
            <a:ext cx="9926861" cy="1107996"/>
          </a:xfrm>
        </p:spPr>
        <p:txBody>
          <a:bodyPr/>
          <a:lstStyle/>
          <a:p>
            <a:r>
              <a:rPr lang="en-US" dirty="0"/>
              <a:t>Hands-On: </a:t>
            </a:r>
            <a:r>
              <a:rPr lang="en-US" dirty="0" err="1"/>
              <a:t>JOINing</a:t>
            </a:r>
            <a:r>
              <a:rPr lang="en-US" dirty="0"/>
              <a:t> and Filtering Data Table and Entitlements View</a:t>
            </a:r>
          </a:p>
        </p:txBody>
      </p:sp>
    </p:spTree>
    <p:extLst>
      <p:ext uri="{BB962C8B-B14F-4D97-AF65-F5344CB8AC3E}">
        <p14:creationId xmlns:p14="http://schemas.microsoft.com/office/powerpoint/2010/main" val="442032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682256" y="1309804"/>
            <a:ext cx="11061517" cy="4243149"/>
          </a:xfrm>
        </p:spPr>
        <p:txBody>
          <a:bodyPr/>
          <a:lstStyle/>
          <a:p>
            <a:pPr indent="0">
              <a:buNone/>
            </a:pPr>
            <a:r>
              <a:rPr lang="en-US" sz="2400" dirty="0"/>
              <a:t>Some sources, such as MS SQL Server, allow </a:t>
            </a:r>
            <a:r>
              <a:rPr lang="en-US" sz="2400" b="1" dirty="0"/>
              <a:t>Impersonate</a:t>
            </a:r>
            <a:r>
              <a:rPr lang="en-US" sz="2400" dirty="0"/>
              <a:t> (EXECUTE AS)</a:t>
            </a:r>
          </a:p>
          <a:p>
            <a:pPr indent="0">
              <a:buNone/>
            </a:pPr>
            <a:endParaRPr lang="en-US" sz="2400" dirty="0"/>
          </a:p>
          <a:p>
            <a:pPr indent="0">
              <a:buNone/>
            </a:pPr>
            <a:r>
              <a:rPr lang="en-US" sz="2400" dirty="0"/>
              <a:t>Requirements:</a:t>
            </a:r>
          </a:p>
          <a:p>
            <a:pPr lvl="1" indent="0">
              <a:buNone/>
            </a:pPr>
            <a:endParaRPr lang="en-US" sz="2067" dirty="0"/>
          </a:p>
          <a:p>
            <a:pPr lvl="1" indent="0">
              <a:buNone/>
            </a:pPr>
            <a:r>
              <a:rPr lang="en-US" sz="2067" dirty="0"/>
              <a:t>All </a:t>
            </a:r>
            <a:r>
              <a:rPr lang="en-US" sz="2067" dirty="0">
                <a:latin typeface="Benton Sans" panose="02000504020000020004"/>
              </a:rPr>
              <a:t>Tableau users </a:t>
            </a:r>
            <a:r>
              <a:rPr lang="en-US" sz="2067" b="1" dirty="0">
                <a:latin typeface="Benton Sans" panose="02000504020000020004"/>
              </a:rPr>
              <a:t>must exist in the database server</a:t>
            </a:r>
            <a:r>
              <a:rPr lang="en-US" sz="2067" dirty="0">
                <a:latin typeface="Benton Sans" panose="02000504020000020004"/>
              </a:rPr>
              <a:t> </a:t>
            </a:r>
            <a:r>
              <a:rPr lang="en-US" sz="2067" b="1" dirty="0">
                <a:latin typeface="Benton Sans" panose="02000504020000020004"/>
              </a:rPr>
              <a:t>as users </a:t>
            </a:r>
            <a:r>
              <a:rPr lang="en-US" sz="2067" dirty="0">
                <a:latin typeface="Benton Sans" panose="02000504020000020004"/>
              </a:rPr>
              <a:t>with SELECT rights for the Views</a:t>
            </a:r>
          </a:p>
          <a:p>
            <a:pPr lvl="1" indent="0">
              <a:buNone/>
            </a:pPr>
            <a:endParaRPr lang="en-US" sz="2067" dirty="0">
              <a:latin typeface="Benton Sans" panose="02000504020000020004"/>
            </a:endParaRPr>
          </a:p>
          <a:p>
            <a:pPr lvl="1" indent="0">
              <a:buNone/>
            </a:pPr>
            <a:r>
              <a:rPr lang="en-US" sz="2067" dirty="0">
                <a:latin typeface="Benton Sans" panose="02000504020000020004"/>
              </a:rPr>
              <a:t>Either Run As user of Tableau Server or the user with saved credentials has the permission to EXECUTE AS for </a:t>
            </a:r>
            <a:r>
              <a:rPr lang="en-US" sz="2067" b="1" dirty="0">
                <a:latin typeface="Benton Sans" panose="02000504020000020004"/>
              </a:rPr>
              <a:t>all</a:t>
            </a:r>
            <a:r>
              <a:rPr lang="en-US" sz="2067" dirty="0">
                <a:latin typeface="Benton Sans" panose="02000504020000020004"/>
              </a:rPr>
              <a:t> of the Tableau users who are in the database</a:t>
            </a:r>
          </a:p>
          <a:p>
            <a:pPr indent="0">
              <a:buNone/>
            </a:pPr>
            <a:endParaRPr lang="en-US" sz="2400" dirty="0">
              <a:latin typeface="Benton Sans" panose="02000504020000020004"/>
            </a:endParaRPr>
          </a:p>
          <a:p>
            <a:pPr lvl="1" indent="0">
              <a:buNone/>
            </a:pPr>
            <a:r>
              <a:rPr lang="en-US" sz="2067" dirty="0">
                <a:latin typeface="Benton Sans" panose="02000504020000020004"/>
              </a:rPr>
              <a:t>The DBA </a:t>
            </a:r>
            <a:r>
              <a:rPr lang="en-US" sz="2067" b="1" dirty="0">
                <a:latin typeface="Benton Sans" panose="02000504020000020004"/>
              </a:rPr>
              <a:t>must</a:t>
            </a:r>
            <a:r>
              <a:rPr lang="en-US" sz="2067" dirty="0">
                <a:latin typeface="Benton Sans" panose="02000504020000020004"/>
              </a:rPr>
              <a:t> have configured views which filter based on the Database User</a:t>
            </a:r>
          </a:p>
          <a:p>
            <a:pPr indent="0">
              <a:buNone/>
            </a:pPr>
            <a:endParaRPr lang="en-US" sz="2400" dirty="0">
              <a:latin typeface="Benton Sans" panose="02000504020000020004"/>
            </a:endParaRPr>
          </a:p>
        </p:txBody>
      </p:sp>
      <p:sp>
        <p:nvSpPr>
          <p:cNvPr id="4" name="Text Placeholder 3"/>
          <p:cNvSpPr>
            <a:spLocks noGrp="1"/>
          </p:cNvSpPr>
          <p:nvPr>
            <p:ph type="body" sz="quarter" idx="11"/>
          </p:nvPr>
        </p:nvSpPr>
        <p:spPr/>
        <p:txBody>
          <a:bodyPr/>
          <a:lstStyle/>
          <a:p>
            <a:r>
              <a:rPr lang="en-US" dirty="0"/>
              <a:t>Databases with Impersonation (SQL Server)</a:t>
            </a:r>
          </a:p>
        </p:txBody>
      </p:sp>
      <p:sp>
        <p:nvSpPr>
          <p:cNvPr id="2" name="Rounded Rectangle 1">
            <a:extLst>
              <a:ext uri="{FF2B5EF4-FFF2-40B4-BE49-F238E27FC236}">
                <a16:creationId xmlns:a16="http://schemas.microsoft.com/office/drawing/2014/main" id="{2AAE5992-1956-7640-A13B-E22CA3C79CD7}"/>
              </a:ext>
            </a:extLst>
          </p:cNvPr>
          <p:cNvSpPr/>
          <p:nvPr/>
        </p:nvSpPr>
        <p:spPr>
          <a:xfrm>
            <a:off x="851770" y="4678035"/>
            <a:ext cx="9568137" cy="62630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2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75D0B-248B-3549-ADCA-B36B03B99D68}"/>
              </a:ext>
            </a:extLst>
          </p:cNvPr>
          <p:cNvSpPr>
            <a:spLocks noGrp="1"/>
          </p:cNvSpPr>
          <p:nvPr>
            <p:ph idx="14"/>
          </p:nvPr>
        </p:nvSpPr>
        <p:spPr>
          <a:xfrm>
            <a:off x="682256" y="1490068"/>
            <a:ext cx="11061517" cy="3615733"/>
          </a:xfrm>
        </p:spPr>
        <p:txBody>
          <a:bodyPr/>
          <a:lstStyle/>
          <a:p>
            <a:pPr indent="0">
              <a:buNone/>
            </a:pPr>
            <a:r>
              <a:rPr lang="en-US" dirty="0"/>
              <a:t>Some databases, particularly Oracle using </a:t>
            </a:r>
            <a:r>
              <a:rPr lang="en-US" b="1" dirty="0"/>
              <a:t>VPD</a:t>
            </a:r>
            <a:r>
              <a:rPr lang="en-US" dirty="0"/>
              <a:t>, can use </a:t>
            </a:r>
            <a:r>
              <a:rPr lang="en-US" b="1" dirty="0"/>
              <a:t>Initial SQL </a:t>
            </a:r>
            <a:r>
              <a:rPr lang="en-US" dirty="0"/>
              <a:t>to force a session to show views just for that user</a:t>
            </a:r>
          </a:p>
          <a:p>
            <a:pPr indent="0">
              <a:buNone/>
            </a:pPr>
            <a:endParaRPr lang="en-US" dirty="0"/>
          </a:p>
          <a:p>
            <a:pPr indent="0">
              <a:buNone/>
            </a:pPr>
            <a:r>
              <a:rPr lang="en-US" dirty="0"/>
              <a:t>Initial SQL runs a particular Stored Procedure / Function to set the Context of that database connection to match the Tableau user’s username</a:t>
            </a:r>
          </a:p>
          <a:p>
            <a:pPr indent="0">
              <a:buNone/>
            </a:pPr>
            <a:endParaRPr lang="en-US" dirty="0"/>
          </a:p>
          <a:p>
            <a:pPr indent="0">
              <a:buNone/>
            </a:pPr>
            <a:r>
              <a:rPr lang="en-US" dirty="0"/>
              <a:t>Just like Impersonation, DBA must set up VPD and all of the associated Users and the querying rules</a:t>
            </a:r>
          </a:p>
          <a:p>
            <a:pPr indent="0">
              <a:buNone/>
            </a:pPr>
            <a:endParaRPr lang="en-US" dirty="0"/>
          </a:p>
          <a:p>
            <a:pPr indent="0">
              <a:buNone/>
            </a:pPr>
            <a:r>
              <a:rPr lang="en-US" dirty="0"/>
              <a:t>  </a:t>
            </a:r>
          </a:p>
        </p:txBody>
      </p:sp>
      <p:sp>
        <p:nvSpPr>
          <p:cNvPr id="3" name="Text Placeholder 2">
            <a:extLst>
              <a:ext uri="{FF2B5EF4-FFF2-40B4-BE49-F238E27FC236}">
                <a16:creationId xmlns:a16="http://schemas.microsoft.com/office/drawing/2014/main" id="{1AFC3657-2F07-C74B-9910-839DC9863B4C}"/>
              </a:ext>
            </a:extLst>
          </p:cNvPr>
          <p:cNvSpPr>
            <a:spLocks noGrp="1"/>
          </p:cNvSpPr>
          <p:nvPr>
            <p:ph type="body" sz="quarter" idx="11"/>
          </p:nvPr>
        </p:nvSpPr>
        <p:spPr>
          <a:xfrm>
            <a:off x="682256" y="543623"/>
            <a:ext cx="11301197" cy="689754"/>
          </a:xfrm>
        </p:spPr>
        <p:txBody>
          <a:bodyPr/>
          <a:lstStyle/>
          <a:p>
            <a:r>
              <a:rPr lang="en-US" dirty="0"/>
              <a:t>Databases that use Initial SQL for User Views</a:t>
            </a:r>
          </a:p>
        </p:txBody>
      </p:sp>
    </p:spTree>
    <p:extLst>
      <p:ext uri="{BB962C8B-B14F-4D97-AF65-F5344CB8AC3E}">
        <p14:creationId xmlns:p14="http://schemas.microsoft.com/office/powerpoint/2010/main" val="427035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026584" y="2177090"/>
            <a:ext cx="9926861" cy="553998"/>
          </a:xfrm>
        </p:spPr>
        <p:txBody>
          <a:bodyPr/>
          <a:lstStyle/>
          <a:p>
            <a:r>
              <a:rPr lang="en-US" dirty="0"/>
              <a:t>Setting up SQL Server for Impersonation</a:t>
            </a:r>
          </a:p>
        </p:txBody>
      </p:sp>
    </p:spTree>
    <p:extLst>
      <p:ext uri="{BB962C8B-B14F-4D97-AF65-F5344CB8AC3E}">
        <p14:creationId xmlns:p14="http://schemas.microsoft.com/office/powerpoint/2010/main" val="3586114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82257" y="249025"/>
            <a:ext cx="10827489" cy="443198"/>
          </a:xfrm>
        </p:spPr>
        <p:txBody>
          <a:bodyPr/>
          <a:lstStyle/>
          <a:p>
            <a:r>
              <a:rPr lang="en-US" sz="3200" dirty="0"/>
              <a:t>SQL Impersonation requires Impersonate Permission</a:t>
            </a:r>
          </a:p>
        </p:txBody>
      </p:sp>
      <p:sp>
        <p:nvSpPr>
          <p:cNvPr id="3" name="Content Placeholder 2"/>
          <p:cNvSpPr>
            <a:spLocks noGrp="1"/>
          </p:cNvSpPr>
          <p:nvPr>
            <p:ph idx="4294967295"/>
          </p:nvPr>
        </p:nvSpPr>
        <p:spPr>
          <a:xfrm>
            <a:off x="594958" y="1298425"/>
            <a:ext cx="8085138" cy="5308600"/>
          </a:xfrm>
        </p:spPr>
        <p:txBody>
          <a:bodyPr>
            <a:normAutofit/>
          </a:bodyPr>
          <a:lstStyle/>
          <a:p>
            <a:pPr marL="0" indent="0">
              <a:buNone/>
            </a:pPr>
            <a:r>
              <a:rPr lang="en-US" sz="2400" dirty="0">
                <a:solidFill>
                  <a:srgbClr val="0E3B5E"/>
                </a:solidFill>
                <a:latin typeface="Benton Sans" panose="02000504020000020004"/>
              </a:rPr>
              <a:t>SQL Impersonation can work using either:</a:t>
            </a:r>
          </a:p>
          <a:p>
            <a:pPr marL="457200" lvl="1" indent="0">
              <a:buNone/>
            </a:pPr>
            <a:endParaRPr lang="en-US" sz="2000" dirty="0">
              <a:ln w="0"/>
              <a:solidFill>
                <a:srgbClr val="0E3B5E"/>
              </a:solidFill>
              <a:effectLst>
                <a:outerShdw blurRad="38100" dist="25400" dir="5400000" algn="ctr" rotWithShape="0">
                  <a:srgbClr val="6E747A">
                    <a:alpha val="43000"/>
                  </a:srgbClr>
                </a:outerShdw>
              </a:effectLst>
              <a:latin typeface="Benton Sans" panose="02000504020000020004"/>
            </a:endParaRPr>
          </a:p>
          <a:p>
            <a:pPr marL="457200" lvl="1" indent="0">
              <a:buNone/>
            </a:pPr>
            <a:r>
              <a:rPr lang="en-US" sz="2000" dirty="0">
                <a:ln w="0"/>
                <a:solidFill>
                  <a:srgbClr val="0E3B5E"/>
                </a:solidFill>
                <a:effectLst>
                  <a:outerShdw blurRad="38100" dist="25400" dir="5400000" algn="ctr" rotWithShape="0">
                    <a:srgbClr val="6E747A">
                      <a:alpha val="43000"/>
                    </a:srgbClr>
                  </a:outerShdw>
                </a:effectLst>
                <a:latin typeface="Benton Sans" panose="02000504020000020004"/>
              </a:rPr>
              <a:t>The Run As User of the Tableau Server</a:t>
            </a:r>
          </a:p>
          <a:p>
            <a:pPr marL="457200" lvl="1" indent="0">
              <a:buNone/>
            </a:pPr>
            <a:r>
              <a:rPr lang="en-US" sz="2000" dirty="0">
                <a:solidFill>
                  <a:srgbClr val="0E3B5E"/>
                </a:solidFill>
                <a:latin typeface="Benton Sans" panose="02000504020000020004"/>
              </a:rPr>
              <a:t>     OR</a:t>
            </a:r>
          </a:p>
          <a:p>
            <a:pPr marL="457200" lvl="1" indent="0">
              <a:buNone/>
            </a:pPr>
            <a:r>
              <a:rPr lang="en-US" sz="2000" dirty="0">
                <a:solidFill>
                  <a:srgbClr val="0E3B5E"/>
                </a:solidFill>
                <a:latin typeface="Benton Sans" panose="02000504020000020004"/>
              </a:rPr>
              <a:t>The Publisher of a Data Source</a:t>
            </a:r>
          </a:p>
          <a:p>
            <a:pPr marL="457200" lvl="1" indent="0">
              <a:buNone/>
            </a:pPr>
            <a:endParaRPr lang="en-US" sz="2000" dirty="0">
              <a:solidFill>
                <a:srgbClr val="0E3B5E"/>
              </a:solidFill>
              <a:latin typeface="Benton Sans" panose="02000504020000020004"/>
            </a:endParaRPr>
          </a:p>
          <a:p>
            <a:pPr marL="0" indent="0">
              <a:buNone/>
            </a:pPr>
            <a:r>
              <a:rPr lang="en-US" sz="2400" dirty="0">
                <a:solidFill>
                  <a:srgbClr val="0E3B5E"/>
                </a:solidFill>
                <a:latin typeface="Benton Sans" panose="02000504020000020004"/>
              </a:rPr>
              <a:t>The User must have the Impersonate permission</a:t>
            </a:r>
          </a:p>
          <a:p>
            <a:pPr marL="0" indent="0">
              <a:buNone/>
            </a:pPr>
            <a:r>
              <a:rPr lang="en-US" sz="2400" dirty="0">
                <a:solidFill>
                  <a:srgbClr val="0E3B5E"/>
                </a:solidFill>
                <a:latin typeface="Benton Sans" panose="02000504020000020004"/>
              </a:rPr>
              <a:t>allowed on SQL Server</a:t>
            </a:r>
          </a:p>
        </p:txBody>
      </p:sp>
      <p:pic>
        <p:nvPicPr>
          <p:cNvPr id="4" name="Picture 4" descr="https://onlinehelp.tableau.com/current/server/en-us/Img/impers_runas_publi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9471" y="934711"/>
            <a:ext cx="3431152" cy="28000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onlinehelp.tableau.com/current/server/en-us/Img/impers_sql_publi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9895" y="3952725"/>
            <a:ext cx="3370728" cy="275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99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E22C1E-86C6-A14F-A3FE-1A11E35061E9}"/>
              </a:ext>
            </a:extLst>
          </p:cNvPr>
          <p:cNvSpPr/>
          <p:nvPr/>
        </p:nvSpPr>
        <p:spPr>
          <a:xfrm>
            <a:off x="7958261" y="979288"/>
            <a:ext cx="2537460" cy="1158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a:t>
            </a:r>
          </a:p>
        </p:txBody>
      </p:sp>
      <p:sp>
        <p:nvSpPr>
          <p:cNvPr id="5" name="Rectangle 4">
            <a:extLst>
              <a:ext uri="{FF2B5EF4-FFF2-40B4-BE49-F238E27FC236}">
                <a16:creationId xmlns:a16="http://schemas.microsoft.com/office/drawing/2014/main" id="{CFFAB841-3632-EA48-9101-5DC06047F644}"/>
              </a:ext>
            </a:extLst>
          </p:cNvPr>
          <p:cNvSpPr/>
          <p:nvPr/>
        </p:nvSpPr>
        <p:spPr>
          <a:xfrm>
            <a:off x="1224691" y="1068134"/>
            <a:ext cx="2537460" cy="1158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Entitlements</a:t>
            </a:r>
          </a:p>
        </p:txBody>
      </p:sp>
      <p:sp>
        <p:nvSpPr>
          <p:cNvPr id="7" name="Rectangle 6">
            <a:extLst>
              <a:ext uri="{FF2B5EF4-FFF2-40B4-BE49-F238E27FC236}">
                <a16:creationId xmlns:a16="http://schemas.microsoft.com/office/drawing/2014/main" id="{29B0D239-334C-894D-A53D-B129144B5927}"/>
              </a:ext>
            </a:extLst>
          </p:cNvPr>
          <p:cNvSpPr/>
          <p:nvPr/>
        </p:nvSpPr>
        <p:spPr>
          <a:xfrm>
            <a:off x="5078954" y="3073766"/>
            <a:ext cx="1641886" cy="64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 Entitlements</a:t>
            </a:r>
          </a:p>
        </p:txBody>
      </p:sp>
      <p:sp>
        <p:nvSpPr>
          <p:cNvPr id="8" name="Diamond 7">
            <a:extLst>
              <a:ext uri="{FF2B5EF4-FFF2-40B4-BE49-F238E27FC236}">
                <a16:creationId xmlns:a16="http://schemas.microsoft.com/office/drawing/2014/main" id="{D0999B1F-D220-EF4C-BAA9-ACB91E594EA3}"/>
              </a:ext>
            </a:extLst>
          </p:cNvPr>
          <p:cNvSpPr/>
          <p:nvPr/>
        </p:nvSpPr>
        <p:spPr>
          <a:xfrm>
            <a:off x="7816462" y="2832242"/>
            <a:ext cx="2821058" cy="96679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On Entitlements</a:t>
            </a:r>
          </a:p>
        </p:txBody>
      </p:sp>
      <p:sp>
        <p:nvSpPr>
          <p:cNvPr id="9" name="Rectangle 8">
            <a:extLst>
              <a:ext uri="{FF2B5EF4-FFF2-40B4-BE49-F238E27FC236}">
                <a16:creationId xmlns:a16="http://schemas.microsoft.com/office/drawing/2014/main" id="{39C3D905-CE5F-3446-8BE3-983B4C3F39A7}"/>
              </a:ext>
            </a:extLst>
          </p:cNvPr>
          <p:cNvSpPr/>
          <p:nvPr/>
        </p:nvSpPr>
        <p:spPr>
          <a:xfrm>
            <a:off x="8474022" y="4998562"/>
            <a:ext cx="1477697"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 Data</a:t>
            </a:r>
          </a:p>
        </p:txBody>
      </p:sp>
      <p:sp>
        <p:nvSpPr>
          <p:cNvPr id="10" name="Diamond 9">
            <a:extLst>
              <a:ext uri="{FF2B5EF4-FFF2-40B4-BE49-F238E27FC236}">
                <a16:creationId xmlns:a16="http://schemas.microsoft.com/office/drawing/2014/main" id="{40C8B815-710C-2C40-87B8-D2BFC300B798}"/>
              </a:ext>
            </a:extLst>
          </p:cNvPr>
          <p:cNvSpPr/>
          <p:nvPr/>
        </p:nvSpPr>
        <p:spPr>
          <a:xfrm>
            <a:off x="963482" y="2887351"/>
            <a:ext cx="3059878" cy="100977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a:p>
            <a:pPr algn="ctr"/>
            <a:r>
              <a:rPr lang="en-US" dirty="0"/>
              <a:t>On User</a:t>
            </a:r>
          </a:p>
        </p:txBody>
      </p:sp>
      <p:cxnSp>
        <p:nvCxnSpPr>
          <p:cNvPr id="12" name="Straight Arrow Connector 11">
            <a:extLst>
              <a:ext uri="{FF2B5EF4-FFF2-40B4-BE49-F238E27FC236}">
                <a16:creationId xmlns:a16="http://schemas.microsoft.com/office/drawing/2014/main" id="{3879096F-E933-6348-806D-7336A67C0ADA}"/>
              </a:ext>
            </a:extLst>
          </p:cNvPr>
          <p:cNvCxnSpPr>
            <a:cxnSpLocks/>
          </p:cNvCxnSpPr>
          <p:nvPr/>
        </p:nvCxnSpPr>
        <p:spPr>
          <a:xfrm>
            <a:off x="2493421" y="2226374"/>
            <a:ext cx="0" cy="62091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57C6560-BE3F-5242-A2F8-7FC1DD760AE0}"/>
              </a:ext>
            </a:extLst>
          </p:cNvPr>
          <p:cNvCxnSpPr>
            <a:cxnSpLocks/>
            <a:endCxn id="7" idx="1"/>
          </p:cNvCxnSpPr>
          <p:nvPr/>
        </p:nvCxnSpPr>
        <p:spPr>
          <a:xfrm>
            <a:off x="4023360" y="3396163"/>
            <a:ext cx="105559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C03398C-EA00-0547-9DBF-156D9AABD4D4}"/>
              </a:ext>
            </a:extLst>
          </p:cNvPr>
          <p:cNvCxnSpPr>
            <a:cxnSpLocks/>
            <a:endCxn id="10" idx="2"/>
          </p:cNvCxnSpPr>
          <p:nvPr/>
        </p:nvCxnSpPr>
        <p:spPr>
          <a:xfrm flipV="1">
            <a:off x="2493421" y="3897121"/>
            <a:ext cx="0" cy="94488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D44E24B4-D817-3D4E-8C61-B42A0FE137F2}"/>
              </a:ext>
            </a:extLst>
          </p:cNvPr>
          <p:cNvCxnSpPr>
            <a:cxnSpLocks/>
          </p:cNvCxnSpPr>
          <p:nvPr/>
        </p:nvCxnSpPr>
        <p:spPr>
          <a:xfrm>
            <a:off x="6757102" y="3307080"/>
            <a:ext cx="1000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1B7F68B7-1A81-8948-9E46-ED91D08EC16E}"/>
              </a:ext>
            </a:extLst>
          </p:cNvPr>
          <p:cNvCxnSpPr>
            <a:cxnSpLocks/>
          </p:cNvCxnSpPr>
          <p:nvPr/>
        </p:nvCxnSpPr>
        <p:spPr>
          <a:xfrm flipH="1">
            <a:off x="9212871" y="2194206"/>
            <a:ext cx="14120" cy="63803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D6F2067A-B953-2A46-AB95-14A3262F8AA2}"/>
              </a:ext>
            </a:extLst>
          </p:cNvPr>
          <p:cNvCxnSpPr>
            <a:cxnSpLocks/>
          </p:cNvCxnSpPr>
          <p:nvPr/>
        </p:nvCxnSpPr>
        <p:spPr>
          <a:xfrm>
            <a:off x="9190010" y="3855719"/>
            <a:ext cx="0" cy="11428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CD9856F7-8200-094D-A1B0-09490D5FB539}"/>
              </a:ext>
            </a:extLst>
          </p:cNvPr>
          <p:cNvCxnSpPr>
            <a:cxnSpLocks/>
          </p:cNvCxnSpPr>
          <p:nvPr/>
        </p:nvCxnSpPr>
        <p:spPr>
          <a:xfrm flipH="1">
            <a:off x="3230880" y="5257800"/>
            <a:ext cx="5243142"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1" name="Text Placeholder 10"/>
          <p:cNvSpPr>
            <a:spLocks noGrp="1"/>
          </p:cNvSpPr>
          <p:nvPr>
            <p:ph type="body" sz="quarter" idx="12"/>
          </p:nvPr>
        </p:nvSpPr>
        <p:spPr/>
        <p:txBody>
          <a:bodyPr/>
          <a:lstStyle/>
          <a:p>
            <a:r>
              <a:rPr lang="en-US" dirty="0">
                <a:solidFill>
                  <a:srgbClr val="0E3B5E"/>
                </a:solidFill>
                <a:latin typeface="Benton Sans Medium" panose="02000504020000020004" pitchFamily="2" charset="77"/>
              </a:rPr>
              <a:t>Row Level Security – High Level Process Flow</a:t>
            </a:r>
          </a:p>
        </p:txBody>
      </p:sp>
      <p:sp>
        <p:nvSpPr>
          <p:cNvPr id="2" name="Smiley Face 1">
            <a:extLst>
              <a:ext uri="{FF2B5EF4-FFF2-40B4-BE49-F238E27FC236}">
                <a16:creationId xmlns:a16="http://schemas.microsoft.com/office/drawing/2014/main" id="{A49706F5-5CBE-8549-BE8D-A95367884F62}"/>
              </a:ext>
            </a:extLst>
          </p:cNvPr>
          <p:cNvSpPr/>
          <p:nvPr/>
        </p:nvSpPr>
        <p:spPr>
          <a:xfrm>
            <a:off x="2013361" y="4983175"/>
            <a:ext cx="960120" cy="92979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53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right)">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82257" y="249025"/>
            <a:ext cx="10827489" cy="443198"/>
          </a:xfrm>
        </p:spPr>
        <p:txBody>
          <a:bodyPr/>
          <a:lstStyle/>
          <a:p>
            <a:r>
              <a:rPr lang="en-US" sz="3200" dirty="0"/>
              <a:t>How does Impersonate User Actually Work?</a:t>
            </a:r>
          </a:p>
        </p:txBody>
      </p:sp>
      <p:sp>
        <p:nvSpPr>
          <p:cNvPr id="3" name="Content Placeholder 2"/>
          <p:cNvSpPr>
            <a:spLocks noGrp="1"/>
          </p:cNvSpPr>
          <p:nvPr>
            <p:ph idx="4294967295"/>
          </p:nvPr>
        </p:nvSpPr>
        <p:spPr>
          <a:xfrm>
            <a:off x="594958" y="1298425"/>
            <a:ext cx="8085138" cy="5308600"/>
          </a:xfrm>
        </p:spPr>
        <p:txBody>
          <a:bodyPr>
            <a:normAutofit/>
          </a:bodyPr>
          <a:lstStyle/>
          <a:p>
            <a:pPr marL="0" indent="0">
              <a:buNone/>
            </a:pPr>
            <a:r>
              <a:rPr lang="en-US" sz="2000" dirty="0">
                <a:solidFill>
                  <a:srgbClr val="0E3B5E"/>
                </a:solidFill>
                <a:latin typeface="Benton Sans" panose="02000504020000020004"/>
              </a:rPr>
              <a:t>Let’s simulate in Tableau what happens inside SQL Server when Impersonate User is working correctly</a:t>
            </a:r>
          </a:p>
          <a:p>
            <a:pPr marL="0" indent="0">
              <a:buNone/>
            </a:pPr>
            <a:endParaRPr lang="en-US" sz="2000" dirty="0">
              <a:solidFill>
                <a:srgbClr val="0E3B5E"/>
              </a:solidFill>
              <a:latin typeface="Benton Sans" panose="02000504020000020004"/>
            </a:endParaRPr>
          </a:p>
          <a:p>
            <a:pPr marL="0" indent="0">
              <a:buNone/>
            </a:pPr>
            <a:r>
              <a:rPr lang="en-US" sz="2000" dirty="0">
                <a:solidFill>
                  <a:srgbClr val="0E3B5E"/>
                </a:solidFill>
                <a:latin typeface="Benton Sans" panose="02000504020000020004"/>
              </a:rPr>
              <a:t>A Table that has the Logged In User (e.g. a Custom SQL query that is: SELECT SYSTEM_USER AS 'Login Name‘)</a:t>
            </a:r>
          </a:p>
          <a:p>
            <a:pPr marL="0" indent="0">
              <a:buNone/>
            </a:pPr>
            <a:endParaRPr lang="en-US" sz="2000" dirty="0">
              <a:solidFill>
                <a:srgbClr val="0E3B5E"/>
              </a:solidFill>
              <a:latin typeface="Benton Sans" panose="02000504020000020004"/>
            </a:endParaRPr>
          </a:p>
          <a:p>
            <a:endParaRPr lang="en-US" sz="2000" dirty="0">
              <a:solidFill>
                <a:srgbClr val="0E3B5E"/>
              </a:solidFill>
              <a:latin typeface="Benton Sans" panose="02000504020000020004"/>
            </a:endParaRPr>
          </a:p>
          <a:p>
            <a:endParaRPr lang="en-US" sz="2000" dirty="0">
              <a:solidFill>
                <a:srgbClr val="0E3B5E"/>
              </a:solidFill>
              <a:latin typeface="Benton Sans" panose="02000504020000020004"/>
            </a:endParaRPr>
          </a:p>
          <a:p>
            <a:endParaRPr lang="en-US" sz="2000" dirty="0">
              <a:solidFill>
                <a:srgbClr val="0E3B5E"/>
              </a:solidFill>
              <a:latin typeface="Benton Sans" panose="02000504020000020004"/>
            </a:endParaRPr>
          </a:p>
          <a:p>
            <a:endParaRPr lang="en-US" sz="2000" dirty="0">
              <a:solidFill>
                <a:srgbClr val="0E3B5E"/>
              </a:solidFill>
              <a:latin typeface="Benton Sans" panose="02000504020000020004"/>
            </a:endParaRPr>
          </a:p>
        </p:txBody>
      </p:sp>
      <p:pic>
        <p:nvPicPr>
          <p:cNvPr id="4" name="Picture 4" descr="https://onlinehelp.tableau.com/current/server/en-us/Img/impers_runas_publi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9387" y="1330451"/>
            <a:ext cx="3147927" cy="25689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onlinehelp.tableau.com/current/server/en-us/Img/impers_sql_publi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706" y="4208397"/>
            <a:ext cx="3138977" cy="256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24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Image result for tableau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2675" y="1345916"/>
            <a:ext cx="1024235" cy="10059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370935" y="4721519"/>
            <a:ext cx="5013325" cy="1727013"/>
          </a:xfrm>
          <a:prstGeom prst="rect">
            <a:avLst/>
          </a:prstGeom>
        </p:spPr>
      </p:pic>
      <p:pic>
        <p:nvPicPr>
          <p:cNvPr id="7" name="Picture 2" descr="us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3592" y="1604460"/>
            <a:ext cx="1422399" cy="1422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rver, server icon, server line ico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699" y="2570669"/>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tableau ic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3714" y="2353981"/>
            <a:ext cx="478664" cy="4701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7"/>
          <a:stretch>
            <a:fillRect/>
          </a:stretch>
        </p:blipFill>
        <p:spPr>
          <a:xfrm>
            <a:off x="6126427" y="864877"/>
            <a:ext cx="4948091" cy="1285555"/>
          </a:xfrm>
          <a:prstGeom prst="rect">
            <a:avLst/>
          </a:prstGeom>
        </p:spPr>
      </p:pic>
      <p:pic>
        <p:nvPicPr>
          <p:cNvPr id="9" name="Picture 8"/>
          <p:cNvPicPr>
            <a:picLocks noChangeAspect="1"/>
          </p:cNvPicPr>
          <p:nvPr/>
        </p:nvPicPr>
        <p:blipFill>
          <a:blip r:embed="rId8"/>
          <a:stretch>
            <a:fillRect/>
          </a:stretch>
        </p:blipFill>
        <p:spPr>
          <a:xfrm>
            <a:off x="8566030" y="4402305"/>
            <a:ext cx="3638854" cy="2240034"/>
          </a:xfrm>
          <a:prstGeom prst="rect">
            <a:avLst/>
          </a:prstGeom>
        </p:spPr>
      </p:pic>
      <p:pic>
        <p:nvPicPr>
          <p:cNvPr id="10" name="Picture 9"/>
          <p:cNvPicPr>
            <a:picLocks noChangeAspect="1"/>
          </p:cNvPicPr>
          <p:nvPr/>
        </p:nvPicPr>
        <p:blipFill>
          <a:blip r:embed="rId9"/>
          <a:stretch>
            <a:fillRect/>
          </a:stretch>
        </p:blipFill>
        <p:spPr>
          <a:xfrm>
            <a:off x="107532" y="1686760"/>
            <a:ext cx="1560026" cy="1330201"/>
          </a:xfrm>
          <a:prstGeom prst="rect">
            <a:avLst/>
          </a:prstGeom>
        </p:spPr>
      </p:pic>
      <p:pic>
        <p:nvPicPr>
          <p:cNvPr id="2054" name="Picture 6" descr="mouse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3845" y="2150432"/>
            <a:ext cx="840472" cy="8404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vatar, female, person, user, woman, young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07666" y="2570669"/>
            <a:ext cx="388707" cy="388707"/>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826646" y="3789870"/>
            <a:ext cx="1123588" cy="530295"/>
          </a:xfrm>
          <a:custGeom>
            <a:avLst/>
            <a:gdLst>
              <a:gd name="connsiteX0" fmla="*/ 0 w 1473807"/>
              <a:gd name="connsiteY0" fmla="*/ 905773 h 943637"/>
              <a:gd name="connsiteX1" fmla="*/ 1371600 w 1473807"/>
              <a:gd name="connsiteY1" fmla="*/ 836762 h 943637"/>
              <a:gd name="connsiteX2" fmla="*/ 1268083 w 1473807"/>
              <a:gd name="connsiteY2" fmla="*/ 0 h 943637"/>
            </a:gdLst>
            <a:ahLst/>
            <a:cxnLst>
              <a:cxn ang="0">
                <a:pos x="connsiteX0" y="connsiteY0"/>
              </a:cxn>
              <a:cxn ang="0">
                <a:pos x="connsiteX1" y="connsiteY1"/>
              </a:cxn>
              <a:cxn ang="0">
                <a:pos x="connsiteX2" y="connsiteY2"/>
              </a:cxn>
            </a:cxnLst>
            <a:rect l="l" t="t" r="r" b="b"/>
            <a:pathLst>
              <a:path w="1473807" h="943637">
                <a:moveTo>
                  <a:pt x="0" y="905773"/>
                </a:moveTo>
                <a:cubicBezTo>
                  <a:pt x="580126" y="946748"/>
                  <a:pt x="1160253" y="987724"/>
                  <a:pt x="1371600" y="836762"/>
                </a:cubicBezTo>
                <a:cubicBezTo>
                  <a:pt x="1582947" y="685800"/>
                  <a:pt x="1425515" y="342900"/>
                  <a:pt x="1268083"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enton Sans" panose="02000504020000020004"/>
            </a:endParaRPr>
          </a:p>
        </p:txBody>
      </p:sp>
      <p:sp>
        <p:nvSpPr>
          <p:cNvPr id="21" name="TextBox 20"/>
          <p:cNvSpPr txBox="1"/>
          <p:nvPr/>
        </p:nvSpPr>
        <p:spPr>
          <a:xfrm>
            <a:off x="1644328" y="4352187"/>
            <a:ext cx="2193438" cy="646331"/>
          </a:xfrm>
          <a:prstGeom prst="rect">
            <a:avLst/>
          </a:prstGeom>
          <a:noFill/>
        </p:spPr>
        <p:txBody>
          <a:bodyPr wrap="square" rtlCol="0">
            <a:spAutoFit/>
          </a:bodyPr>
          <a:lstStyle/>
          <a:p>
            <a:r>
              <a:rPr lang="en-US" dirty="0">
                <a:latin typeface="Benton Sans" panose="02000504020000020004"/>
              </a:rPr>
              <a:t>I’m TSI\</a:t>
            </a:r>
            <a:r>
              <a:rPr lang="en-US" dirty="0" err="1">
                <a:latin typeface="Benton Sans" panose="02000504020000020004"/>
              </a:rPr>
              <a:t>mosterheld</a:t>
            </a:r>
            <a:r>
              <a:rPr lang="en-US" dirty="0">
                <a:latin typeface="Benton Sans" panose="02000504020000020004"/>
              </a:rPr>
              <a:t>!</a:t>
            </a:r>
          </a:p>
        </p:txBody>
      </p:sp>
      <p:sp>
        <p:nvSpPr>
          <p:cNvPr id="22" name="Freeform 21"/>
          <p:cNvSpPr/>
          <p:nvPr/>
        </p:nvSpPr>
        <p:spPr>
          <a:xfrm>
            <a:off x="3148642" y="2182483"/>
            <a:ext cx="1233577" cy="998479"/>
          </a:xfrm>
          <a:custGeom>
            <a:avLst/>
            <a:gdLst>
              <a:gd name="connsiteX0" fmla="*/ 0 w 1233577"/>
              <a:gd name="connsiteY0" fmla="*/ 992038 h 998479"/>
              <a:gd name="connsiteX1" fmla="*/ 776377 w 1233577"/>
              <a:gd name="connsiteY1" fmla="*/ 879894 h 998479"/>
              <a:gd name="connsiteX2" fmla="*/ 759124 w 1233577"/>
              <a:gd name="connsiteY2" fmla="*/ 181155 h 998479"/>
              <a:gd name="connsiteX3" fmla="*/ 1233577 w 1233577"/>
              <a:gd name="connsiteY3" fmla="*/ 0 h 998479"/>
            </a:gdLst>
            <a:ahLst/>
            <a:cxnLst>
              <a:cxn ang="0">
                <a:pos x="connsiteX0" y="connsiteY0"/>
              </a:cxn>
              <a:cxn ang="0">
                <a:pos x="connsiteX1" y="connsiteY1"/>
              </a:cxn>
              <a:cxn ang="0">
                <a:pos x="connsiteX2" y="connsiteY2"/>
              </a:cxn>
              <a:cxn ang="0">
                <a:pos x="connsiteX3" y="connsiteY3"/>
              </a:cxn>
            </a:cxnLst>
            <a:rect l="l" t="t" r="r" b="b"/>
            <a:pathLst>
              <a:path w="1233577" h="998479">
                <a:moveTo>
                  <a:pt x="0" y="992038"/>
                </a:moveTo>
                <a:cubicBezTo>
                  <a:pt x="324928" y="1003539"/>
                  <a:pt x="649856" y="1015041"/>
                  <a:pt x="776377" y="879894"/>
                </a:cubicBezTo>
                <a:cubicBezTo>
                  <a:pt x="902898" y="744747"/>
                  <a:pt x="682924" y="327804"/>
                  <a:pt x="759124" y="181155"/>
                </a:cubicBezTo>
                <a:cubicBezTo>
                  <a:pt x="835324" y="34506"/>
                  <a:pt x="1160252" y="15815"/>
                  <a:pt x="1233577"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enton Sans" panose="02000504020000020004"/>
            </a:endParaRPr>
          </a:p>
        </p:txBody>
      </p:sp>
      <p:pic>
        <p:nvPicPr>
          <p:cNvPr id="2050" name="Picture 2" descr="avatar, female, person, user, woman, young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6563" y="2891353"/>
            <a:ext cx="1586442" cy="158644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325508" y="1840786"/>
            <a:ext cx="4602542" cy="369332"/>
          </a:xfrm>
          <a:prstGeom prst="rect">
            <a:avLst/>
          </a:prstGeom>
        </p:spPr>
        <p:txBody>
          <a:bodyPr wrap="none">
            <a:spAutoFit/>
          </a:bodyPr>
          <a:lstStyle/>
          <a:p>
            <a:r>
              <a:rPr lang="en-US" dirty="0">
                <a:latin typeface="Benton Sans" panose="02000504020000020004"/>
              </a:rPr>
              <a:t>SELECT SYSTEM_USER AS 'Login Name‘</a:t>
            </a:r>
          </a:p>
        </p:txBody>
      </p:sp>
      <p:sp>
        <p:nvSpPr>
          <p:cNvPr id="27" name="TextBox 26"/>
          <p:cNvSpPr txBox="1"/>
          <p:nvPr/>
        </p:nvSpPr>
        <p:spPr>
          <a:xfrm>
            <a:off x="3926697" y="3049095"/>
            <a:ext cx="2707015" cy="646331"/>
          </a:xfrm>
          <a:prstGeom prst="rect">
            <a:avLst/>
          </a:prstGeom>
          <a:noFill/>
        </p:spPr>
        <p:txBody>
          <a:bodyPr wrap="square" rtlCol="0">
            <a:spAutoFit/>
          </a:bodyPr>
          <a:lstStyle/>
          <a:p>
            <a:r>
              <a:rPr lang="en-US" dirty="0">
                <a:latin typeface="Benton Sans" panose="02000504020000020004"/>
              </a:rPr>
              <a:t>Run-As User pretends to be </a:t>
            </a:r>
            <a:r>
              <a:rPr lang="en-US" dirty="0" err="1">
                <a:latin typeface="Benton Sans" panose="02000504020000020004"/>
              </a:rPr>
              <a:t>mosterheld</a:t>
            </a:r>
            <a:endParaRPr lang="en-US" dirty="0">
              <a:latin typeface="Benton Sans" panose="02000504020000020004"/>
            </a:endParaRPr>
          </a:p>
        </p:txBody>
      </p:sp>
      <p:sp>
        <p:nvSpPr>
          <p:cNvPr id="24" name="Freeform 23"/>
          <p:cNvSpPr/>
          <p:nvPr/>
        </p:nvSpPr>
        <p:spPr>
          <a:xfrm>
            <a:off x="5572664" y="1975359"/>
            <a:ext cx="750498" cy="224377"/>
          </a:xfrm>
          <a:custGeom>
            <a:avLst/>
            <a:gdLst>
              <a:gd name="connsiteX0" fmla="*/ 0 w 750498"/>
              <a:gd name="connsiteY0" fmla="*/ 224377 h 224377"/>
              <a:gd name="connsiteX1" fmla="*/ 319178 w 750498"/>
              <a:gd name="connsiteY1" fmla="*/ 8716 h 224377"/>
              <a:gd name="connsiteX2" fmla="*/ 750498 w 750498"/>
              <a:gd name="connsiteY2" fmla="*/ 25969 h 224377"/>
            </a:gdLst>
            <a:ahLst/>
            <a:cxnLst>
              <a:cxn ang="0">
                <a:pos x="connsiteX0" y="connsiteY0"/>
              </a:cxn>
              <a:cxn ang="0">
                <a:pos x="connsiteX1" y="connsiteY1"/>
              </a:cxn>
              <a:cxn ang="0">
                <a:pos x="connsiteX2" y="connsiteY2"/>
              </a:cxn>
            </a:cxnLst>
            <a:rect l="l" t="t" r="r" b="b"/>
            <a:pathLst>
              <a:path w="750498" h="224377">
                <a:moveTo>
                  <a:pt x="0" y="224377"/>
                </a:moveTo>
                <a:cubicBezTo>
                  <a:pt x="97047" y="133080"/>
                  <a:pt x="194095" y="41784"/>
                  <a:pt x="319178" y="8716"/>
                </a:cubicBezTo>
                <a:cubicBezTo>
                  <a:pt x="444261" y="-24352"/>
                  <a:pt x="678611" y="48973"/>
                  <a:pt x="750498" y="25969"/>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enton Sans" panose="02000504020000020004"/>
            </a:endParaRPr>
          </a:p>
        </p:txBody>
      </p:sp>
      <p:sp>
        <p:nvSpPr>
          <p:cNvPr id="25" name="TextBox 24"/>
          <p:cNvSpPr txBox="1"/>
          <p:nvPr/>
        </p:nvSpPr>
        <p:spPr>
          <a:xfrm>
            <a:off x="7884544" y="2230431"/>
            <a:ext cx="3581430" cy="369332"/>
          </a:xfrm>
          <a:prstGeom prst="rect">
            <a:avLst/>
          </a:prstGeom>
          <a:noFill/>
        </p:spPr>
        <p:txBody>
          <a:bodyPr wrap="none" rtlCol="0">
            <a:spAutoFit/>
          </a:bodyPr>
          <a:lstStyle/>
          <a:p>
            <a:r>
              <a:rPr lang="en-US" dirty="0">
                <a:latin typeface="Benton Sans" panose="02000504020000020004"/>
              </a:rPr>
              <a:t>Would give you TSI\</a:t>
            </a:r>
            <a:r>
              <a:rPr lang="en-US" dirty="0" err="1">
                <a:latin typeface="Benton Sans" panose="02000504020000020004"/>
              </a:rPr>
              <a:t>mosterheld</a:t>
            </a:r>
            <a:endParaRPr lang="en-US" dirty="0">
              <a:latin typeface="Benton Sans" panose="02000504020000020004"/>
            </a:endParaRPr>
          </a:p>
        </p:txBody>
      </p:sp>
      <p:sp>
        <p:nvSpPr>
          <p:cNvPr id="30" name="Freeform 29"/>
          <p:cNvSpPr/>
          <p:nvPr/>
        </p:nvSpPr>
        <p:spPr>
          <a:xfrm>
            <a:off x="9169879" y="2639683"/>
            <a:ext cx="17253" cy="1552755"/>
          </a:xfrm>
          <a:custGeom>
            <a:avLst/>
            <a:gdLst>
              <a:gd name="connsiteX0" fmla="*/ 0 w 17253"/>
              <a:gd name="connsiteY0" fmla="*/ 0 h 1552755"/>
              <a:gd name="connsiteX1" fmla="*/ 17253 w 17253"/>
              <a:gd name="connsiteY1" fmla="*/ 1552755 h 1552755"/>
            </a:gdLst>
            <a:ahLst/>
            <a:cxnLst>
              <a:cxn ang="0">
                <a:pos x="connsiteX0" y="connsiteY0"/>
              </a:cxn>
              <a:cxn ang="0">
                <a:pos x="connsiteX1" y="connsiteY1"/>
              </a:cxn>
            </a:cxnLst>
            <a:rect l="l" t="t" r="r" b="b"/>
            <a:pathLst>
              <a:path w="17253" h="1552755">
                <a:moveTo>
                  <a:pt x="0" y="0"/>
                </a:moveTo>
                <a:lnTo>
                  <a:pt x="17253" y="1552755"/>
                </a:ln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enton Sans" panose="02000504020000020004"/>
            </a:endParaRPr>
          </a:p>
        </p:txBody>
      </p:sp>
      <p:sp>
        <p:nvSpPr>
          <p:cNvPr id="31" name="TextBox 30"/>
          <p:cNvSpPr txBox="1"/>
          <p:nvPr/>
        </p:nvSpPr>
        <p:spPr>
          <a:xfrm>
            <a:off x="9445227" y="4092659"/>
            <a:ext cx="1957587" cy="369332"/>
          </a:xfrm>
          <a:prstGeom prst="rect">
            <a:avLst/>
          </a:prstGeom>
          <a:noFill/>
        </p:spPr>
        <p:txBody>
          <a:bodyPr wrap="none" rtlCol="0">
            <a:spAutoFit/>
          </a:bodyPr>
          <a:lstStyle/>
          <a:p>
            <a:r>
              <a:rPr lang="en-US" dirty="0">
                <a:latin typeface="Benton Sans" panose="02000504020000020004"/>
              </a:rPr>
              <a:t>Which results in:</a:t>
            </a:r>
          </a:p>
        </p:txBody>
      </p:sp>
      <p:sp>
        <p:nvSpPr>
          <p:cNvPr id="2048" name="Oval 2047"/>
          <p:cNvSpPr/>
          <p:nvPr/>
        </p:nvSpPr>
        <p:spPr>
          <a:xfrm>
            <a:off x="6126427" y="1117600"/>
            <a:ext cx="4389173" cy="723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enton Sans" panose="02000504020000020004"/>
            </a:endParaRPr>
          </a:p>
        </p:txBody>
      </p:sp>
      <p:sp>
        <p:nvSpPr>
          <p:cNvPr id="2049" name="TextBox 2048"/>
          <p:cNvSpPr txBox="1"/>
          <p:nvPr/>
        </p:nvSpPr>
        <p:spPr>
          <a:xfrm>
            <a:off x="9786648" y="662182"/>
            <a:ext cx="1887387" cy="577081"/>
          </a:xfrm>
          <a:prstGeom prst="rect">
            <a:avLst/>
          </a:prstGeom>
          <a:noFill/>
        </p:spPr>
        <p:txBody>
          <a:bodyPr wrap="square" rtlCol="0">
            <a:spAutoFit/>
          </a:bodyPr>
          <a:lstStyle/>
          <a:p>
            <a:r>
              <a:rPr lang="en-US" sz="1050" dirty="0">
                <a:latin typeface="Benton Sans" panose="02000504020000020004"/>
              </a:rPr>
              <a:t>This could all just be materialized as a View as well…</a:t>
            </a:r>
          </a:p>
        </p:txBody>
      </p:sp>
      <p:pic>
        <p:nvPicPr>
          <p:cNvPr id="37" name="Picture 36"/>
          <p:cNvPicPr>
            <a:picLocks noChangeAspect="1"/>
          </p:cNvPicPr>
          <p:nvPr/>
        </p:nvPicPr>
        <p:blipFill>
          <a:blip r:embed="rId13"/>
          <a:stretch>
            <a:fillRect/>
          </a:stretch>
        </p:blipFill>
        <p:spPr>
          <a:xfrm>
            <a:off x="10107225" y="2660651"/>
            <a:ext cx="989277" cy="435835"/>
          </a:xfrm>
          <a:prstGeom prst="rect">
            <a:avLst/>
          </a:prstGeom>
        </p:spPr>
      </p:pic>
      <p:sp>
        <p:nvSpPr>
          <p:cNvPr id="4" name="Text Placeholder 3"/>
          <p:cNvSpPr>
            <a:spLocks noGrp="1"/>
          </p:cNvSpPr>
          <p:nvPr>
            <p:ph type="body" sz="quarter" idx="11"/>
          </p:nvPr>
        </p:nvSpPr>
        <p:spPr>
          <a:xfrm>
            <a:off x="682256" y="267033"/>
            <a:ext cx="10827489" cy="903837"/>
          </a:xfrm>
        </p:spPr>
        <p:txBody>
          <a:bodyPr/>
          <a:lstStyle/>
          <a:p>
            <a:r>
              <a:rPr lang="en-US" sz="2800" dirty="0"/>
              <a:t>Impersonate via Run As User/Embedded Credentials</a:t>
            </a:r>
          </a:p>
          <a:p>
            <a:endParaRPr lang="en-US" sz="2800" dirty="0"/>
          </a:p>
        </p:txBody>
      </p:sp>
    </p:spTree>
    <p:extLst>
      <p:ext uri="{BB962C8B-B14F-4D97-AF65-F5344CB8AC3E}">
        <p14:creationId xmlns:p14="http://schemas.microsoft.com/office/powerpoint/2010/main" val="362267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7" grpId="0"/>
      <p:bldP spid="24" grpId="0" animBg="1"/>
      <p:bldP spid="25" grpId="0"/>
      <p:bldP spid="30" grpId="0" animBg="1"/>
      <p:bldP spid="31" grpId="0"/>
      <p:bldP spid="2048" grpId="0" animBg="1"/>
      <p:bldP spid="2049"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2256" y="543623"/>
            <a:ext cx="10827489" cy="553998"/>
          </a:xfrm>
        </p:spPr>
        <p:txBody>
          <a:bodyPr/>
          <a:lstStyle/>
          <a:p>
            <a:r>
              <a:rPr lang="en-US" dirty="0"/>
              <a:t>Security Junction Table (SQL Server 2016)</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98" y="1890479"/>
            <a:ext cx="7058131" cy="46139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onlinehelp.tableau.com/current/server/en-us/Img/impers_runas_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890479"/>
            <a:ext cx="5334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404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Security Junction Table (SQL Server 2016)</a:t>
            </a:r>
          </a:p>
        </p:txBody>
      </p:sp>
      <p:sp>
        <p:nvSpPr>
          <p:cNvPr id="5" name="Text Placeholder 4"/>
          <p:cNvSpPr>
            <a:spLocks noGrp="1"/>
          </p:cNvSpPr>
          <p:nvPr>
            <p:ph type="body" sz="quarter" idx="12"/>
          </p:nvPr>
        </p:nvSpPr>
        <p:spPr>
          <a:xfrm>
            <a:off x="682255" y="1828799"/>
            <a:ext cx="10827490" cy="5193473"/>
          </a:xfrm>
        </p:spPr>
        <p:txBody>
          <a:bodyPr/>
          <a:lstStyle/>
          <a:p>
            <a:r>
              <a:rPr lang="en-US" dirty="0"/>
              <a:t>Essentially, this just pushes exactly what we normally do by joining in an entitlements to the database</a:t>
            </a:r>
          </a:p>
          <a:p>
            <a:r>
              <a:rPr lang="en-US" dirty="0">
                <a:latin typeface="Benton Sans" panose="02000504020000020004"/>
              </a:rPr>
              <a:t>What you need:</a:t>
            </a:r>
          </a:p>
          <a:p>
            <a:pPr marL="887137" lvl="1" indent="-342900">
              <a:buFont typeface="Arial" panose="020B0604020202020204" pitchFamily="34" charset="0"/>
              <a:buChar char="•"/>
            </a:pPr>
            <a:r>
              <a:rPr lang="en-US" dirty="0">
                <a:solidFill>
                  <a:srgbClr val="0E3B5E"/>
                </a:solidFill>
                <a:latin typeface="Benton Sans" panose="02000504020000020004"/>
              </a:rPr>
              <a:t>A “Security Junction Table” which essentially has all the stuff (client ids, stores, regions) that a particular user can see. It’s an entitlements table. </a:t>
            </a:r>
          </a:p>
          <a:p>
            <a:pPr marL="887137" lvl="1" indent="-342900">
              <a:buFont typeface="Arial" panose="020B0604020202020204" pitchFamily="34" charset="0"/>
              <a:buChar char="•"/>
            </a:pPr>
            <a:r>
              <a:rPr lang="en-US" dirty="0">
                <a:solidFill>
                  <a:srgbClr val="0E3B5E"/>
                </a:solidFill>
                <a:latin typeface="Benton Sans" panose="02000504020000020004"/>
              </a:rPr>
              <a:t>A “Table Valued Function” (TVF) that returns true/false whether the person executing the query is the same as the person in the username column of the Security Junction Table</a:t>
            </a:r>
          </a:p>
          <a:p>
            <a:pPr marL="887137" lvl="1" indent="-342900">
              <a:buFont typeface="Arial" panose="020B0604020202020204" pitchFamily="34" charset="0"/>
              <a:buChar char="•"/>
            </a:pPr>
            <a:r>
              <a:rPr lang="en-US" dirty="0">
                <a:solidFill>
                  <a:srgbClr val="0E3B5E"/>
                </a:solidFill>
                <a:latin typeface="Benton Sans" panose="02000504020000020004"/>
              </a:rPr>
              <a:t>A security policy which binds the two together, with State = ON </a:t>
            </a:r>
          </a:p>
          <a:p>
            <a:pPr marL="887137" lvl="1" indent="-342900">
              <a:buFont typeface="Arial" panose="020B0604020202020204" pitchFamily="34" charset="0"/>
              <a:buChar char="•"/>
            </a:pPr>
            <a:r>
              <a:rPr lang="en-US" dirty="0">
                <a:solidFill>
                  <a:srgbClr val="0E3B5E"/>
                </a:solidFill>
                <a:latin typeface="Benton Sans" panose="02000504020000020004"/>
              </a:rPr>
              <a:t>The Security Junction Table Joined in to the </a:t>
            </a:r>
            <a:r>
              <a:rPr lang="en-US" dirty="0" err="1">
                <a:solidFill>
                  <a:srgbClr val="0E3B5E"/>
                </a:solidFill>
                <a:latin typeface="Benton Sans" panose="02000504020000020004"/>
              </a:rPr>
              <a:t>datasource</a:t>
            </a:r>
            <a:r>
              <a:rPr lang="en-US" dirty="0">
                <a:solidFill>
                  <a:srgbClr val="0E3B5E"/>
                </a:solidFill>
                <a:latin typeface="Benton Sans" panose="02000504020000020004"/>
              </a:rPr>
              <a:t> in the Tableau UI</a:t>
            </a:r>
          </a:p>
          <a:p>
            <a:pPr marL="887137" lvl="1" indent="-342900">
              <a:buFont typeface="Arial" panose="020B0604020202020204" pitchFamily="34" charset="0"/>
              <a:buChar char="•"/>
            </a:pPr>
            <a:r>
              <a:rPr lang="en-US" dirty="0">
                <a:solidFill>
                  <a:srgbClr val="0E3B5E"/>
                </a:solidFill>
                <a:latin typeface="Benton Sans" panose="02000504020000020004"/>
              </a:rPr>
              <a:t>“Impersonate via Run as User” embedded in the connection</a:t>
            </a:r>
          </a:p>
          <a:p>
            <a:endParaRPr lang="en-US" dirty="0"/>
          </a:p>
        </p:txBody>
      </p:sp>
    </p:spTree>
    <p:extLst>
      <p:ext uri="{BB962C8B-B14F-4D97-AF65-F5344CB8AC3E}">
        <p14:creationId xmlns:p14="http://schemas.microsoft.com/office/powerpoint/2010/main" val="41298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26584" y="2177090"/>
            <a:ext cx="9926861" cy="553998"/>
          </a:xfrm>
        </p:spPr>
        <p:txBody>
          <a:bodyPr/>
          <a:lstStyle/>
          <a:p>
            <a:r>
              <a:rPr lang="en-US" dirty="0"/>
              <a:t>Extracts</a:t>
            </a:r>
          </a:p>
        </p:txBody>
      </p:sp>
    </p:spTree>
    <p:extLst>
      <p:ext uri="{BB962C8B-B14F-4D97-AF65-F5344CB8AC3E}">
        <p14:creationId xmlns:p14="http://schemas.microsoft.com/office/powerpoint/2010/main" val="1468011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4"/>
          </p:nvPr>
        </p:nvSpPr>
        <p:spPr>
          <a:xfrm>
            <a:off x="682256" y="1600749"/>
            <a:ext cx="11061517" cy="4888967"/>
          </a:xfrm>
        </p:spPr>
        <p:txBody>
          <a:bodyPr/>
          <a:lstStyle/>
          <a:p>
            <a:pPr indent="0">
              <a:buNone/>
            </a:pPr>
            <a:r>
              <a:rPr lang="en-US" sz="2400" dirty="0">
                <a:latin typeface="Benton Sans" panose="02000504020000020004" pitchFamily="2" charset="77"/>
              </a:rPr>
              <a:t>Before Multi-Table Extracts, whenever you took an extract of tables with one-to-many or many-to-many relationship, the extract would “blow up” </a:t>
            </a:r>
          </a:p>
          <a:p>
            <a:pPr indent="0">
              <a:buNone/>
            </a:pPr>
            <a:endParaRPr lang="en-US" sz="2400" dirty="0">
              <a:latin typeface="Benton Sans" panose="02000504020000020004" pitchFamily="2" charset="77"/>
            </a:endParaRPr>
          </a:p>
          <a:p>
            <a:pPr indent="0">
              <a:buNone/>
            </a:pPr>
            <a:r>
              <a:rPr lang="en-US" sz="2400" dirty="0">
                <a:latin typeface="Benton Sans" panose="02000504020000020004" pitchFamily="2" charset="77"/>
              </a:rPr>
              <a:t>The query that generates the Extract includes all JOINs. This results in:</a:t>
            </a:r>
          </a:p>
          <a:p>
            <a:pPr lvl="1" indent="0">
              <a:buNone/>
            </a:pPr>
            <a:endParaRPr lang="en-US" sz="2400" dirty="0">
              <a:latin typeface="Benton Sans" panose="02000504020000020004" pitchFamily="2" charset="77"/>
            </a:endParaRPr>
          </a:p>
          <a:p>
            <a:pPr lvl="1" indent="0">
              <a:buNone/>
            </a:pPr>
            <a:r>
              <a:rPr lang="en-US" sz="2400" dirty="0">
                <a:latin typeface="Benton Sans" panose="02000504020000020004" pitchFamily="2" charset="77"/>
              </a:rPr>
              <a:t>A huge load on the underlying database as it generated the result set of the two tables as the rows multiplied</a:t>
            </a:r>
          </a:p>
          <a:p>
            <a:pPr lvl="1" indent="0">
              <a:buNone/>
            </a:pPr>
            <a:endParaRPr lang="en-US" sz="2400" dirty="0">
              <a:latin typeface="Benton Sans" panose="02000504020000020004" pitchFamily="2" charset="77"/>
            </a:endParaRPr>
          </a:p>
          <a:p>
            <a:pPr lvl="1" indent="0">
              <a:buNone/>
            </a:pPr>
            <a:r>
              <a:rPr lang="en-US" sz="2400" dirty="0">
                <a:latin typeface="Benton Sans" panose="02000504020000020004" pitchFamily="2" charset="77"/>
              </a:rPr>
              <a:t>Vastly more rows transferred across the wire to Tableau</a:t>
            </a:r>
          </a:p>
          <a:p>
            <a:pPr lvl="1" indent="0">
              <a:buNone/>
            </a:pPr>
            <a:endParaRPr lang="en-US" sz="2400" dirty="0">
              <a:latin typeface="Benton Sans" panose="02000504020000020004" pitchFamily="2" charset="77"/>
            </a:endParaRPr>
          </a:p>
          <a:p>
            <a:pPr lvl="1" indent="0">
              <a:buNone/>
            </a:pPr>
            <a:r>
              <a:rPr lang="en-US" sz="2400" dirty="0">
                <a:latin typeface="Benton Sans" panose="02000504020000020004" pitchFamily="2" charset="77"/>
              </a:rPr>
              <a:t>A very long process while the TDE or Hyper engine sorted, processed and reduced the blown up result into a columnar form</a:t>
            </a:r>
            <a:endParaRPr lang="en-US" sz="2400" dirty="0">
              <a:latin typeface="Benton Sans" panose="02000504020000020004" pitchFamily="2" charset="77"/>
              <a:cs typeface="Courier New" panose="02070309020205020404" pitchFamily="49" charset="0"/>
            </a:endParaRPr>
          </a:p>
          <a:p>
            <a:endParaRPr lang="en-US" dirty="0"/>
          </a:p>
        </p:txBody>
      </p:sp>
      <p:sp>
        <p:nvSpPr>
          <p:cNvPr id="2" name="Text Placeholder 1"/>
          <p:cNvSpPr>
            <a:spLocks noGrp="1"/>
          </p:cNvSpPr>
          <p:nvPr>
            <p:ph type="body" sz="quarter" idx="11"/>
          </p:nvPr>
        </p:nvSpPr>
        <p:spPr>
          <a:xfrm>
            <a:off x="682256" y="543623"/>
            <a:ext cx="10827489" cy="553998"/>
          </a:xfrm>
        </p:spPr>
        <p:txBody>
          <a:bodyPr/>
          <a:lstStyle/>
          <a:p>
            <a:r>
              <a:rPr lang="en-US" dirty="0"/>
              <a:t>History of Contains Method/Extracts</a:t>
            </a:r>
          </a:p>
        </p:txBody>
      </p:sp>
    </p:spTree>
    <p:extLst>
      <p:ext uri="{BB962C8B-B14F-4D97-AF65-F5344CB8AC3E}">
        <p14:creationId xmlns:p14="http://schemas.microsoft.com/office/powerpoint/2010/main" val="244577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D661-02E0-4A40-A50C-5E798782F6C7}"/>
              </a:ext>
            </a:extLst>
          </p:cNvPr>
          <p:cNvSpPr>
            <a:spLocks noGrp="1"/>
          </p:cNvSpPr>
          <p:nvPr>
            <p:ph type="title"/>
          </p:nvPr>
        </p:nvSpPr>
        <p:spPr>
          <a:xfrm>
            <a:off x="240223" y="233390"/>
            <a:ext cx="11951777" cy="828244"/>
          </a:xfrm>
        </p:spPr>
        <p:txBody>
          <a:bodyPr>
            <a:normAutofit fontScale="90000"/>
          </a:bodyPr>
          <a:lstStyle/>
          <a:p>
            <a:r>
              <a:rPr lang="en-US" b="0" dirty="0">
                <a:latin typeface="Benton Sans Medium" panose="02000504020000020004" pitchFamily="2" charset="77"/>
              </a:rPr>
              <a:t>Single-Table Extracts w/ Entitlements “Blow Up”</a:t>
            </a:r>
          </a:p>
        </p:txBody>
      </p:sp>
      <p:graphicFrame>
        <p:nvGraphicFramePr>
          <p:cNvPr id="4" name="Table 3">
            <a:extLst>
              <a:ext uri="{FF2B5EF4-FFF2-40B4-BE49-F238E27FC236}">
                <a16:creationId xmlns:a16="http://schemas.microsoft.com/office/drawing/2014/main" id="{4E930AA5-BFAC-0845-A608-75D631B14EFB}"/>
              </a:ext>
            </a:extLst>
          </p:cNvPr>
          <p:cNvGraphicFramePr>
            <a:graphicFrameLocks noGrp="1"/>
          </p:cNvGraphicFramePr>
          <p:nvPr>
            <p:extLst/>
          </p:nvPr>
        </p:nvGraphicFramePr>
        <p:xfrm>
          <a:off x="129386" y="1219201"/>
          <a:ext cx="5347854" cy="2790702"/>
        </p:xfrm>
        <a:graphic>
          <a:graphicData uri="http://schemas.openxmlformats.org/drawingml/2006/table">
            <a:tbl>
              <a:tblPr firstRow="1" bandRow="1">
                <a:tableStyleId>{5C22544A-7EE6-4342-B048-85BDC9FD1C3A}</a:tableStyleId>
              </a:tblPr>
              <a:tblGrid>
                <a:gridCol w="955963">
                  <a:extLst>
                    <a:ext uri="{9D8B030D-6E8A-4147-A177-3AD203B41FA5}">
                      <a16:colId xmlns:a16="http://schemas.microsoft.com/office/drawing/2014/main" val="3400501731"/>
                    </a:ext>
                  </a:extLst>
                </a:gridCol>
                <a:gridCol w="1011382">
                  <a:extLst>
                    <a:ext uri="{9D8B030D-6E8A-4147-A177-3AD203B41FA5}">
                      <a16:colId xmlns:a16="http://schemas.microsoft.com/office/drawing/2014/main" val="4203404280"/>
                    </a:ext>
                  </a:extLst>
                </a:gridCol>
                <a:gridCol w="955964">
                  <a:extLst>
                    <a:ext uri="{9D8B030D-6E8A-4147-A177-3AD203B41FA5}">
                      <a16:colId xmlns:a16="http://schemas.microsoft.com/office/drawing/2014/main" val="4281097860"/>
                    </a:ext>
                  </a:extLst>
                </a:gridCol>
                <a:gridCol w="1316181">
                  <a:extLst>
                    <a:ext uri="{9D8B030D-6E8A-4147-A177-3AD203B41FA5}">
                      <a16:colId xmlns:a16="http://schemas.microsoft.com/office/drawing/2014/main" val="1264017793"/>
                    </a:ext>
                  </a:extLst>
                </a:gridCol>
                <a:gridCol w="1108364">
                  <a:extLst>
                    <a:ext uri="{9D8B030D-6E8A-4147-A177-3AD203B41FA5}">
                      <a16:colId xmlns:a16="http://schemas.microsoft.com/office/drawing/2014/main" val="2246583223"/>
                    </a:ext>
                  </a:extLst>
                </a:gridCol>
              </a:tblGrid>
              <a:tr h="522034">
                <a:tc>
                  <a:txBody>
                    <a:bodyPr/>
                    <a:lstStyle/>
                    <a:p>
                      <a:r>
                        <a:rPr lang="en-US" sz="1400" dirty="0"/>
                        <a:t>Username</a:t>
                      </a:r>
                    </a:p>
                  </a:txBody>
                  <a:tcPr/>
                </a:tc>
                <a:tc>
                  <a:txBody>
                    <a:bodyPr/>
                    <a:lstStyle/>
                    <a:p>
                      <a:r>
                        <a:rPr lang="en-US" sz="1400" dirty="0" err="1"/>
                        <a:t>Theatre_ID</a:t>
                      </a:r>
                      <a:endParaRPr lang="en-US" sz="1400" dirty="0"/>
                    </a:p>
                  </a:txBody>
                  <a:tcPr/>
                </a:tc>
                <a:tc>
                  <a:txBody>
                    <a:bodyPr/>
                    <a:lstStyle/>
                    <a:p>
                      <a:r>
                        <a:rPr lang="en-US" sz="1400" dirty="0" err="1"/>
                        <a:t>Region_ID</a:t>
                      </a:r>
                      <a:endParaRPr lang="en-US" sz="1400" dirty="0"/>
                    </a:p>
                  </a:txBody>
                  <a:tcPr/>
                </a:tc>
                <a:tc>
                  <a:txBody>
                    <a:bodyPr/>
                    <a:lstStyle/>
                    <a:p>
                      <a:r>
                        <a:rPr lang="en-US" sz="1400" dirty="0" err="1"/>
                        <a:t>Sub_Region_ID</a:t>
                      </a:r>
                      <a:endParaRPr lang="en-US" sz="1400" dirty="0"/>
                    </a:p>
                  </a:txBody>
                  <a:tcPr/>
                </a:tc>
                <a:tc>
                  <a:txBody>
                    <a:bodyPr/>
                    <a:lstStyle/>
                    <a:p>
                      <a:r>
                        <a:rPr lang="en-US" sz="1400" dirty="0" err="1"/>
                        <a:t>District_ID</a:t>
                      </a:r>
                      <a:endParaRPr lang="en-US" sz="1400" dirty="0"/>
                    </a:p>
                  </a:txBody>
                  <a:tcPr/>
                </a:tc>
                <a:extLst>
                  <a:ext uri="{0D108BD9-81ED-4DB2-BD59-A6C34878D82A}">
                    <a16:rowId xmlns:a16="http://schemas.microsoft.com/office/drawing/2014/main" val="4069569853"/>
                  </a:ext>
                </a:extLst>
              </a:tr>
              <a:tr h="400608">
                <a:tc>
                  <a:txBody>
                    <a:bodyPr/>
                    <a:lstStyle/>
                    <a:p>
                      <a:pPr lvl="0" algn="l"/>
                      <a:r>
                        <a:rPr lang="en-US" sz="1400" dirty="0" err="1">
                          <a:solidFill>
                            <a:schemeClr val="tx1"/>
                          </a:solidFill>
                        </a:rPr>
                        <a:t>lsmith</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CA1</a:t>
                      </a:r>
                    </a:p>
                  </a:txBody>
                  <a:tcPr/>
                </a:tc>
                <a:extLst>
                  <a:ext uri="{0D108BD9-81ED-4DB2-BD59-A6C34878D82A}">
                    <a16:rowId xmlns:a16="http://schemas.microsoft.com/office/drawing/2014/main" val="1193590443"/>
                  </a:ext>
                </a:extLst>
              </a:tr>
              <a:tr h="373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lsmith</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CA2</a:t>
                      </a:r>
                    </a:p>
                  </a:txBody>
                  <a:tcPr/>
                </a:tc>
                <a:extLst>
                  <a:ext uri="{0D108BD9-81ED-4DB2-BD59-A6C34878D82A}">
                    <a16:rowId xmlns:a16="http://schemas.microsoft.com/office/drawing/2014/main" val="1536769801"/>
                  </a:ext>
                </a:extLst>
              </a:tr>
              <a:tr h="373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lsmith</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r>
                        <a:rPr lang="en-US" sz="1400" dirty="0"/>
                        <a:t>LAC</a:t>
                      </a:r>
                    </a:p>
                  </a:txBody>
                  <a:tcPr/>
                </a:tc>
                <a:tc>
                  <a:txBody>
                    <a:bodyPr/>
                    <a:lstStyle/>
                    <a:p>
                      <a:r>
                        <a:rPr lang="en-US" sz="1400" dirty="0"/>
                        <a:t>MX</a:t>
                      </a:r>
                    </a:p>
                  </a:txBody>
                  <a:tcPr/>
                </a:tc>
                <a:tc>
                  <a:txBody>
                    <a:bodyPr/>
                    <a:lstStyle/>
                    <a:p>
                      <a:r>
                        <a:rPr lang="en-US" sz="1400" dirty="0"/>
                        <a:t>MX1</a:t>
                      </a:r>
                    </a:p>
                  </a:txBody>
                  <a:tcPr/>
                </a:tc>
                <a:extLst>
                  <a:ext uri="{0D108BD9-81ED-4DB2-BD59-A6C34878D82A}">
                    <a16:rowId xmlns:a16="http://schemas.microsoft.com/office/drawing/2014/main" val="1880118639"/>
                  </a:ext>
                </a:extLst>
              </a:tr>
              <a:tr h="373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acanadien</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CA1</a:t>
                      </a:r>
                    </a:p>
                  </a:txBody>
                  <a:tcPr/>
                </a:tc>
                <a:extLst>
                  <a:ext uri="{0D108BD9-81ED-4DB2-BD59-A6C34878D82A}">
                    <a16:rowId xmlns:a16="http://schemas.microsoft.com/office/drawing/2014/main" val="2544030651"/>
                  </a:ext>
                </a:extLst>
              </a:tr>
              <a:tr h="373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acanadien</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CA2</a:t>
                      </a:r>
                    </a:p>
                  </a:txBody>
                  <a:tcPr/>
                </a:tc>
                <a:extLst>
                  <a:ext uri="{0D108BD9-81ED-4DB2-BD59-A6C34878D82A}">
                    <a16:rowId xmlns:a16="http://schemas.microsoft.com/office/drawing/2014/main" val="1610484434"/>
                  </a:ext>
                </a:extLst>
              </a:tr>
              <a:tr h="373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jdata</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CA1</a:t>
                      </a:r>
                    </a:p>
                  </a:txBody>
                  <a:tcPr/>
                </a:tc>
                <a:extLst>
                  <a:ext uri="{0D108BD9-81ED-4DB2-BD59-A6C34878D82A}">
                    <a16:rowId xmlns:a16="http://schemas.microsoft.com/office/drawing/2014/main" val="677889413"/>
                  </a:ext>
                </a:extLst>
              </a:tr>
            </a:tbl>
          </a:graphicData>
        </a:graphic>
      </p:graphicFrame>
      <p:graphicFrame>
        <p:nvGraphicFramePr>
          <p:cNvPr id="6" name="Table 5">
            <a:extLst>
              <a:ext uri="{FF2B5EF4-FFF2-40B4-BE49-F238E27FC236}">
                <a16:creationId xmlns:a16="http://schemas.microsoft.com/office/drawing/2014/main" id="{51C0D447-75E7-C447-84E6-53307D7D280B}"/>
              </a:ext>
            </a:extLst>
          </p:cNvPr>
          <p:cNvGraphicFramePr>
            <a:graphicFrameLocks noGrp="1"/>
          </p:cNvGraphicFramePr>
          <p:nvPr>
            <p:extLst>
              <p:ext uri="{D42A27DB-BD31-4B8C-83A1-F6EECF244321}">
                <p14:modId xmlns:p14="http://schemas.microsoft.com/office/powerpoint/2010/main" val="1676761763"/>
              </p:ext>
            </p:extLst>
          </p:nvPr>
        </p:nvGraphicFramePr>
        <p:xfrm>
          <a:off x="5943600" y="1314476"/>
          <a:ext cx="6044338" cy="920006"/>
        </p:xfrm>
        <a:graphic>
          <a:graphicData uri="http://schemas.openxmlformats.org/drawingml/2006/table">
            <a:tbl>
              <a:tblPr firstRow="1" bandRow="1">
                <a:tableStyleId>{5C22544A-7EE6-4342-B048-85BDC9FD1C3A}</a:tableStyleId>
              </a:tblPr>
              <a:tblGrid>
                <a:gridCol w="939739">
                  <a:extLst>
                    <a:ext uri="{9D8B030D-6E8A-4147-A177-3AD203B41FA5}">
                      <a16:colId xmlns:a16="http://schemas.microsoft.com/office/drawing/2014/main" val="3400501731"/>
                    </a:ext>
                  </a:extLst>
                </a:gridCol>
                <a:gridCol w="932057">
                  <a:extLst>
                    <a:ext uri="{9D8B030D-6E8A-4147-A177-3AD203B41FA5}">
                      <a16:colId xmlns:a16="http://schemas.microsoft.com/office/drawing/2014/main" val="3416505166"/>
                    </a:ext>
                  </a:extLst>
                </a:gridCol>
                <a:gridCol w="898525">
                  <a:extLst>
                    <a:ext uri="{9D8B030D-6E8A-4147-A177-3AD203B41FA5}">
                      <a16:colId xmlns:a16="http://schemas.microsoft.com/office/drawing/2014/main" val="4203404280"/>
                    </a:ext>
                  </a:extLst>
                </a:gridCol>
                <a:gridCol w="1262641">
                  <a:extLst>
                    <a:ext uri="{9D8B030D-6E8A-4147-A177-3AD203B41FA5}">
                      <a16:colId xmlns:a16="http://schemas.microsoft.com/office/drawing/2014/main" val="4281097860"/>
                    </a:ext>
                  </a:extLst>
                </a:gridCol>
                <a:gridCol w="959741">
                  <a:extLst>
                    <a:ext uri="{9D8B030D-6E8A-4147-A177-3AD203B41FA5}">
                      <a16:colId xmlns:a16="http://schemas.microsoft.com/office/drawing/2014/main" val="1264017793"/>
                    </a:ext>
                  </a:extLst>
                </a:gridCol>
                <a:gridCol w="1051635">
                  <a:extLst>
                    <a:ext uri="{9D8B030D-6E8A-4147-A177-3AD203B41FA5}">
                      <a16:colId xmlns:a16="http://schemas.microsoft.com/office/drawing/2014/main" val="2246583223"/>
                    </a:ext>
                  </a:extLst>
                </a:gridCol>
              </a:tblGrid>
              <a:tr h="425665">
                <a:tc>
                  <a:txBody>
                    <a:bodyPr/>
                    <a:lstStyle/>
                    <a:p>
                      <a:r>
                        <a:rPr lang="en-US" sz="1400" dirty="0" err="1"/>
                        <a:t>Transaction_ID</a:t>
                      </a:r>
                      <a:endParaRPr lang="en-US" sz="1400" dirty="0"/>
                    </a:p>
                  </a:txBody>
                  <a:tcPr/>
                </a:tc>
                <a:tc>
                  <a:txBody>
                    <a:bodyPr/>
                    <a:lstStyle/>
                    <a:p>
                      <a:r>
                        <a:rPr lang="en-US" sz="1400" dirty="0" err="1"/>
                        <a:t>Product_ID</a:t>
                      </a:r>
                      <a:endParaRPr lang="en-US" sz="1400" dirty="0"/>
                    </a:p>
                  </a:txBody>
                  <a:tcPr/>
                </a:tc>
                <a:tc>
                  <a:txBody>
                    <a:bodyPr/>
                    <a:lstStyle/>
                    <a:p>
                      <a:r>
                        <a:rPr lang="en-US" sz="1400" dirty="0" err="1"/>
                        <a:t>Theatre_ID</a:t>
                      </a:r>
                      <a:endParaRPr lang="en-US" sz="1400" dirty="0"/>
                    </a:p>
                  </a:txBody>
                  <a:tcPr/>
                </a:tc>
                <a:tc>
                  <a:txBody>
                    <a:bodyPr/>
                    <a:lstStyle/>
                    <a:p>
                      <a:r>
                        <a:rPr lang="en-US" sz="1400" dirty="0" err="1"/>
                        <a:t>Region_ID</a:t>
                      </a:r>
                      <a:endParaRPr lang="en-US" sz="1400" dirty="0"/>
                    </a:p>
                  </a:txBody>
                  <a:tcPr/>
                </a:tc>
                <a:tc>
                  <a:txBody>
                    <a:bodyPr/>
                    <a:lstStyle/>
                    <a:p>
                      <a:r>
                        <a:rPr lang="en-US" sz="1400" dirty="0" err="1"/>
                        <a:t>Sub_Region_ID</a:t>
                      </a:r>
                      <a:endParaRPr lang="en-US" sz="1400" dirty="0"/>
                    </a:p>
                  </a:txBody>
                  <a:tcPr/>
                </a:tc>
                <a:tc>
                  <a:txBody>
                    <a:bodyPr/>
                    <a:lstStyle/>
                    <a:p>
                      <a:r>
                        <a:rPr lang="en-US" sz="1400" dirty="0" err="1"/>
                        <a:t>District_ID</a:t>
                      </a:r>
                      <a:endParaRPr lang="en-US" sz="1400" dirty="0"/>
                    </a:p>
                  </a:txBody>
                  <a:tcPr/>
                </a:tc>
                <a:extLst>
                  <a:ext uri="{0D108BD9-81ED-4DB2-BD59-A6C34878D82A}">
                    <a16:rowId xmlns:a16="http://schemas.microsoft.com/office/drawing/2014/main" val="4069569853"/>
                  </a:ext>
                </a:extLst>
              </a:tr>
              <a:tr h="401846">
                <a:tc>
                  <a:txBody>
                    <a:bodyPr/>
                    <a:lstStyle/>
                    <a:p>
                      <a:pPr lvl="0" algn="l"/>
                      <a:r>
                        <a:rPr lang="en-US" sz="1400" b="1" dirty="0">
                          <a:solidFill>
                            <a:schemeClr val="tx1"/>
                          </a:solidFill>
                        </a:rPr>
                        <a:t>10001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FUR-BO-10000112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CA1</a:t>
                      </a:r>
                    </a:p>
                  </a:txBody>
                  <a:tcPr/>
                </a:tc>
                <a:extLst>
                  <a:ext uri="{0D108BD9-81ED-4DB2-BD59-A6C34878D82A}">
                    <a16:rowId xmlns:a16="http://schemas.microsoft.com/office/drawing/2014/main" val="1193590443"/>
                  </a:ext>
                </a:extLst>
              </a:tr>
            </a:tbl>
          </a:graphicData>
        </a:graphic>
      </p:graphicFrame>
      <p:sp>
        <p:nvSpPr>
          <p:cNvPr id="3" name="Rounded Rectangle 2">
            <a:extLst>
              <a:ext uri="{FF2B5EF4-FFF2-40B4-BE49-F238E27FC236}">
                <a16:creationId xmlns:a16="http://schemas.microsoft.com/office/drawing/2014/main" id="{4F5189BF-0F34-AD45-945F-EA341B104D7D}"/>
              </a:ext>
            </a:extLst>
          </p:cNvPr>
          <p:cNvSpPr/>
          <p:nvPr/>
        </p:nvSpPr>
        <p:spPr>
          <a:xfrm>
            <a:off x="129386" y="1745674"/>
            <a:ext cx="5347854" cy="401782"/>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8A8E4D0-EDFB-7D4A-9090-506B4B8AD8A4}"/>
              </a:ext>
            </a:extLst>
          </p:cNvPr>
          <p:cNvSpPr/>
          <p:nvPr/>
        </p:nvSpPr>
        <p:spPr>
          <a:xfrm>
            <a:off x="129386" y="2882956"/>
            <a:ext cx="5347854" cy="401782"/>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969C420-3F30-BC40-9910-55045DF37DCB}"/>
              </a:ext>
            </a:extLst>
          </p:cNvPr>
          <p:cNvSpPr/>
          <p:nvPr/>
        </p:nvSpPr>
        <p:spPr>
          <a:xfrm>
            <a:off x="129386" y="3608121"/>
            <a:ext cx="5347854" cy="401782"/>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Turn Arrow 13">
            <a:extLst>
              <a:ext uri="{FF2B5EF4-FFF2-40B4-BE49-F238E27FC236}">
                <a16:creationId xmlns:a16="http://schemas.microsoft.com/office/drawing/2014/main" id="{10595AEC-CDE0-4C40-9BCD-C3834388F9CB}"/>
              </a:ext>
            </a:extLst>
          </p:cNvPr>
          <p:cNvSpPr/>
          <p:nvPr/>
        </p:nvSpPr>
        <p:spPr>
          <a:xfrm>
            <a:off x="4918364" y="946235"/>
            <a:ext cx="6594763" cy="27296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24" name="Table 23">
            <a:extLst>
              <a:ext uri="{FF2B5EF4-FFF2-40B4-BE49-F238E27FC236}">
                <a16:creationId xmlns:a16="http://schemas.microsoft.com/office/drawing/2014/main" id="{D40B8C6B-159B-2145-9538-01743091BFC3}"/>
              </a:ext>
            </a:extLst>
          </p:cNvPr>
          <p:cNvGraphicFramePr>
            <a:graphicFrameLocks noGrp="1"/>
          </p:cNvGraphicFramePr>
          <p:nvPr>
            <p:extLst>
              <p:ext uri="{D42A27DB-BD31-4B8C-83A1-F6EECF244321}">
                <p14:modId xmlns:p14="http://schemas.microsoft.com/office/powerpoint/2010/main" val="2207493314"/>
              </p:ext>
            </p:extLst>
          </p:nvPr>
        </p:nvGraphicFramePr>
        <p:xfrm>
          <a:off x="1055293" y="4766406"/>
          <a:ext cx="10333143" cy="1837042"/>
        </p:xfrm>
        <a:graphic>
          <a:graphicData uri="http://schemas.openxmlformats.org/drawingml/2006/table">
            <a:tbl>
              <a:tblPr firstRow="1" bandRow="1">
                <a:tableStyleId>{5C22544A-7EE6-4342-B048-85BDC9FD1C3A}</a:tableStyleId>
              </a:tblPr>
              <a:tblGrid>
                <a:gridCol w="823310">
                  <a:extLst>
                    <a:ext uri="{9D8B030D-6E8A-4147-A177-3AD203B41FA5}">
                      <a16:colId xmlns:a16="http://schemas.microsoft.com/office/drawing/2014/main" val="3400501731"/>
                    </a:ext>
                  </a:extLst>
                </a:gridCol>
                <a:gridCol w="871039">
                  <a:extLst>
                    <a:ext uri="{9D8B030D-6E8A-4147-A177-3AD203B41FA5}">
                      <a16:colId xmlns:a16="http://schemas.microsoft.com/office/drawing/2014/main" val="4203404280"/>
                    </a:ext>
                  </a:extLst>
                </a:gridCol>
                <a:gridCol w="823310">
                  <a:extLst>
                    <a:ext uri="{9D8B030D-6E8A-4147-A177-3AD203B41FA5}">
                      <a16:colId xmlns:a16="http://schemas.microsoft.com/office/drawing/2014/main" val="4281097860"/>
                    </a:ext>
                  </a:extLst>
                </a:gridCol>
                <a:gridCol w="1133543">
                  <a:extLst>
                    <a:ext uri="{9D8B030D-6E8A-4147-A177-3AD203B41FA5}">
                      <a16:colId xmlns:a16="http://schemas.microsoft.com/office/drawing/2014/main" val="1264017793"/>
                    </a:ext>
                  </a:extLst>
                </a:gridCol>
                <a:gridCol w="954563">
                  <a:extLst>
                    <a:ext uri="{9D8B030D-6E8A-4147-A177-3AD203B41FA5}">
                      <a16:colId xmlns:a16="http://schemas.microsoft.com/office/drawing/2014/main" val="2246583223"/>
                    </a:ext>
                  </a:extLst>
                </a:gridCol>
                <a:gridCol w="954563">
                  <a:extLst>
                    <a:ext uri="{9D8B030D-6E8A-4147-A177-3AD203B41FA5}">
                      <a16:colId xmlns:a16="http://schemas.microsoft.com/office/drawing/2014/main" val="2258177686"/>
                    </a:ext>
                  </a:extLst>
                </a:gridCol>
                <a:gridCol w="954563">
                  <a:extLst>
                    <a:ext uri="{9D8B030D-6E8A-4147-A177-3AD203B41FA5}">
                      <a16:colId xmlns:a16="http://schemas.microsoft.com/office/drawing/2014/main" val="3006383244"/>
                    </a:ext>
                  </a:extLst>
                </a:gridCol>
                <a:gridCol w="954563">
                  <a:extLst>
                    <a:ext uri="{9D8B030D-6E8A-4147-A177-3AD203B41FA5}">
                      <a16:colId xmlns:a16="http://schemas.microsoft.com/office/drawing/2014/main" val="3042511715"/>
                    </a:ext>
                  </a:extLst>
                </a:gridCol>
                <a:gridCol w="954563">
                  <a:extLst>
                    <a:ext uri="{9D8B030D-6E8A-4147-A177-3AD203B41FA5}">
                      <a16:colId xmlns:a16="http://schemas.microsoft.com/office/drawing/2014/main" val="322760808"/>
                    </a:ext>
                  </a:extLst>
                </a:gridCol>
                <a:gridCol w="954563">
                  <a:extLst>
                    <a:ext uri="{9D8B030D-6E8A-4147-A177-3AD203B41FA5}">
                      <a16:colId xmlns:a16="http://schemas.microsoft.com/office/drawing/2014/main" val="739786425"/>
                    </a:ext>
                  </a:extLst>
                </a:gridCol>
                <a:gridCol w="954563">
                  <a:extLst>
                    <a:ext uri="{9D8B030D-6E8A-4147-A177-3AD203B41FA5}">
                      <a16:colId xmlns:a16="http://schemas.microsoft.com/office/drawing/2014/main" val="2361411584"/>
                    </a:ext>
                  </a:extLst>
                </a:gridCol>
              </a:tblGrid>
              <a:tr h="522034">
                <a:tc>
                  <a:txBody>
                    <a:bodyPr/>
                    <a:lstStyle/>
                    <a:p>
                      <a:r>
                        <a:rPr lang="en-US" sz="1400" dirty="0"/>
                        <a:t>Username</a:t>
                      </a:r>
                    </a:p>
                  </a:txBody>
                  <a:tcPr/>
                </a:tc>
                <a:tc>
                  <a:txBody>
                    <a:bodyPr/>
                    <a:lstStyle/>
                    <a:p>
                      <a:r>
                        <a:rPr lang="en-US" sz="1400" dirty="0" err="1"/>
                        <a:t>Theatre_ID</a:t>
                      </a:r>
                      <a:endParaRPr lang="en-US" sz="1400" dirty="0"/>
                    </a:p>
                  </a:txBody>
                  <a:tcPr/>
                </a:tc>
                <a:tc>
                  <a:txBody>
                    <a:bodyPr/>
                    <a:lstStyle/>
                    <a:p>
                      <a:r>
                        <a:rPr lang="en-US" sz="1400" dirty="0" err="1"/>
                        <a:t>Region_ID</a:t>
                      </a:r>
                      <a:endParaRPr lang="en-US" sz="1400" dirty="0"/>
                    </a:p>
                  </a:txBody>
                  <a:tcPr/>
                </a:tc>
                <a:tc>
                  <a:txBody>
                    <a:bodyPr/>
                    <a:lstStyle/>
                    <a:p>
                      <a:r>
                        <a:rPr lang="en-US" sz="1400" dirty="0" err="1"/>
                        <a:t>Sub_Region_ID</a:t>
                      </a:r>
                      <a:endParaRPr lang="en-US" sz="1400" dirty="0"/>
                    </a:p>
                  </a:txBody>
                  <a:tcPr/>
                </a:tc>
                <a:tc>
                  <a:txBody>
                    <a:bodyPr/>
                    <a:lstStyle/>
                    <a:p>
                      <a:r>
                        <a:rPr lang="en-US" sz="1400" dirty="0" err="1"/>
                        <a:t>District_ID</a:t>
                      </a:r>
                      <a:endParaRPr lang="en-US" sz="1400" dirty="0"/>
                    </a:p>
                  </a:txBody>
                  <a:tcPr/>
                </a:tc>
                <a:tc>
                  <a:txBody>
                    <a:bodyPr/>
                    <a:lstStyle/>
                    <a:p>
                      <a:r>
                        <a:rPr lang="en-US" sz="1400" dirty="0" err="1"/>
                        <a:t>Transaction_ID</a:t>
                      </a:r>
                      <a:endParaRPr lang="en-US" sz="1400" dirty="0"/>
                    </a:p>
                  </a:txBody>
                  <a:tcPr/>
                </a:tc>
                <a:tc>
                  <a:txBody>
                    <a:bodyPr/>
                    <a:lstStyle/>
                    <a:p>
                      <a:r>
                        <a:rPr lang="en-US" sz="1400" dirty="0" err="1"/>
                        <a:t>Product_ID</a:t>
                      </a:r>
                      <a:endParaRPr lang="en-US" sz="1400" dirty="0"/>
                    </a:p>
                  </a:txBody>
                  <a:tcPr/>
                </a:tc>
                <a:tc>
                  <a:txBody>
                    <a:bodyPr/>
                    <a:lstStyle/>
                    <a:p>
                      <a:r>
                        <a:rPr lang="en-US" sz="1400" dirty="0" err="1"/>
                        <a:t>Theatre_ID</a:t>
                      </a:r>
                      <a:endParaRPr lang="en-US" sz="1400" dirty="0"/>
                    </a:p>
                  </a:txBody>
                  <a:tcPr/>
                </a:tc>
                <a:tc>
                  <a:txBody>
                    <a:bodyPr/>
                    <a:lstStyle/>
                    <a:p>
                      <a:r>
                        <a:rPr lang="en-US" sz="1400" dirty="0" err="1"/>
                        <a:t>Region_ID</a:t>
                      </a:r>
                      <a:endParaRPr lang="en-US" sz="1400" dirty="0"/>
                    </a:p>
                  </a:txBody>
                  <a:tcPr/>
                </a:tc>
                <a:tc>
                  <a:txBody>
                    <a:bodyPr/>
                    <a:lstStyle/>
                    <a:p>
                      <a:r>
                        <a:rPr lang="en-US" sz="1400" dirty="0" err="1"/>
                        <a:t>Sub_Region_ID</a:t>
                      </a:r>
                      <a:endParaRPr lang="en-US" sz="1400" dirty="0"/>
                    </a:p>
                  </a:txBody>
                  <a:tcPr/>
                </a:tc>
                <a:tc>
                  <a:txBody>
                    <a:bodyPr/>
                    <a:lstStyle/>
                    <a:p>
                      <a:r>
                        <a:rPr lang="en-US" sz="1400" dirty="0" err="1"/>
                        <a:t>District_ID</a:t>
                      </a:r>
                      <a:endParaRPr lang="en-US" sz="1400" dirty="0"/>
                    </a:p>
                  </a:txBody>
                  <a:tcPr/>
                </a:tc>
                <a:extLst>
                  <a:ext uri="{0D108BD9-81ED-4DB2-BD59-A6C34878D82A}">
                    <a16:rowId xmlns:a16="http://schemas.microsoft.com/office/drawing/2014/main" val="4069569853"/>
                  </a:ext>
                </a:extLst>
              </a:tr>
              <a:tr h="400608">
                <a:tc>
                  <a:txBody>
                    <a:bodyPr/>
                    <a:lstStyle/>
                    <a:p>
                      <a:pPr lvl="0" algn="l"/>
                      <a:r>
                        <a:rPr lang="en-US" sz="1400" dirty="0" err="1">
                          <a:solidFill>
                            <a:schemeClr val="tx1"/>
                          </a:solidFill>
                        </a:rPr>
                        <a:t>lsmith</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CA1</a:t>
                      </a:r>
                    </a:p>
                  </a:txBody>
                  <a:tcPr/>
                </a:tc>
                <a:tc>
                  <a:txBody>
                    <a:bodyPr/>
                    <a:lstStyle/>
                    <a:p>
                      <a:pPr lvl="0" algn="l"/>
                      <a:r>
                        <a:rPr lang="en-US" sz="1400" b="1" dirty="0">
                          <a:solidFill>
                            <a:schemeClr val="tx1"/>
                          </a:solidFill>
                        </a:rPr>
                        <a:t>10001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FUR-BO-10000112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CA1</a:t>
                      </a:r>
                    </a:p>
                  </a:txBody>
                  <a:tcPr/>
                </a:tc>
                <a:extLst>
                  <a:ext uri="{0D108BD9-81ED-4DB2-BD59-A6C34878D82A}">
                    <a16:rowId xmlns:a16="http://schemas.microsoft.com/office/drawing/2014/main" val="1193590443"/>
                  </a:ext>
                </a:extLst>
              </a:tr>
              <a:tr h="373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acanadien</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CA1</a:t>
                      </a:r>
                    </a:p>
                  </a:txBody>
                  <a:tcPr/>
                </a:tc>
                <a:tc>
                  <a:txBody>
                    <a:bodyPr/>
                    <a:lstStyle/>
                    <a:p>
                      <a:pPr lvl="0" algn="l"/>
                      <a:r>
                        <a:rPr lang="en-US" sz="1400" b="1" dirty="0">
                          <a:solidFill>
                            <a:schemeClr val="tx1"/>
                          </a:solidFill>
                        </a:rPr>
                        <a:t>10001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FUR-BO-10000112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CA1</a:t>
                      </a:r>
                    </a:p>
                  </a:txBody>
                  <a:tcPr/>
                </a:tc>
                <a:extLst>
                  <a:ext uri="{0D108BD9-81ED-4DB2-BD59-A6C34878D82A}">
                    <a16:rowId xmlns:a16="http://schemas.microsoft.com/office/drawing/2014/main" val="2544030651"/>
                  </a:ext>
                </a:extLst>
              </a:tr>
              <a:tr h="373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jdata</a:t>
                      </a:r>
                      <a:endParaRPr lang="en-US" sz="14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r>
                        <a:rPr lang="en-US" sz="1400" dirty="0"/>
                        <a:t>CA1</a:t>
                      </a:r>
                    </a:p>
                  </a:txBody>
                  <a:tcPr/>
                </a:tc>
                <a:tc>
                  <a:txBody>
                    <a:bodyPr/>
                    <a:lstStyle/>
                    <a:p>
                      <a:pPr lvl="0" algn="l"/>
                      <a:r>
                        <a:rPr lang="en-US" sz="1400" b="1" dirty="0">
                          <a:solidFill>
                            <a:schemeClr val="tx1"/>
                          </a:solidFill>
                        </a:rPr>
                        <a:t>10001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FUR-BO-10000112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CA1</a:t>
                      </a:r>
                    </a:p>
                  </a:txBody>
                  <a:tcPr/>
                </a:tc>
                <a:extLst>
                  <a:ext uri="{0D108BD9-81ED-4DB2-BD59-A6C34878D82A}">
                    <a16:rowId xmlns:a16="http://schemas.microsoft.com/office/drawing/2014/main" val="677889413"/>
                  </a:ext>
                </a:extLst>
              </a:tr>
            </a:tbl>
          </a:graphicData>
        </a:graphic>
      </p:graphicFrame>
      <p:sp>
        <p:nvSpPr>
          <p:cNvPr id="25" name="Down Arrow 24">
            <a:extLst>
              <a:ext uri="{FF2B5EF4-FFF2-40B4-BE49-F238E27FC236}">
                <a16:creationId xmlns:a16="http://schemas.microsoft.com/office/drawing/2014/main" id="{EF63D2FC-77DA-324A-B2F2-2D27D061890D}"/>
              </a:ext>
            </a:extLst>
          </p:cNvPr>
          <p:cNvSpPr/>
          <p:nvPr/>
        </p:nvSpPr>
        <p:spPr>
          <a:xfrm>
            <a:off x="7107383" y="2487324"/>
            <a:ext cx="734291" cy="2133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308C72A-32C0-8C45-97F4-575ECDBDFA7A}"/>
              </a:ext>
            </a:extLst>
          </p:cNvPr>
          <p:cNvSpPr txBox="1"/>
          <p:nvPr/>
        </p:nvSpPr>
        <p:spPr>
          <a:xfrm>
            <a:off x="7841674" y="2638860"/>
            <a:ext cx="3768435" cy="1384995"/>
          </a:xfrm>
          <a:prstGeom prst="rect">
            <a:avLst/>
          </a:prstGeom>
          <a:noFill/>
        </p:spPr>
        <p:txBody>
          <a:bodyPr wrap="square" rtlCol="0">
            <a:spAutoFit/>
          </a:bodyPr>
          <a:lstStyle/>
          <a:p>
            <a:r>
              <a:rPr lang="en-US" sz="2800" dirty="0"/>
              <a:t>Total Rows = # Entitled Users for Row * Row Count</a:t>
            </a:r>
          </a:p>
        </p:txBody>
      </p:sp>
    </p:spTree>
    <p:extLst>
      <p:ext uri="{BB962C8B-B14F-4D97-AF65-F5344CB8AC3E}">
        <p14:creationId xmlns:p14="http://schemas.microsoft.com/office/powerpoint/2010/main" val="411449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heel(1)">
                                      <p:cBhvr>
                                        <p:cTn id="10" dur="2000"/>
                                        <p:tgtEl>
                                          <p:spTgt spid="2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14" grpId="0" animBg="1"/>
      <p:bldP spid="25" grpId="0" animBg="1"/>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842FE-559E-DC4A-9492-B56898156107}"/>
              </a:ext>
            </a:extLst>
          </p:cNvPr>
          <p:cNvSpPr>
            <a:spLocks noGrp="1"/>
          </p:cNvSpPr>
          <p:nvPr>
            <p:ph idx="14"/>
          </p:nvPr>
        </p:nvSpPr>
        <p:spPr>
          <a:xfrm>
            <a:off x="682256" y="1780859"/>
            <a:ext cx="11061517" cy="4057008"/>
          </a:xfrm>
        </p:spPr>
        <p:txBody>
          <a:bodyPr/>
          <a:lstStyle/>
          <a:p>
            <a:pPr indent="0">
              <a:buNone/>
            </a:pPr>
            <a:r>
              <a:rPr lang="en-US" dirty="0"/>
              <a:t>The “Contains Method” refers to the remarkably efficient CONTAINS() function </a:t>
            </a:r>
          </a:p>
          <a:p>
            <a:pPr indent="0">
              <a:buNone/>
            </a:pPr>
            <a:endParaRPr lang="en-US" dirty="0"/>
          </a:p>
          <a:p>
            <a:pPr indent="0">
              <a:buNone/>
            </a:pPr>
            <a:r>
              <a:rPr lang="en-US" dirty="0"/>
              <a:t>By placing all possible usernames in a single column like:</a:t>
            </a:r>
          </a:p>
          <a:p>
            <a:pPr indent="0">
              <a:buNone/>
            </a:pPr>
            <a:endParaRPr lang="en-US" dirty="0"/>
          </a:p>
          <a:p>
            <a:pPr lvl="1" indent="0">
              <a:buNone/>
            </a:pPr>
            <a:r>
              <a:rPr lang="en-US" dirty="0" err="1"/>
              <a:t>bhowell|mosterheld|rdugger</a:t>
            </a:r>
            <a:r>
              <a:rPr lang="en-US" dirty="0"/>
              <a:t>|…</a:t>
            </a:r>
          </a:p>
          <a:p>
            <a:pPr indent="0">
              <a:buNone/>
            </a:pPr>
            <a:endParaRPr lang="en-US" dirty="0"/>
          </a:p>
          <a:p>
            <a:pPr indent="0">
              <a:buNone/>
            </a:pPr>
            <a:r>
              <a:rPr lang="en-US" dirty="0"/>
              <a:t>you can do:</a:t>
            </a:r>
          </a:p>
          <a:p>
            <a:pPr indent="0">
              <a:buNone/>
            </a:pPr>
            <a:endParaRPr lang="en-US" dirty="0"/>
          </a:p>
          <a:p>
            <a:pPr lvl="1" indent="0">
              <a:buNone/>
            </a:pPr>
            <a:r>
              <a:rPr lang="en-US" dirty="0"/>
              <a:t>CONTAINS([Username Column], USERNAME())</a:t>
            </a:r>
          </a:p>
          <a:p>
            <a:pPr lvl="1" indent="0">
              <a:buNone/>
            </a:pPr>
            <a:endParaRPr lang="en-US" dirty="0"/>
          </a:p>
          <a:p>
            <a:pPr indent="0">
              <a:buNone/>
            </a:pPr>
            <a:endParaRPr lang="en-US" dirty="0"/>
          </a:p>
        </p:txBody>
      </p:sp>
      <p:sp>
        <p:nvSpPr>
          <p:cNvPr id="3" name="Text Placeholder 2">
            <a:extLst>
              <a:ext uri="{FF2B5EF4-FFF2-40B4-BE49-F238E27FC236}">
                <a16:creationId xmlns:a16="http://schemas.microsoft.com/office/drawing/2014/main" id="{5B50FE70-2DEC-2E48-A966-3694DA1ADCCA}"/>
              </a:ext>
            </a:extLst>
          </p:cNvPr>
          <p:cNvSpPr>
            <a:spLocks noGrp="1"/>
          </p:cNvSpPr>
          <p:nvPr>
            <p:ph type="body" sz="quarter" idx="11"/>
          </p:nvPr>
        </p:nvSpPr>
        <p:spPr/>
        <p:txBody>
          <a:bodyPr/>
          <a:lstStyle/>
          <a:p>
            <a:r>
              <a:rPr lang="en-US" dirty="0"/>
              <a:t>The Contains Method for Row Level Security</a:t>
            </a:r>
          </a:p>
        </p:txBody>
      </p:sp>
    </p:spTree>
    <p:extLst>
      <p:ext uri="{BB962C8B-B14F-4D97-AF65-F5344CB8AC3E}">
        <p14:creationId xmlns:p14="http://schemas.microsoft.com/office/powerpoint/2010/main" val="302789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842FE-559E-DC4A-9492-B56898156107}"/>
              </a:ext>
            </a:extLst>
          </p:cNvPr>
          <p:cNvSpPr>
            <a:spLocks noGrp="1"/>
          </p:cNvSpPr>
          <p:nvPr>
            <p:ph idx="14"/>
          </p:nvPr>
        </p:nvSpPr>
        <p:spPr>
          <a:xfrm>
            <a:off x="682256" y="1309804"/>
            <a:ext cx="11061517" cy="5598327"/>
          </a:xfrm>
        </p:spPr>
        <p:txBody>
          <a:bodyPr/>
          <a:lstStyle/>
          <a:p>
            <a:pPr marL="462491" indent="-457200">
              <a:buFont typeface="+mj-lt"/>
              <a:buAutoNum type="arabicPeriod"/>
            </a:pPr>
            <a:r>
              <a:rPr lang="en-US" dirty="0"/>
              <a:t>How do you even go from your entitlements in rows to a single column separated correctly using SQL? </a:t>
            </a:r>
          </a:p>
          <a:p>
            <a:pPr marL="462491" indent="-457200">
              <a:buFont typeface="+mj-lt"/>
              <a:buAutoNum type="arabicPeriod"/>
            </a:pPr>
            <a:endParaRPr lang="en-US" dirty="0"/>
          </a:p>
          <a:p>
            <a:pPr marL="462491" indent="-457200">
              <a:buFont typeface="+mj-lt"/>
              <a:buAutoNum type="arabicPeriod"/>
            </a:pPr>
            <a:r>
              <a:rPr lang="en-US" dirty="0"/>
              <a:t>Partial matches in strings can be trouble</a:t>
            </a:r>
          </a:p>
          <a:p>
            <a:pPr lvl="1" indent="0">
              <a:buNone/>
            </a:pPr>
            <a:r>
              <a:rPr lang="en-US" dirty="0"/>
              <a:t>Brad Howe -&gt; </a:t>
            </a:r>
            <a:r>
              <a:rPr lang="en-US" dirty="0" err="1"/>
              <a:t>bhowe</a:t>
            </a:r>
            <a:r>
              <a:rPr lang="en-US" dirty="0"/>
              <a:t>. Bryant Howell -&gt; </a:t>
            </a:r>
            <a:r>
              <a:rPr lang="en-US" dirty="0" err="1"/>
              <a:t>bhowell</a:t>
            </a:r>
            <a:r>
              <a:rPr lang="en-US" dirty="0"/>
              <a:t>. CONTAINS(‘</a:t>
            </a:r>
            <a:r>
              <a:rPr lang="en-US" dirty="0" err="1"/>
              <a:t>bhowell</a:t>
            </a:r>
            <a:r>
              <a:rPr lang="en-US" dirty="0"/>
              <a:t>’, ‘</a:t>
            </a:r>
            <a:r>
              <a:rPr lang="en-US" dirty="0" err="1"/>
              <a:t>bhowe</a:t>
            </a:r>
            <a:r>
              <a:rPr lang="en-US" dirty="0"/>
              <a:t>’) returns TRUE</a:t>
            </a:r>
          </a:p>
          <a:p>
            <a:pPr lvl="1" indent="0">
              <a:buNone/>
            </a:pPr>
            <a:endParaRPr lang="en-US" dirty="0"/>
          </a:p>
          <a:p>
            <a:pPr lvl="1" indent="0">
              <a:buNone/>
            </a:pPr>
            <a:r>
              <a:rPr lang="en-US" dirty="0"/>
              <a:t>You actually need a separator that is included in the search, but will never be valid in the IDs themselves. For example: </a:t>
            </a:r>
          </a:p>
          <a:p>
            <a:pPr lvl="1" indent="0">
              <a:buNone/>
            </a:pPr>
            <a:r>
              <a:rPr lang="en-US" b="1" dirty="0"/>
              <a:t>CONTAINS([Column], “|” + USERNAME() + “|”</a:t>
            </a:r>
          </a:p>
          <a:p>
            <a:pPr lvl="1" indent="0">
              <a:buNone/>
            </a:pPr>
            <a:endParaRPr lang="en-US" b="1" dirty="0"/>
          </a:p>
          <a:p>
            <a:pPr marL="462491" indent="-457200">
              <a:buFont typeface="+mj-lt"/>
              <a:buAutoNum type="arabicPeriod"/>
            </a:pPr>
            <a:r>
              <a:rPr lang="en-US" dirty="0"/>
              <a:t>A column can only contain so many characters. Adding the separators which are necessary reduces the total potential you can store</a:t>
            </a:r>
          </a:p>
          <a:p>
            <a:pPr indent="0">
              <a:buNone/>
            </a:pPr>
            <a:endParaRPr lang="en-US" dirty="0"/>
          </a:p>
          <a:p>
            <a:pPr marL="462491" indent="-457200">
              <a:buFont typeface="+mj-lt"/>
              <a:buAutoNum type="arabicPeriod" startAt="4"/>
            </a:pPr>
            <a:r>
              <a:rPr lang="en-US" dirty="0"/>
              <a:t>This technique is very slow for most databases, so it isn’t useful on Live Connections</a:t>
            </a:r>
          </a:p>
          <a:p>
            <a:pPr indent="0">
              <a:buNone/>
            </a:pPr>
            <a:endParaRPr lang="en-US" dirty="0"/>
          </a:p>
        </p:txBody>
      </p:sp>
      <p:sp>
        <p:nvSpPr>
          <p:cNvPr id="3" name="Text Placeholder 2">
            <a:extLst>
              <a:ext uri="{FF2B5EF4-FFF2-40B4-BE49-F238E27FC236}">
                <a16:creationId xmlns:a16="http://schemas.microsoft.com/office/drawing/2014/main" id="{5B50FE70-2DEC-2E48-A966-3694DA1ADCCA}"/>
              </a:ext>
            </a:extLst>
          </p:cNvPr>
          <p:cNvSpPr>
            <a:spLocks noGrp="1"/>
          </p:cNvSpPr>
          <p:nvPr>
            <p:ph type="body" sz="quarter" idx="11"/>
          </p:nvPr>
        </p:nvSpPr>
        <p:spPr/>
        <p:txBody>
          <a:bodyPr/>
          <a:lstStyle/>
          <a:p>
            <a:r>
              <a:rPr lang="en-US" dirty="0"/>
              <a:t>Issues with the Contains Method</a:t>
            </a:r>
          </a:p>
        </p:txBody>
      </p:sp>
    </p:spTree>
    <p:extLst>
      <p:ext uri="{BB962C8B-B14F-4D97-AF65-F5344CB8AC3E}">
        <p14:creationId xmlns:p14="http://schemas.microsoft.com/office/powerpoint/2010/main" val="72982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Use Multiple Table Extracts!</a:t>
            </a:r>
          </a:p>
        </p:txBody>
      </p:sp>
      <p:sp>
        <p:nvSpPr>
          <p:cNvPr id="4" name="Content Placeholder 4">
            <a:extLst>
              <a:ext uri="{FF2B5EF4-FFF2-40B4-BE49-F238E27FC236}">
                <a16:creationId xmlns:a16="http://schemas.microsoft.com/office/drawing/2014/main" id="{D3536532-80B9-4C4E-AB63-BBB34CB046D3}"/>
              </a:ext>
            </a:extLst>
          </p:cNvPr>
          <p:cNvSpPr txBox="1">
            <a:spLocks/>
          </p:cNvSpPr>
          <p:nvPr/>
        </p:nvSpPr>
        <p:spPr>
          <a:xfrm>
            <a:off x="426963" y="1860885"/>
            <a:ext cx="6675586" cy="39568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sz="2400" dirty="0">
                <a:latin typeface="Benton Sans" panose="02000504020000020004" pitchFamily="2" charset="77"/>
              </a:rPr>
              <a:t>Starting in 2018.3, you can take an extract with the “Multiple Tables” option</a:t>
            </a:r>
          </a:p>
          <a:p>
            <a:pPr indent="0">
              <a:buFont typeface="Arial" panose="020B0604020202020204" pitchFamily="34" charset="0"/>
              <a:buNone/>
            </a:pPr>
            <a:endParaRPr lang="en-US" sz="2400" dirty="0">
              <a:latin typeface="Benton Sans" panose="02000504020000020004"/>
            </a:endParaRPr>
          </a:p>
          <a:p>
            <a:pPr indent="0">
              <a:buFont typeface="Arial" panose="020B0604020202020204" pitchFamily="34" charset="0"/>
              <a:buNone/>
            </a:pPr>
            <a:r>
              <a:rPr lang="en-US" sz="2400" dirty="0">
                <a:latin typeface="Benton Sans" panose="02000504020000020004"/>
              </a:rPr>
              <a:t>Built specifically for Standard Row Level Security</a:t>
            </a:r>
          </a:p>
          <a:p>
            <a:pPr indent="0">
              <a:buFont typeface="Arial" panose="020B0604020202020204" pitchFamily="34" charset="0"/>
              <a:buNone/>
            </a:pPr>
            <a:endParaRPr lang="en-US" sz="2400" dirty="0">
              <a:latin typeface="Benton Sans" panose="02000504020000020004"/>
            </a:endParaRPr>
          </a:p>
          <a:p>
            <a:pPr indent="0">
              <a:buFont typeface="Arial" panose="020B0604020202020204" pitchFamily="34" charset="0"/>
              <a:buNone/>
            </a:pPr>
            <a:r>
              <a:rPr lang="en-US" sz="2400" dirty="0">
                <a:latin typeface="Benton Sans" panose="02000504020000020004"/>
              </a:rPr>
              <a:t>Design everything exactly like you would for a live connection</a:t>
            </a:r>
            <a:endParaRPr lang="en-US" sz="2067" dirty="0">
              <a:latin typeface="Benton Sans" panose="02000504020000020004"/>
            </a:endParaRPr>
          </a:p>
          <a:p>
            <a:pPr indent="0">
              <a:buFont typeface="Arial" panose="020B0604020202020204" pitchFamily="34" charset="0"/>
              <a:buNone/>
            </a:pPr>
            <a:endParaRPr lang="en-US" sz="2400" dirty="0">
              <a:latin typeface="Benton Sans" panose="02000504020000020004"/>
            </a:endParaRPr>
          </a:p>
        </p:txBody>
      </p:sp>
      <p:pic>
        <p:nvPicPr>
          <p:cNvPr id="7" name="Picture 6">
            <a:extLst>
              <a:ext uri="{FF2B5EF4-FFF2-40B4-BE49-F238E27FC236}">
                <a16:creationId xmlns:a16="http://schemas.microsoft.com/office/drawing/2014/main" id="{BEBD3D05-218B-7B44-B2C1-1D945EDA629B}"/>
              </a:ext>
            </a:extLst>
          </p:cNvPr>
          <p:cNvPicPr>
            <a:picLocks noChangeAspect="1"/>
          </p:cNvPicPr>
          <p:nvPr/>
        </p:nvPicPr>
        <p:blipFill>
          <a:blip r:embed="rId2"/>
          <a:stretch>
            <a:fillRect/>
          </a:stretch>
        </p:blipFill>
        <p:spPr>
          <a:xfrm>
            <a:off x="7774911" y="820622"/>
            <a:ext cx="3734834" cy="5760379"/>
          </a:xfrm>
          <a:prstGeom prst="rect">
            <a:avLst/>
          </a:prstGeom>
        </p:spPr>
      </p:pic>
      <p:cxnSp>
        <p:nvCxnSpPr>
          <p:cNvPr id="9" name="Straight Arrow Connector 8">
            <a:extLst>
              <a:ext uri="{FF2B5EF4-FFF2-40B4-BE49-F238E27FC236}">
                <a16:creationId xmlns:a16="http://schemas.microsoft.com/office/drawing/2014/main" id="{57F7A473-6B5C-5941-B9BA-FCCCCCAC8669}"/>
              </a:ext>
            </a:extLst>
          </p:cNvPr>
          <p:cNvCxnSpPr>
            <a:cxnSpLocks/>
          </p:cNvCxnSpPr>
          <p:nvPr/>
        </p:nvCxnSpPr>
        <p:spPr>
          <a:xfrm flipV="1">
            <a:off x="6698512" y="1594885"/>
            <a:ext cx="2785730" cy="552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86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3E7F-B5E4-8C44-B622-2ED4FC0DF289}"/>
              </a:ext>
            </a:extLst>
          </p:cNvPr>
          <p:cNvSpPr>
            <a:spLocks noGrp="1"/>
          </p:cNvSpPr>
          <p:nvPr>
            <p:ph type="title"/>
          </p:nvPr>
        </p:nvSpPr>
        <p:spPr/>
        <p:txBody>
          <a:bodyPr>
            <a:normAutofit/>
          </a:bodyPr>
          <a:lstStyle/>
          <a:p>
            <a:r>
              <a:rPr lang="en-US" sz="4000" b="0" dirty="0">
                <a:latin typeface="Benton Sans Medium" panose="02000504020000020004" pitchFamily="2" charset="77"/>
              </a:rPr>
              <a:t>If you want to filter rows of data</a:t>
            </a:r>
          </a:p>
        </p:txBody>
      </p:sp>
      <p:sp>
        <p:nvSpPr>
          <p:cNvPr id="3" name="Text Placeholder 2">
            <a:extLst>
              <a:ext uri="{FF2B5EF4-FFF2-40B4-BE49-F238E27FC236}">
                <a16:creationId xmlns:a16="http://schemas.microsoft.com/office/drawing/2014/main" id="{25C0DB56-017F-1F4D-80E4-53367CFD2BB0}"/>
              </a:ext>
            </a:extLst>
          </p:cNvPr>
          <p:cNvSpPr>
            <a:spLocks noGrp="1"/>
          </p:cNvSpPr>
          <p:nvPr>
            <p:ph type="body" sz="quarter" idx="10"/>
          </p:nvPr>
        </p:nvSpPr>
        <p:spPr>
          <a:xfrm>
            <a:off x="444285" y="1507493"/>
            <a:ext cx="11747715" cy="5570412"/>
          </a:xfrm>
        </p:spPr>
        <p:txBody>
          <a:bodyPr>
            <a:normAutofit/>
          </a:bodyPr>
          <a:lstStyle/>
          <a:p>
            <a:pPr marL="0" indent="0">
              <a:buNone/>
            </a:pPr>
            <a:r>
              <a:rPr lang="en-US" dirty="0">
                <a:solidFill>
                  <a:srgbClr val="0E3B5E"/>
                </a:solidFill>
              </a:rPr>
              <a:t>You need some columns to filter on</a:t>
            </a:r>
          </a:p>
          <a:p>
            <a:pPr marL="0" indent="0">
              <a:buNone/>
            </a:pPr>
            <a:endParaRPr lang="en-US" dirty="0">
              <a:solidFill>
                <a:srgbClr val="0E3B5E"/>
              </a:solidFill>
            </a:endParaRPr>
          </a:p>
          <a:p>
            <a:pPr marL="0" indent="0">
              <a:buNone/>
            </a:pPr>
            <a:r>
              <a:rPr lang="en-US" dirty="0">
                <a:solidFill>
                  <a:srgbClr val="0E3B5E"/>
                </a:solidFill>
              </a:rPr>
              <a:t>Ex. </a:t>
            </a:r>
          </a:p>
          <a:p>
            <a:pPr marL="0" indent="0">
              <a:buNone/>
            </a:pPr>
            <a:r>
              <a:rPr lang="en-US" dirty="0">
                <a:solidFill>
                  <a:srgbClr val="0E3B5E"/>
                </a:solidFill>
              </a:rPr>
              <a:t>Category = ‘Furniture’ AND Sub-Category = ‘Bookshelves’  AND Region = ‘North’ </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graphicFrame>
        <p:nvGraphicFramePr>
          <p:cNvPr id="4" name="Table 3">
            <a:extLst>
              <a:ext uri="{FF2B5EF4-FFF2-40B4-BE49-F238E27FC236}">
                <a16:creationId xmlns:a16="http://schemas.microsoft.com/office/drawing/2014/main" id="{515C3D13-BEAC-3946-8D95-A280E9DA323D}"/>
              </a:ext>
            </a:extLst>
          </p:cNvPr>
          <p:cNvGraphicFramePr>
            <a:graphicFrameLocks noGrp="1"/>
          </p:cNvGraphicFramePr>
          <p:nvPr>
            <p:extLst/>
          </p:nvPr>
        </p:nvGraphicFramePr>
        <p:xfrm>
          <a:off x="240223" y="3716163"/>
          <a:ext cx="11507490" cy="1828800"/>
        </p:xfrm>
        <a:graphic>
          <a:graphicData uri="http://schemas.openxmlformats.org/drawingml/2006/table">
            <a:tbl>
              <a:tblPr firstRow="1" bandRow="1">
                <a:tableStyleId>{5C22544A-7EE6-4342-B048-85BDC9FD1C3A}</a:tableStyleId>
              </a:tblPr>
              <a:tblGrid>
                <a:gridCol w="2301498">
                  <a:extLst>
                    <a:ext uri="{9D8B030D-6E8A-4147-A177-3AD203B41FA5}">
                      <a16:colId xmlns:a16="http://schemas.microsoft.com/office/drawing/2014/main" val="2970309851"/>
                    </a:ext>
                  </a:extLst>
                </a:gridCol>
                <a:gridCol w="2301498">
                  <a:extLst>
                    <a:ext uri="{9D8B030D-6E8A-4147-A177-3AD203B41FA5}">
                      <a16:colId xmlns:a16="http://schemas.microsoft.com/office/drawing/2014/main" val="2586204383"/>
                    </a:ext>
                  </a:extLst>
                </a:gridCol>
                <a:gridCol w="2301498">
                  <a:extLst>
                    <a:ext uri="{9D8B030D-6E8A-4147-A177-3AD203B41FA5}">
                      <a16:colId xmlns:a16="http://schemas.microsoft.com/office/drawing/2014/main" val="1980219068"/>
                    </a:ext>
                  </a:extLst>
                </a:gridCol>
                <a:gridCol w="2301498">
                  <a:extLst>
                    <a:ext uri="{9D8B030D-6E8A-4147-A177-3AD203B41FA5}">
                      <a16:colId xmlns:a16="http://schemas.microsoft.com/office/drawing/2014/main" val="642570860"/>
                    </a:ext>
                  </a:extLst>
                </a:gridCol>
                <a:gridCol w="2301498">
                  <a:extLst>
                    <a:ext uri="{9D8B030D-6E8A-4147-A177-3AD203B41FA5}">
                      <a16:colId xmlns:a16="http://schemas.microsoft.com/office/drawing/2014/main" val="901092172"/>
                    </a:ext>
                  </a:extLst>
                </a:gridCol>
              </a:tblGrid>
              <a:tr h="334072">
                <a:tc>
                  <a:txBody>
                    <a:bodyPr/>
                    <a:lstStyle/>
                    <a:p>
                      <a:pPr algn="ctr"/>
                      <a:r>
                        <a:rPr lang="en-US" dirty="0"/>
                        <a:t>Transaction ID</a:t>
                      </a:r>
                    </a:p>
                  </a:txBody>
                  <a:tcPr anchor="b"/>
                </a:tc>
                <a:tc>
                  <a:txBody>
                    <a:bodyPr/>
                    <a:lstStyle/>
                    <a:p>
                      <a:pPr algn="ctr"/>
                      <a:r>
                        <a:rPr lang="en-US" dirty="0"/>
                        <a:t>Product ID</a:t>
                      </a:r>
                    </a:p>
                  </a:txBody>
                  <a:tcPr anchor="b"/>
                </a:tc>
                <a:tc>
                  <a:txBody>
                    <a:bodyPr/>
                    <a:lstStyle/>
                    <a:p>
                      <a:pPr algn="ctr"/>
                      <a:r>
                        <a:rPr lang="en-US" dirty="0"/>
                        <a:t>Category</a:t>
                      </a:r>
                    </a:p>
                  </a:txBody>
                  <a:tcPr anchor="b"/>
                </a:tc>
                <a:tc>
                  <a:txBody>
                    <a:bodyPr/>
                    <a:lstStyle/>
                    <a:p>
                      <a:pPr algn="ctr"/>
                      <a:r>
                        <a:rPr lang="en-US" dirty="0"/>
                        <a:t>Sub-Category</a:t>
                      </a:r>
                    </a:p>
                  </a:txBody>
                  <a:tcPr anchor="b"/>
                </a:tc>
                <a:tc>
                  <a:txBody>
                    <a:bodyPr/>
                    <a:lstStyle/>
                    <a:p>
                      <a:pPr algn="ctr"/>
                      <a:r>
                        <a:rPr lang="en-US" dirty="0"/>
                        <a:t>Region</a:t>
                      </a:r>
                    </a:p>
                  </a:txBody>
                  <a:tcPr anchor="b"/>
                </a:tc>
                <a:extLst>
                  <a:ext uri="{0D108BD9-81ED-4DB2-BD59-A6C34878D82A}">
                    <a16:rowId xmlns:a16="http://schemas.microsoft.com/office/drawing/2014/main" val="2502910566"/>
                  </a:ext>
                </a:extLst>
              </a:tr>
              <a:tr h="334072">
                <a:tc>
                  <a:txBody>
                    <a:bodyPr/>
                    <a:lstStyle/>
                    <a:p>
                      <a:pPr algn="ctr"/>
                      <a:r>
                        <a:rPr lang="en-US"/>
                        <a:t>029184819</a:t>
                      </a:r>
                      <a:endParaRPr lang="en-US" dirty="0"/>
                    </a:p>
                  </a:txBody>
                  <a:tcPr anchor="ctr"/>
                </a:tc>
                <a:tc>
                  <a:txBody>
                    <a:bodyPr/>
                    <a:lstStyle/>
                    <a:p>
                      <a:pPr algn="ctr"/>
                      <a:r>
                        <a:rPr lang="en-US" dirty="0"/>
                        <a:t>410293184820</a:t>
                      </a:r>
                    </a:p>
                  </a:txBody>
                  <a:tcPr anchor="ctr"/>
                </a:tc>
                <a:tc>
                  <a:txBody>
                    <a:bodyPr/>
                    <a:lstStyle/>
                    <a:p>
                      <a:pPr algn="ctr" fontAlgn="b"/>
                      <a:r>
                        <a:rPr lang="en-US" sz="1800" b="0" i="0" u="none" strike="noStrike" dirty="0">
                          <a:solidFill>
                            <a:srgbClr val="000000"/>
                          </a:solidFill>
                          <a:effectLst/>
                          <a:latin typeface="Calibri" panose="020F0502020204030204" pitchFamily="34" charset="0"/>
                        </a:rPr>
                        <a:t>Furniture</a:t>
                      </a:r>
                    </a:p>
                  </a:txBody>
                  <a:tcPr marL="9525" marR="9525" marT="9525" marB="0" anchor="ctr"/>
                </a:tc>
                <a:tc>
                  <a:txBody>
                    <a:bodyPr/>
                    <a:lstStyle/>
                    <a:p>
                      <a:pPr algn="ctr"/>
                      <a:r>
                        <a:rPr lang="en-US" dirty="0"/>
                        <a:t>Bookshelves</a:t>
                      </a:r>
                    </a:p>
                  </a:txBody>
                  <a:tcPr anchor="ctr"/>
                </a:tc>
                <a:tc>
                  <a:txBody>
                    <a:bodyPr/>
                    <a:lstStyle/>
                    <a:p>
                      <a:pPr algn="ctr"/>
                      <a:r>
                        <a:rPr lang="en-US" dirty="0"/>
                        <a:t>North</a:t>
                      </a:r>
                    </a:p>
                  </a:txBody>
                  <a:tcPr anchor="ctr"/>
                </a:tc>
                <a:extLst>
                  <a:ext uri="{0D108BD9-81ED-4DB2-BD59-A6C34878D82A}">
                    <a16:rowId xmlns:a16="http://schemas.microsoft.com/office/drawing/2014/main" val="3069331068"/>
                  </a:ext>
                </a:extLst>
              </a:tr>
              <a:tr h="334072">
                <a:tc>
                  <a:txBody>
                    <a:bodyPr/>
                    <a:lstStyle/>
                    <a:p>
                      <a:pPr algn="ctr"/>
                      <a:r>
                        <a:rPr lang="en-US"/>
                        <a:t>029184820</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423293248241</a:t>
                      </a:r>
                    </a:p>
                  </a:txBody>
                  <a:tcPr anchor="ctr"/>
                </a:tc>
                <a:tc>
                  <a:txBody>
                    <a:bodyPr/>
                    <a:lstStyle/>
                    <a:p>
                      <a:pPr algn="ctr" fontAlgn="b"/>
                      <a:r>
                        <a:rPr lang="en-US" sz="1800" b="0" i="0" u="none" strike="noStrike" dirty="0">
                          <a:solidFill>
                            <a:srgbClr val="000000"/>
                          </a:solidFill>
                          <a:effectLst/>
                          <a:latin typeface="Calibri" panose="020F0502020204030204" pitchFamily="34" charset="0"/>
                        </a:rPr>
                        <a:t>Furniture</a:t>
                      </a:r>
                    </a:p>
                  </a:txBody>
                  <a:tcPr marL="9525" marR="9525" marT="9525" marB="0" anchor="ctr"/>
                </a:tc>
                <a:tc>
                  <a:txBody>
                    <a:bodyPr/>
                    <a:lstStyle/>
                    <a:p>
                      <a:pPr algn="ctr"/>
                      <a:r>
                        <a:rPr lang="en-US" dirty="0"/>
                        <a:t>Bookshelves</a:t>
                      </a:r>
                    </a:p>
                  </a:txBody>
                  <a:tcPr anchor="ctr"/>
                </a:tc>
                <a:tc>
                  <a:txBody>
                    <a:bodyPr/>
                    <a:lstStyle/>
                    <a:p>
                      <a:pPr algn="ctr"/>
                      <a:r>
                        <a:rPr lang="en-US" dirty="0"/>
                        <a:t>South</a:t>
                      </a:r>
                    </a:p>
                  </a:txBody>
                  <a:tcPr anchor="ctr"/>
                </a:tc>
                <a:extLst>
                  <a:ext uri="{0D108BD9-81ED-4DB2-BD59-A6C34878D82A}">
                    <a16:rowId xmlns:a16="http://schemas.microsoft.com/office/drawing/2014/main" val="3628179268"/>
                  </a:ext>
                </a:extLst>
              </a:tr>
              <a:tr h="3340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029184821</a:t>
                      </a:r>
                      <a:endParaRPr lang="en-US" dirty="0"/>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220001290112</a:t>
                      </a:r>
                    </a:p>
                  </a:txBody>
                  <a:tcPr marL="9525" marR="9525" marT="9525" marB="0" anchor="ctr"/>
                </a:tc>
                <a:tc>
                  <a:txBody>
                    <a:bodyPr/>
                    <a:lstStyle/>
                    <a:p>
                      <a:pPr algn="ctr"/>
                      <a:r>
                        <a:rPr lang="en-US" sz="1800" dirty="0"/>
                        <a:t>Furniture</a:t>
                      </a:r>
                    </a:p>
                  </a:txBody>
                  <a:tcPr anchor="ctr"/>
                </a:tc>
                <a:tc>
                  <a:txBody>
                    <a:bodyPr/>
                    <a:lstStyle/>
                    <a:p>
                      <a:pPr algn="ctr"/>
                      <a:r>
                        <a:rPr lang="en-US" dirty="0"/>
                        <a:t>Chairs</a:t>
                      </a:r>
                    </a:p>
                  </a:txBody>
                  <a:tcPr anchor="ctr"/>
                </a:tc>
                <a:tc>
                  <a:txBody>
                    <a:bodyPr/>
                    <a:lstStyle/>
                    <a:p>
                      <a:pPr algn="ctr"/>
                      <a:r>
                        <a:rPr lang="en-US" dirty="0"/>
                        <a:t>North</a:t>
                      </a:r>
                    </a:p>
                  </a:txBody>
                  <a:tcPr anchor="ctr"/>
                </a:tc>
                <a:extLst>
                  <a:ext uri="{0D108BD9-81ED-4DB2-BD59-A6C34878D82A}">
                    <a16:rowId xmlns:a16="http://schemas.microsoft.com/office/drawing/2014/main" val="1661701409"/>
                  </a:ext>
                </a:extLst>
              </a:tr>
              <a:tr h="3340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20918419</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10101010210</a:t>
                      </a:r>
                    </a:p>
                  </a:txBody>
                  <a:tcPr marL="9525" marR="9525" marT="9525" marB="0" anchor="ctr"/>
                </a:tc>
                <a:tc>
                  <a:txBody>
                    <a:bodyPr/>
                    <a:lstStyle/>
                    <a:p>
                      <a:pPr algn="ctr"/>
                      <a:r>
                        <a:rPr lang="en-US" sz="1800" dirty="0"/>
                        <a:t>Office Supplies</a:t>
                      </a:r>
                    </a:p>
                  </a:txBody>
                  <a:tcPr anchor="ctr"/>
                </a:tc>
                <a:tc>
                  <a:txBody>
                    <a:bodyPr/>
                    <a:lstStyle/>
                    <a:p>
                      <a:pPr algn="ctr"/>
                      <a:r>
                        <a:rPr lang="en-US" dirty="0"/>
                        <a:t>Paper Products</a:t>
                      </a:r>
                    </a:p>
                  </a:txBody>
                  <a:tcPr anchor="ctr"/>
                </a:tc>
                <a:tc>
                  <a:txBody>
                    <a:bodyPr/>
                    <a:lstStyle/>
                    <a:p>
                      <a:pPr algn="ctr"/>
                      <a:r>
                        <a:rPr lang="en-US" dirty="0"/>
                        <a:t>North</a:t>
                      </a:r>
                    </a:p>
                  </a:txBody>
                  <a:tcPr anchor="ctr"/>
                </a:tc>
                <a:extLst>
                  <a:ext uri="{0D108BD9-81ED-4DB2-BD59-A6C34878D82A}">
                    <a16:rowId xmlns:a16="http://schemas.microsoft.com/office/drawing/2014/main" val="3556785619"/>
                  </a:ext>
                </a:extLst>
              </a:tr>
            </a:tbl>
          </a:graphicData>
        </a:graphic>
      </p:graphicFrame>
      <p:sp>
        <p:nvSpPr>
          <p:cNvPr id="6" name="Rectangle 5">
            <a:extLst>
              <a:ext uri="{FF2B5EF4-FFF2-40B4-BE49-F238E27FC236}">
                <a16:creationId xmlns:a16="http://schemas.microsoft.com/office/drawing/2014/main" id="{43DB8D01-6F2D-6349-AC04-15E0F4FEA42B}"/>
              </a:ext>
            </a:extLst>
          </p:cNvPr>
          <p:cNvSpPr/>
          <p:nvPr/>
        </p:nvSpPr>
        <p:spPr>
          <a:xfrm>
            <a:off x="4866469" y="4092381"/>
            <a:ext cx="2285998" cy="104797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917810-0139-B14D-A297-6F7BF5B25813}"/>
              </a:ext>
            </a:extLst>
          </p:cNvPr>
          <p:cNvSpPr/>
          <p:nvPr/>
        </p:nvSpPr>
        <p:spPr>
          <a:xfrm>
            <a:off x="7152466" y="4068471"/>
            <a:ext cx="2309247" cy="73600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D2F54C-B469-034D-BF40-60DC6E9A6F7A}"/>
              </a:ext>
            </a:extLst>
          </p:cNvPr>
          <p:cNvSpPr/>
          <p:nvPr/>
        </p:nvSpPr>
        <p:spPr>
          <a:xfrm>
            <a:off x="9450090" y="4092381"/>
            <a:ext cx="2309247" cy="335876"/>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89F49F-0C79-E645-8B0B-76ADB4E75C54}"/>
              </a:ext>
            </a:extLst>
          </p:cNvPr>
          <p:cNvSpPr/>
          <p:nvPr/>
        </p:nvSpPr>
        <p:spPr>
          <a:xfrm>
            <a:off x="9426843" y="4804475"/>
            <a:ext cx="2309247" cy="692668"/>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F393B4-8FE2-A343-AC8F-8F4ED62B773E}"/>
              </a:ext>
            </a:extLst>
          </p:cNvPr>
          <p:cNvSpPr/>
          <p:nvPr/>
        </p:nvSpPr>
        <p:spPr>
          <a:xfrm>
            <a:off x="265411" y="4443945"/>
            <a:ext cx="11488114" cy="317940"/>
          </a:xfrm>
          <a:prstGeom prst="rect">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F296CF-1B9F-0540-88E8-47BC027AD3D7}"/>
              </a:ext>
            </a:extLst>
          </p:cNvPr>
          <p:cNvSpPr/>
          <p:nvPr/>
        </p:nvSpPr>
        <p:spPr>
          <a:xfrm>
            <a:off x="271223" y="4831378"/>
            <a:ext cx="11488114" cy="317940"/>
          </a:xfrm>
          <a:prstGeom prst="rect">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2353FD-44EE-2F47-99CA-1ABB1AE268C2}"/>
              </a:ext>
            </a:extLst>
          </p:cNvPr>
          <p:cNvSpPr/>
          <p:nvPr/>
        </p:nvSpPr>
        <p:spPr>
          <a:xfrm>
            <a:off x="271223" y="5203113"/>
            <a:ext cx="11488114" cy="317940"/>
          </a:xfrm>
          <a:prstGeom prst="rect">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31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P spid="9" grpId="0" animBg="1"/>
      <p:bldP spid="10" grpId="0" animBg="1"/>
      <p:bldP spid="11"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505A71-F578-9340-8187-28ACEFFBA87B}"/>
              </a:ext>
            </a:extLst>
          </p:cNvPr>
          <p:cNvSpPr>
            <a:spLocks noGrp="1"/>
          </p:cNvSpPr>
          <p:nvPr>
            <p:ph type="body" sz="quarter" idx="11"/>
          </p:nvPr>
        </p:nvSpPr>
        <p:spPr/>
        <p:txBody>
          <a:bodyPr/>
          <a:lstStyle/>
          <a:p>
            <a:r>
              <a:rPr lang="en-US" dirty="0"/>
              <a:t>Caveats with Multi-Table Extracts</a:t>
            </a:r>
          </a:p>
        </p:txBody>
      </p:sp>
      <p:sp>
        <p:nvSpPr>
          <p:cNvPr id="3" name="Text Placeholder 2">
            <a:extLst>
              <a:ext uri="{FF2B5EF4-FFF2-40B4-BE49-F238E27FC236}">
                <a16:creationId xmlns:a16="http://schemas.microsoft.com/office/drawing/2014/main" id="{E2895FE6-9A2E-6A4A-B45E-6FC88FFA60F5}"/>
              </a:ext>
            </a:extLst>
          </p:cNvPr>
          <p:cNvSpPr>
            <a:spLocks noGrp="1"/>
          </p:cNvSpPr>
          <p:nvPr>
            <p:ph type="body" sz="quarter" idx="12"/>
          </p:nvPr>
        </p:nvSpPr>
        <p:spPr>
          <a:xfrm>
            <a:off x="4602270" y="1553007"/>
            <a:ext cx="7229512" cy="3364511"/>
          </a:xfrm>
        </p:spPr>
        <p:txBody>
          <a:bodyPr/>
          <a:lstStyle/>
          <a:p>
            <a:r>
              <a:rPr lang="en-US" sz="2400" dirty="0"/>
              <a:t>Only in Tableau 2018.3 or Later!</a:t>
            </a:r>
          </a:p>
          <a:p>
            <a:endParaRPr lang="en-US" sz="2400" dirty="0"/>
          </a:p>
          <a:p>
            <a:r>
              <a:rPr lang="en-US" sz="2400" dirty="0"/>
              <a:t>No Filters</a:t>
            </a:r>
            <a:br>
              <a:rPr lang="en-US" sz="2400" dirty="0"/>
            </a:br>
            <a:r>
              <a:rPr lang="en-US" sz="2400" dirty="0"/>
              <a:t>	Use Views or Custom SQL to limit data sets</a:t>
            </a:r>
            <a:endParaRPr lang="en-US" sz="2000" dirty="0">
              <a:latin typeface="Benton Sans" panose="02000504020000020004" pitchFamily="2" charset="77"/>
            </a:endParaRPr>
          </a:p>
          <a:p>
            <a:pPr lvl="1"/>
            <a:endParaRPr lang="en-US" dirty="0">
              <a:latin typeface="Benton Sans" panose="02000504020000020004" pitchFamily="2" charset="77"/>
            </a:endParaRPr>
          </a:p>
          <a:p>
            <a:r>
              <a:rPr lang="en-US" sz="2400" dirty="0"/>
              <a:t>No Incremental Extracts</a:t>
            </a:r>
          </a:p>
          <a:p>
            <a:endParaRPr lang="en-US" sz="2400" dirty="0"/>
          </a:p>
          <a:p>
            <a:r>
              <a:rPr lang="en-US" sz="2400" dirty="0"/>
              <a:t>No Aggregated extracts</a:t>
            </a:r>
          </a:p>
        </p:txBody>
      </p:sp>
      <p:pic>
        <p:nvPicPr>
          <p:cNvPr id="4" name="Picture 3">
            <a:extLst>
              <a:ext uri="{FF2B5EF4-FFF2-40B4-BE49-F238E27FC236}">
                <a16:creationId xmlns:a16="http://schemas.microsoft.com/office/drawing/2014/main" id="{50C0920C-279C-2C45-8F2E-1291F3BED650}"/>
              </a:ext>
            </a:extLst>
          </p:cNvPr>
          <p:cNvPicPr>
            <a:picLocks noChangeAspect="1"/>
          </p:cNvPicPr>
          <p:nvPr/>
        </p:nvPicPr>
        <p:blipFill>
          <a:blip r:embed="rId2"/>
          <a:stretch>
            <a:fillRect/>
          </a:stretch>
        </p:blipFill>
        <p:spPr>
          <a:xfrm>
            <a:off x="682256" y="1297826"/>
            <a:ext cx="3398280" cy="5241299"/>
          </a:xfrm>
          <a:prstGeom prst="rect">
            <a:avLst/>
          </a:prstGeom>
        </p:spPr>
      </p:pic>
      <p:cxnSp>
        <p:nvCxnSpPr>
          <p:cNvPr id="6" name="Straight Arrow Connector 5">
            <a:extLst>
              <a:ext uri="{FF2B5EF4-FFF2-40B4-BE49-F238E27FC236}">
                <a16:creationId xmlns:a16="http://schemas.microsoft.com/office/drawing/2014/main" id="{69F47DBA-61E3-1D48-B2AE-F3EA80F2A8F4}"/>
              </a:ext>
            </a:extLst>
          </p:cNvPr>
          <p:cNvCxnSpPr/>
          <p:nvPr/>
        </p:nvCxnSpPr>
        <p:spPr>
          <a:xfrm flipH="1">
            <a:off x="3671455" y="2867891"/>
            <a:ext cx="775854" cy="595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AF87B0B-D8F1-424A-98C7-2971041372F8}"/>
              </a:ext>
            </a:extLst>
          </p:cNvPr>
          <p:cNvCxnSpPr>
            <a:cxnSpLocks/>
          </p:cNvCxnSpPr>
          <p:nvPr/>
        </p:nvCxnSpPr>
        <p:spPr>
          <a:xfrm flipH="1">
            <a:off x="3241964" y="3918475"/>
            <a:ext cx="1282826" cy="13154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9367D1-55C4-6F44-8EDF-3CD6410C7AE8}"/>
              </a:ext>
            </a:extLst>
          </p:cNvPr>
          <p:cNvCxnSpPr>
            <a:cxnSpLocks/>
          </p:cNvCxnSpPr>
          <p:nvPr/>
        </p:nvCxnSpPr>
        <p:spPr>
          <a:xfrm flipH="1" flipV="1">
            <a:off x="2867891" y="4576190"/>
            <a:ext cx="1579419" cy="148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40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026584" y="2177090"/>
            <a:ext cx="9926861" cy="1107996"/>
          </a:xfrm>
        </p:spPr>
        <p:txBody>
          <a:bodyPr/>
          <a:lstStyle/>
          <a:p>
            <a:r>
              <a:rPr lang="en-US" dirty="0"/>
              <a:t>Hands-On: Extracts and Normalized Tables</a:t>
            </a:r>
          </a:p>
        </p:txBody>
      </p:sp>
    </p:spTree>
    <p:extLst>
      <p:ext uri="{BB962C8B-B14F-4D97-AF65-F5344CB8AC3E}">
        <p14:creationId xmlns:p14="http://schemas.microsoft.com/office/powerpoint/2010/main" val="2253292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536F-C013-BC44-ACD0-A917E474091A}"/>
              </a:ext>
            </a:extLst>
          </p:cNvPr>
          <p:cNvSpPr>
            <a:spLocks noGrp="1"/>
          </p:cNvSpPr>
          <p:nvPr>
            <p:ph type="title"/>
          </p:nvPr>
        </p:nvSpPr>
        <p:spPr>
          <a:xfrm>
            <a:off x="254000" y="2252036"/>
            <a:ext cx="11671300" cy="1754326"/>
          </a:xfrm>
        </p:spPr>
        <p:txBody>
          <a:bodyPr/>
          <a:lstStyle/>
          <a:p>
            <a:pPr algn="l"/>
            <a:r>
              <a:rPr lang="en-US" dirty="0">
                <a:latin typeface="Impact" panose="020B0806030902050204" pitchFamily="34" charset="0"/>
              </a:rPr>
              <a:t>Non-JOIN Database</a:t>
            </a:r>
            <a:br>
              <a:rPr lang="en-US" dirty="0">
                <a:latin typeface="Impact" panose="020B0806030902050204" pitchFamily="34" charset="0"/>
              </a:rPr>
            </a:br>
            <a:r>
              <a:rPr lang="en-US" dirty="0">
                <a:latin typeface="Impact" panose="020B0806030902050204" pitchFamily="34" charset="0"/>
              </a:rPr>
              <a:t>Techniques</a:t>
            </a:r>
          </a:p>
        </p:txBody>
      </p:sp>
    </p:spTree>
    <p:extLst>
      <p:ext uri="{BB962C8B-B14F-4D97-AF65-F5344CB8AC3E}">
        <p14:creationId xmlns:p14="http://schemas.microsoft.com/office/powerpoint/2010/main" val="903693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8014C-0B6A-1244-9343-7EEAA9B43FF7}"/>
              </a:ext>
            </a:extLst>
          </p:cNvPr>
          <p:cNvSpPr>
            <a:spLocks noGrp="1"/>
          </p:cNvSpPr>
          <p:nvPr>
            <p:ph idx="14"/>
          </p:nvPr>
        </p:nvSpPr>
        <p:spPr>
          <a:xfrm>
            <a:off x="682256" y="1489913"/>
            <a:ext cx="11061517" cy="4390176"/>
          </a:xfrm>
        </p:spPr>
        <p:txBody>
          <a:bodyPr/>
          <a:lstStyle/>
          <a:p>
            <a:pPr indent="0">
              <a:buNone/>
            </a:pPr>
            <a:r>
              <a:rPr lang="en-US" dirty="0"/>
              <a:t>A SQL query only describes the RESULTS you want, not how to actually retrieve them</a:t>
            </a:r>
          </a:p>
          <a:p>
            <a:pPr indent="0">
              <a:buNone/>
            </a:pPr>
            <a:endParaRPr lang="en-US" dirty="0"/>
          </a:p>
          <a:p>
            <a:pPr indent="0">
              <a:buNone/>
            </a:pPr>
            <a:r>
              <a:rPr lang="en-US" dirty="0"/>
              <a:t>For a given query, there may be many possible ways for the database to answer the question</a:t>
            </a:r>
          </a:p>
          <a:p>
            <a:pPr indent="0">
              <a:buNone/>
            </a:pPr>
            <a:endParaRPr lang="en-US" dirty="0"/>
          </a:p>
          <a:p>
            <a:pPr indent="0">
              <a:buNone/>
            </a:pPr>
            <a:r>
              <a:rPr lang="en-US" dirty="0"/>
              <a:t>When the query is received, the Query Optimizer in the RDBMS tries to figure out the most efficient way to answer the given query</a:t>
            </a:r>
          </a:p>
          <a:p>
            <a:pPr indent="0">
              <a:buNone/>
            </a:pPr>
            <a:endParaRPr lang="en-US" dirty="0"/>
          </a:p>
          <a:p>
            <a:pPr indent="0">
              <a:buNone/>
            </a:pPr>
            <a:r>
              <a:rPr lang="en-US" dirty="0"/>
              <a:t>In general:</a:t>
            </a:r>
          </a:p>
          <a:p>
            <a:pPr indent="0">
              <a:buNone/>
            </a:pPr>
            <a:endParaRPr lang="en-US" dirty="0"/>
          </a:p>
          <a:p>
            <a:pPr indent="0">
              <a:buNone/>
            </a:pPr>
            <a:r>
              <a:rPr lang="en-US" b="1" dirty="0"/>
              <a:t>The simpler the query, the less effort to determine the best Query Plan</a:t>
            </a:r>
          </a:p>
        </p:txBody>
      </p:sp>
      <p:sp>
        <p:nvSpPr>
          <p:cNvPr id="3" name="Text Placeholder 2">
            <a:extLst>
              <a:ext uri="{FF2B5EF4-FFF2-40B4-BE49-F238E27FC236}">
                <a16:creationId xmlns:a16="http://schemas.microsoft.com/office/drawing/2014/main" id="{9ACD19D3-8A88-864C-9488-003065243F7E}"/>
              </a:ext>
            </a:extLst>
          </p:cNvPr>
          <p:cNvSpPr>
            <a:spLocks noGrp="1"/>
          </p:cNvSpPr>
          <p:nvPr>
            <p:ph type="body" sz="quarter" idx="11"/>
          </p:nvPr>
        </p:nvSpPr>
        <p:spPr/>
        <p:txBody>
          <a:bodyPr/>
          <a:lstStyle/>
          <a:p>
            <a:r>
              <a:rPr lang="en-US" dirty="0"/>
              <a:t>Query Optimizer and Performance</a:t>
            </a:r>
          </a:p>
        </p:txBody>
      </p:sp>
    </p:spTree>
    <p:extLst>
      <p:ext uri="{BB962C8B-B14F-4D97-AF65-F5344CB8AC3E}">
        <p14:creationId xmlns:p14="http://schemas.microsoft.com/office/powerpoint/2010/main" val="320672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4"/>
          </p:nvPr>
        </p:nvSpPr>
        <p:spPr>
          <a:xfrm>
            <a:off x="682256" y="1309804"/>
            <a:ext cx="11061517" cy="6041719"/>
          </a:xfrm>
        </p:spPr>
        <p:txBody>
          <a:bodyPr/>
          <a:lstStyle/>
          <a:p>
            <a:pPr indent="0">
              <a:buNone/>
            </a:pPr>
            <a:r>
              <a:rPr lang="en-US" sz="2400" dirty="0">
                <a:latin typeface="Benton Sans" panose="02000504020000020004"/>
              </a:rPr>
              <a:t>Rather than </a:t>
            </a:r>
            <a:r>
              <a:rPr lang="en-US" sz="2400" dirty="0" err="1">
                <a:latin typeface="Benton Sans" panose="02000504020000020004"/>
              </a:rPr>
              <a:t>JOINing</a:t>
            </a:r>
            <a:r>
              <a:rPr lang="en-US" sz="2400" dirty="0">
                <a:latin typeface="Benton Sans" panose="02000504020000020004"/>
              </a:rPr>
              <a:t> a table of entitlements, if you have the entitlements values, you could just put them into a WHERE clause</a:t>
            </a:r>
          </a:p>
          <a:p>
            <a:pPr indent="0">
              <a:buNone/>
            </a:pPr>
            <a:endParaRPr lang="en-US" sz="2400" dirty="0">
              <a:latin typeface="Benton Sans" panose="02000504020000020004"/>
            </a:endParaRPr>
          </a:p>
          <a:p>
            <a:pPr indent="0">
              <a:buNone/>
            </a:pPr>
            <a:r>
              <a:rPr lang="en-US" sz="2400" dirty="0">
                <a:latin typeface="Courier New" panose="02070309020205020404" pitchFamily="49" charset="0"/>
                <a:cs typeface="Courier New" panose="02070309020205020404" pitchFamily="49" charset="0"/>
              </a:rPr>
              <a:t>FROM </a:t>
            </a:r>
            <a:r>
              <a:rPr lang="en-US" sz="2400" dirty="0" err="1">
                <a:latin typeface="Courier New" panose="02070309020205020404" pitchFamily="49" charset="0"/>
                <a:cs typeface="Courier New" panose="02070309020205020404" pitchFamily="49" charset="0"/>
              </a:rPr>
              <a:t>fact_table</a:t>
            </a:r>
            <a:r>
              <a:rPr lang="en-US" sz="2400" dirty="0">
                <a:latin typeface="Courier New" panose="02070309020205020404" pitchFamily="49" charset="0"/>
                <a:cs typeface="Courier New" panose="02070309020205020404" pitchFamily="49" charset="0"/>
              </a:rPr>
              <a:t> f</a:t>
            </a:r>
          </a:p>
          <a:p>
            <a:pPr indent="0">
              <a:buNone/>
            </a:pPr>
            <a:r>
              <a:rPr lang="en-US" sz="2400" dirty="0">
                <a:latin typeface="Courier New" panose="02070309020205020404" pitchFamily="49" charset="0"/>
                <a:cs typeface="Courier New" panose="02070309020205020404" pitchFamily="49" charset="0"/>
              </a:rPr>
              <a:t>WHERE f.[</a:t>
            </a:r>
            <a:r>
              <a:rPr lang="en-US" sz="2400" dirty="0" err="1">
                <a:latin typeface="Courier New" panose="02070309020205020404" pitchFamily="49" charset="0"/>
                <a:cs typeface="Courier New" panose="02070309020205020404" pitchFamily="49" charset="0"/>
              </a:rPr>
              <a:t>Theatre_Id</a:t>
            </a:r>
            <a:r>
              <a:rPr lang="en-US" sz="2400" dirty="0">
                <a:latin typeface="Courier New" panose="02070309020205020404" pitchFamily="49" charset="0"/>
                <a:cs typeface="Courier New" panose="02070309020205020404" pitchFamily="49" charset="0"/>
              </a:rPr>
              <a:t>]  IN (‘AMER’) </a:t>
            </a:r>
          </a:p>
          <a:p>
            <a:pPr indent="0">
              <a:buNone/>
            </a:pPr>
            <a:r>
              <a:rPr lang="en-US" sz="2400" dirty="0">
                <a:latin typeface="Courier New" panose="02070309020205020404" pitchFamily="49" charset="0"/>
                <a:cs typeface="Courier New" panose="02070309020205020404" pitchFamily="49" charset="0"/>
              </a:rPr>
              <a:t>AND f.[</a:t>
            </a:r>
            <a:r>
              <a:rPr lang="en-US" sz="2400" dirty="0" err="1">
                <a:latin typeface="Courier New" panose="02070309020205020404" pitchFamily="49" charset="0"/>
                <a:cs typeface="Courier New" panose="02070309020205020404" pitchFamily="49" charset="0"/>
              </a:rPr>
              <a:t>Region_Id</a:t>
            </a:r>
            <a:r>
              <a:rPr lang="en-US" sz="2400" dirty="0">
                <a:latin typeface="Courier New" panose="02070309020205020404" pitchFamily="49" charset="0"/>
                <a:cs typeface="Courier New" panose="02070309020205020404" pitchFamily="49" charset="0"/>
              </a:rPr>
              <a:t>] IN (‘USCA’) </a:t>
            </a:r>
          </a:p>
          <a:p>
            <a:pPr indent="0">
              <a:buNone/>
            </a:pPr>
            <a:r>
              <a:rPr lang="en-US" sz="2400" dirty="0">
                <a:latin typeface="Courier New" panose="02070309020205020404" pitchFamily="49" charset="0"/>
                <a:cs typeface="Courier New" panose="02070309020205020404" pitchFamily="49" charset="0"/>
              </a:rPr>
              <a:t>AND f.[</a:t>
            </a:r>
            <a:r>
              <a:rPr lang="en-US" sz="2400" dirty="0" err="1">
                <a:latin typeface="Courier New" panose="02070309020205020404" pitchFamily="49" charset="0"/>
                <a:cs typeface="Courier New" panose="02070309020205020404" pitchFamily="49" charset="0"/>
              </a:rPr>
              <a:t>Sub_Region_Id</a:t>
            </a:r>
            <a:r>
              <a:rPr lang="en-US" sz="2400" dirty="0">
                <a:latin typeface="Courier New" panose="02070309020205020404" pitchFamily="49" charset="0"/>
                <a:cs typeface="Courier New" panose="02070309020205020404" pitchFamily="49" charset="0"/>
              </a:rPr>
              <a:t>] IN (‘CA’) </a:t>
            </a:r>
          </a:p>
          <a:p>
            <a:pPr indent="0">
              <a:buNone/>
            </a:pPr>
            <a:r>
              <a:rPr lang="en-US" sz="2400" dirty="0">
                <a:latin typeface="Courier New" panose="02070309020205020404" pitchFamily="49" charset="0"/>
                <a:cs typeface="Courier New" panose="02070309020205020404" pitchFamily="49" charset="0"/>
              </a:rPr>
              <a:t>AND f.[</a:t>
            </a:r>
            <a:r>
              <a:rPr lang="en-US" sz="2400" dirty="0" err="1">
                <a:latin typeface="Courier New" panose="02070309020205020404" pitchFamily="49" charset="0"/>
                <a:cs typeface="Courier New" panose="02070309020205020404" pitchFamily="49" charset="0"/>
              </a:rPr>
              <a:t>District_Id</a:t>
            </a:r>
            <a:r>
              <a:rPr lang="en-US" sz="2400" dirty="0">
                <a:latin typeface="Courier New" panose="02070309020205020404" pitchFamily="49" charset="0"/>
                <a:cs typeface="Courier New" panose="02070309020205020404" pitchFamily="49" charset="0"/>
              </a:rPr>
              <a:t>] IN (‘CA1’, ‘CA2’)</a:t>
            </a:r>
          </a:p>
          <a:p>
            <a:pPr indent="0">
              <a:buNone/>
            </a:pPr>
            <a:endParaRPr lang="en-US" sz="2067" dirty="0">
              <a:latin typeface="+mn-lt"/>
              <a:cs typeface="Courier New" panose="02070309020205020404" pitchFamily="49" charset="0"/>
            </a:endParaRPr>
          </a:p>
          <a:p>
            <a:pPr indent="0">
              <a:buNone/>
            </a:pPr>
            <a:r>
              <a:rPr lang="en-US" sz="2400" dirty="0">
                <a:latin typeface="Benton Sans" panose="02000504020000020004" pitchFamily="2" charset="77"/>
                <a:cs typeface="Courier New" panose="02070309020205020404" pitchFamily="49" charset="0"/>
              </a:rPr>
              <a:t>If the set of possible entitlements per user is small, this an be very efficient at the database level</a:t>
            </a:r>
          </a:p>
          <a:p>
            <a:pPr indent="0">
              <a:buNone/>
            </a:pPr>
            <a:endParaRPr lang="en-US" sz="2400" dirty="0">
              <a:latin typeface="Benton Sans" panose="02000504020000020004" pitchFamily="2" charset="77"/>
              <a:cs typeface="Courier New" panose="02070309020205020404" pitchFamily="49" charset="0"/>
            </a:endParaRPr>
          </a:p>
          <a:p>
            <a:pPr indent="0">
              <a:buNone/>
            </a:pPr>
            <a:r>
              <a:rPr lang="en-US" sz="2400" dirty="0">
                <a:latin typeface="Benton Sans" panose="02000504020000020004" pitchFamily="2" charset="77"/>
                <a:cs typeface="Courier New" panose="02070309020205020404" pitchFamily="49" charset="0"/>
              </a:rPr>
              <a:t>If you have created synthetic keys on the FACT table, you are filtering directly without any JOINs: Super Fast!</a:t>
            </a:r>
          </a:p>
          <a:p>
            <a:pPr indent="0">
              <a:buNone/>
            </a:pPr>
            <a:endParaRPr lang="en-US" sz="2400" dirty="0">
              <a:latin typeface="Benton Sans" panose="02000504020000020004" pitchFamily="2" charset="77"/>
              <a:cs typeface="Courier New" panose="02070309020205020404" pitchFamily="49" charset="0"/>
            </a:endParaRPr>
          </a:p>
          <a:p>
            <a:pPr indent="0">
              <a:buNone/>
            </a:pPr>
            <a:endParaRPr lang="en-US" sz="2400" dirty="0">
              <a:latin typeface="Benton Sans" panose="02000504020000020004" pitchFamily="2" charset="77"/>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t>Direct WHERE Clauses</a:t>
            </a:r>
          </a:p>
        </p:txBody>
      </p:sp>
    </p:spTree>
    <p:extLst>
      <p:ext uri="{BB962C8B-B14F-4D97-AF65-F5344CB8AC3E}">
        <p14:creationId xmlns:p14="http://schemas.microsoft.com/office/powerpoint/2010/main" val="222664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8014C-0B6A-1244-9343-7EEAA9B43FF7}"/>
              </a:ext>
            </a:extLst>
          </p:cNvPr>
          <p:cNvSpPr>
            <a:spLocks noGrp="1"/>
          </p:cNvSpPr>
          <p:nvPr>
            <p:ph idx="14"/>
          </p:nvPr>
        </p:nvSpPr>
        <p:spPr>
          <a:xfrm>
            <a:off x="682256" y="1628459"/>
            <a:ext cx="11061517" cy="3282565"/>
          </a:xfrm>
        </p:spPr>
        <p:txBody>
          <a:bodyPr/>
          <a:lstStyle/>
          <a:p>
            <a:pPr indent="0">
              <a:buNone/>
            </a:pPr>
            <a:r>
              <a:rPr lang="en-US" dirty="0"/>
              <a:t>You can put specific WHERE clauses directly using Custom SQL</a:t>
            </a:r>
          </a:p>
          <a:p>
            <a:pPr indent="0">
              <a:buNone/>
            </a:pPr>
            <a:endParaRPr lang="en-US" dirty="0"/>
          </a:p>
          <a:p>
            <a:pPr indent="0">
              <a:buNone/>
            </a:pPr>
            <a:r>
              <a:rPr lang="en-US" dirty="0"/>
              <a:t>Custom SQL can incorporate </a:t>
            </a:r>
            <a:r>
              <a:rPr lang="en-US" b="1" dirty="0"/>
              <a:t>Tableau Parameters</a:t>
            </a:r>
            <a:r>
              <a:rPr lang="en-US" dirty="0"/>
              <a:t> </a:t>
            </a:r>
          </a:p>
          <a:p>
            <a:pPr indent="0">
              <a:buNone/>
            </a:pPr>
            <a:endParaRPr lang="en-US" b="1" dirty="0"/>
          </a:p>
          <a:p>
            <a:pPr indent="0">
              <a:buNone/>
            </a:pPr>
            <a:r>
              <a:rPr lang="en-US" dirty="0"/>
              <a:t>This is not an ideal solution because:</a:t>
            </a:r>
          </a:p>
          <a:p>
            <a:pPr indent="0">
              <a:buNone/>
            </a:pPr>
            <a:endParaRPr lang="en-US" dirty="0"/>
          </a:p>
          <a:p>
            <a:pPr lvl="1" indent="0">
              <a:buNone/>
            </a:pPr>
            <a:r>
              <a:rPr lang="en-US" dirty="0"/>
              <a:t>Tableau Parameters are </a:t>
            </a:r>
            <a:r>
              <a:rPr lang="en-US" b="1" dirty="0"/>
              <a:t>not secure </a:t>
            </a:r>
            <a:r>
              <a:rPr lang="en-US" dirty="0"/>
              <a:t>without a lot of effort</a:t>
            </a:r>
          </a:p>
          <a:p>
            <a:pPr lvl="1" indent="0">
              <a:buNone/>
            </a:pPr>
            <a:endParaRPr lang="en-US" dirty="0"/>
          </a:p>
          <a:p>
            <a:pPr lvl="1" indent="0">
              <a:buNone/>
            </a:pPr>
            <a:r>
              <a:rPr lang="en-US" dirty="0"/>
              <a:t>Parameters can only take a </a:t>
            </a:r>
            <a:r>
              <a:rPr lang="en-US" b="1" dirty="0"/>
              <a:t>single value</a:t>
            </a:r>
          </a:p>
        </p:txBody>
      </p:sp>
      <p:sp>
        <p:nvSpPr>
          <p:cNvPr id="3" name="Text Placeholder 2">
            <a:extLst>
              <a:ext uri="{FF2B5EF4-FFF2-40B4-BE49-F238E27FC236}">
                <a16:creationId xmlns:a16="http://schemas.microsoft.com/office/drawing/2014/main" id="{9ACD19D3-8A88-864C-9488-003065243F7E}"/>
              </a:ext>
            </a:extLst>
          </p:cNvPr>
          <p:cNvSpPr>
            <a:spLocks noGrp="1"/>
          </p:cNvSpPr>
          <p:nvPr>
            <p:ph type="body" sz="quarter" idx="11"/>
          </p:nvPr>
        </p:nvSpPr>
        <p:spPr/>
        <p:txBody>
          <a:bodyPr/>
          <a:lstStyle/>
          <a:p>
            <a:r>
              <a:rPr lang="en-US" dirty="0"/>
              <a:t>Custom SQL</a:t>
            </a:r>
          </a:p>
        </p:txBody>
      </p:sp>
    </p:spTree>
    <p:extLst>
      <p:ext uri="{BB962C8B-B14F-4D97-AF65-F5344CB8AC3E}">
        <p14:creationId xmlns:p14="http://schemas.microsoft.com/office/powerpoint/2010/main" val="257790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990" y="512603"/>
            <a:ext cx="10515600" cy="1325563"/>
          </a:xfrm>
        </p:spPr>
        <p:txBody>
          <a:bodyPr>
            <a:normAutofit/>
          </a:bodyPr>
          <a:lstStyle/>
          <a:p>
            <a:r>
              <a:rPr lang="en-US" sz="4000" dirty="0">
                <a:solidFill>
                  <a:srgbClr val="0E3B5E"/>
                </a:solidFill>
                <a:latin typeface="Benton Sans Medium" panose="02000504020000020004" pitchFamily="2" charset="77"/>
              </a:rPr>
              <a:t>RAWSQL to write direct SQL statement taking Username() as input</a:t>
            </a:r>
          </a:p>
        </p:txBody>
      </p:sp>
      <p:pic>
        <p:nvPicPr>
          <p:cNvPr id="4" name="Picture 3"/>
          <p:cNvPicPr>
            <a:picLocks noChangeAspect="1"/>
          </p:cNvPicPr>
          <p:nvPr/>
        </p:nvPicPr>
        <p:blipFill>
          <a:blip r:embed="rId3"/>
          <a:stretch>
            <a:fillRect/>
          </a:stretch>
        </p:blipFill>
        <p:spPr>
          <a:xfrm>
            <a:off x="838200" y="1838166"/>
            <a:ext cx="8877187" cy="2404238"/>
          </a:xfrm>
          <a:prstGeom prst="rect">
            <a:avLst/>
          </a:prstGeom>
        </p:spPr>
      </p:pic>
      <p:pic>
        <p:nvPicPr>
          <p:cNvPr id="6" name="Picture 5"/>
          <p:cNvPicPr>
            <a:picLocks noChangeAspect="1"/>
          </p:cNvPicPr>
          <p:nvPr/>
        </p:nvPicPr>
        <p:blipFill>
          <a:blip r:embed="rId4"/>
          <a:stretch>
            <a:fillRect/>
          </a:stretch>
        </p:blipFill>
        <p:spPr>
          <a:xfrm>
            <a:off x="6837405" y="4669488"/>
            <a:ext cx="4401613" cy="1985470"/>
          </a:xfrm>
          <a:prstGeom prst="rect">
            <a:avLst/>
          </a:prstGeom>
        </p:spPr>
      </p:pic>
      <p:sp>
        <p:nvSpPr>
          <p:cNvPr id="7" name="TextBox 6"/>
          <p:cNvSpPr txBox="1"/>
          <p:nvPr/>
        </p:nvSpPr>
        <p:spPr>
          <a:xfrm>
            <a:off x="345990" y="4669488"/>
            <a:ext cx="5350476" cy="1569660"/>
          </a:xfrm>
          <a:prstGeom prst="rect">
            <a:avLst/>
          </a:prstGeom>
          <a:noFill/>
        </p:spPr>
        <p:txBody>
          <a:bodyPr wrap="square" rtlCol="0">
            <a:spAutoFit/>
          </a:bodyPr>
          <a:lstStyle/>
          <a:p>
            <a:r>
              <a:rPr lang="en-US" sz="2400" dirty="0">
                <a:latin typeface="Benton Sans" panose="02000504020000020004" pitchFamily="2" charset="77"/>
              </a:rPr>
              <a:t>The RAWSQL command allows you to put a direct WHERE clause and use the USERNAME() function (as well as Parameters)</a:t>
            </a:r>
          </a:p>
        </p:txBody>
      </p:sp>
    </p:spTree>
    <p:extLst>
      <p:ext uri="{BB962C8B-B14F-4D97-AF65-F5344CB8AC3E}">
        <p14:creationId xmlns:p14="http://schemas.microsoft.com/office/powerpoint/2010/main" val="561688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8014C-0B6A-1244-9343-7EEAA9B43FF7}"/>
              </a:ext>
            </a:extLst>
          </p:cNvPr>
          <p:cNvSpPr>
            <a:spLocks noGrp="1"/>
          </p:cNvSpPr>
          <p:nvPr>
            <p:ph idx="14"/>
          </p:nvPr>
        </p:nvSpPr>
        <p:spPr>
          <a:xfrm>
            <a:off x="682256" y="1309804"/>
            <a:ext cx="11061517" cy="4426212"/>
          </a:xfrm>
        </p:spPr>
        <p:txBody>
          <a:bodyPr/>
          <a:lstStyle/>
          <a:p>
            <a:pPr indent="0">
              <a:buNone/>
            </a:pPr>
            <a:r>
              <a:rPr lang="en-US" dirty="0"/>
              <a:t>Remember the Query Optimizer we talked about?</a:t>
            </a:r>
          </a:p>
          <a:p>
            <a:pPr indent="0">
              <a:buNone/>
            </a:pPr>
            <a:endParaRPr lang="en-US" dirty="0"/>
          </a:p>
          <a:p>
            <a:pPr indent="0">
              <a:buNone/>
            </a:pPr>
            <a:r>
              <a:rPr lang="en-US" dirty="0"/>
              <a:t>A Stored Procedure </a:t>
            </a:r>
            <a:r>
              <a:rPr lang="en-US" b="1" dirty="0"/>
              <a:t>stores</a:t>
            </a:r>
            <a:r>
              <a:rPr lang="en-US" dirty="0"/>
              <a:t> the Query Plan for a given query</a:t>
            </a:r>
          </a:p>
          <a:p>
            <a:pPr indent="0">
              <a:buNone/>
            </a:pPr>
            <a:endParaRPr lang="en-US" dirty="0"/>
          </a:p>
          <a:p>
            <a:pPr indent="0">
              <a:buNone/>
            </a:pPr>
            <a:r>
              <a:rPr lang="en-US" dirty="0"/>
              <a:t>Anything that might vary between the query becomes a </a:t>
            </a:r>
            <a:r>
              <a:rPr lang="en-US" b="1" dirty="0"/>
              <a:t>Parameter</a:t>
            </a:r>
          </a:p>
          <a:p>
            <a:pPr indent="0">
              <a:buNone/>
            </a:pPr>
            <a:endParaRPr lang="en-US" b="1" dirty="0"/>
          </a:p>
          <a:p>
            <a:pPr indent="0">
              <a:buNone/>
            </a:pPr>
            <a:r>
              <a:rPr lang="en-US" b="1" dirty="0"/>
              <a:t>When a Stored Procedure is run, it skips the Query Planner altogether and just runs the Query Plan</a:t>
            </a:r>
            <a:endParaRPr lang="en-US" dirty="0"/>
          </a:p>
          <a:p>
            <a:pPr indent="0">
              <a:buNone/>
            </a:pPr>
            <a:endParaRPr lang="en-US" dirty="0"/>
          </a:p>
          <a:p>
            <a:pPr indent="0">
              <a:buNone/>
            </a:pPr>
            <a:r>
              <a:rPr lang="en-US" dirty="0"/>
              <a:t>Beyond this, Stored Procedures can do much more than a plain query:</a:t>
            </a:r>
          </a:p>
          <a:p>
            <a:pPr lvl="1" indent="0">
              <a:buNone/>
            </a:pPr>
            <a:r>
              <a:rPr lang="en-US" dirty="0"/>
              <a:t>Multiple queries feeding into one another</a:t>
            </a:r>
          </a:p>
          <a:p>
            <a:pPr lvl="1" indent="0">
              <a:buNone/>
            </a:pPr>
            <a:r>
              <a:rPr lang="en-US" dirty="0"/>
              <a:t>Procedural Programming: Iteration, IF THEN clauses, etc.</a:t>
            </a:r>
          </a:p>
        </p:txBody>
      </p:sp>
      <p:sp>
        <p:nvSpPr>
          <p:cNvPr id="3" name="Text Placeholder 2">
            <a:extLst>
              <a:ext uri="{FF2B5EF4-FFF2-40B4-BE49-F238E27FC236}">
                <a16:creationId xmlns:a16="http://schemas.microsoft.com/office/drawing/2014/main" id="{9ACD19D3-8A88-864C-9488-003065243F7E}"/>
              </a:ext>
            </a:extLst>
          </p:cNvPr>
          <p:cNvSpPr>
            <a:spLocks noGrp="1"/>
          </p:cNvSpPr>
          <p:nvPr>
            <p:ph type="body" sz="quarter" idx="11"/>
          </p:nvPr>
        </p:nvSpPr>
        <p:spPr/>
        <p:txBody>
          <a:bodyPr/>
          <a:lstStyle/>
          <a:p>
            <a:r>
              <a:rPr lang="en-US" dirty="0"/>
              <a:t>Why do people even use Stored Procedures?</a:t>
            </a:r>
          </a:p>
        </p:txBody>
      </p:sp>
    </p:spTree>
    <p:extLst>
      <p:ext uri="{BB962C8B-B14F-4D97-AF65-F5344CB8AC3E}">
        <p14:creationId xmlns:p14="http://schemas.microsoft.com/office/powerpoint/2010/main" val="11869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databas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3097" y="1923385"/>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bas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1001" y="4572397"/>
            <a:ext cx="1718733" cy="17187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79655" y="294101"/>
            <a:ext cx="11174145" cy="733947"/>
          </a:xfrm>
        </p:spPr>
        <p:txBody>
          <a:bodyPr>
            <a:normAutofit fontScale="90000"/>
          </a:bodyPr>
          <a:lstStyle/>
          <a:p>
            <a:r>
              <a:rPr lang="en-US" dirty="0">
                <a:solidFill>
                  <a:srgbClr val="0E3B5E"/>
                </a:solidFill>
                <a:latin typeface="Benton Sans Medium" panose="02000504020000020004" pitchFamily="2" charset="77"/>
              </a:rPr>
              <a:t>Stored Procedures: </a:t>
            </a:r>
            <a:br>
              <a:rPr lang="en-US" dirty="0">
                <a:solidFill>
                  <a:srgbClr val="0E3B5E"/>
                </a:solidFill>
                <a:latin typeface="Benton Sans Medium" panose="02000504020000020004" pitchFamily="2" charset="77"/>
              </a:rPr>
            </a:br>
            <a:r>
              <a:rPr lang="en-US" dirty="0">
                <a:solidFill>
                  <a:srgbClr val="0E3B5E"/>
                </a:solidFill>
                <a:latin typeface="Benton Sans Medium" panose="02000504020000020004" pitchFamily="2" charset="77"/>
              </a:rPr>
              <a:t>Two Major Ways We Work With Them</a:t>
            </a:r>
          </a:p>
        </p:txBody>
      </p:sp>
      <p:pic>
        <p:nvPicPr>
          <p:cNvPr id="3074" name="Picture 2" descr="application, process, run, runtim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660" y="4732734"/>
            <a:ext cx="1333048" cy="13330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ication, process, run, runtim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1580" y="1986359"/>
            <a:ext cx="1409810" cy="14098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922299" y="1923385"/>
            <a:ext cx="4203134" cy="1551249"/>
          </a:xfrm>
          <a:prstGeom prst="rect">
            <a:avLst/>
          </a:prstGeom>
        </p:spPr>
      </p:pic>
      <p:pic>
        <p:nvPicPr>
          <p:cNvPr id="3082" name="Picture 10" descr="analyze, data, explore, find, magnifier, search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9775" y="1690688"/>
            <a:ext cx="1206768" cy="12067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11825" y="1477959"/>
            <a:ext cx="1724831" cy="369332"/>
          </a:xfrm>
          <a:prstGeom prst="rect">
            <a:avLst/>
          </a:prstGeom>
          <a:noFill/>
        </p:spPr>
        <p:txBody>
          <a:bodyPr wrap="none" rtlCol="0">
            <a:spAutoFit/>
          </a:bodyPr>
          <a:lstStyle/>
          <a:p>
            <a:r>
              <a:rPr lang="en-US" dirty="0"/>
              <a:t>As a </a:t>
            </a:r>
            <a:r>
              <a:rPr lang="en-US" dirty="0" err="1"/>
              <a:t>datasource</a:t>
            </a:r>
            <a:r>
              <a:rPr lang="en-US" dirty="0"/>
              <a:t>:</a:t>
            </a:r>
          </a:p>
        </p:txBody>
      </p:sp>
      <p:sp>
        <p:nvSpPr>
          <p:cNvPr id="11" name="TextBox 10"/>
          <p:cNvSpPr txBox="1"/>
          <p:nvPr/>
        </p:nvSpPr>
        <p:spPr>
          <a:xfrm>
            <a:off x="3276178" y="4151534"/>
            <a:ext cx="3244991" cy="369332"/>
          </a:xfrm>
          <a:prstGeom prst="rect">
            <a:avLst/>
          </a:prstGeom>
          <a:noFill/>
        </p:spPr>
        <p:txBody>
          <a:bodyPr wrap="none" rtlCol="0">
            <a:spAutoFit/>
          </a:bodyPr>
          <a:lstStyle/>
          <a:p>
            <a:r>
              <a:rPr lang="en-US" dirty="0"/>
              <a:t>SP resolves the Security Context:</a:t>
            </a:r>
          </a:p>
        </p:txBody>
      </p:sp>
      <p:sp>
        <p:nvSpPr>
          <p:cNvPr id="6" name="Right Arrow 5"/>
          <p:cNvSpPr/>
          <p:nvPr/>
        </p:nvSpPr>
        <p:spPr>
          <a:xfrm>
            <a:off x="3544399" y="2226177"/>
            <a:ext cx="1861744" cy="1169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81867" y="2452508"/>
            <a:ext cx="2406106" cy="738664"/>
          </a:xfrm>
          <a:prstGeom prst="rect">
            <a:avLst/>
          </a:prstGeom>
          <a:noFill/>
        </p:spPr>
        <p:txBody>
          <a:bodyPr wrap="square" rtlCol="0">
            <a:spAutoFit/>
          </a:bodyPr>
          <a:lstStyle/>
          <a:p>
            <a:pPr algn="ctr"/>
            <a:r>
              <a:rPr lang="en-US" sz="1400" dirty="0"/>
              <a:t>Parameters in:</a:t>
            </a:r>
          </a:p>
          <a:p>
            <a:pPr algn="ctr"/>
            <a:r>
              <a:rPr lang="en-US" sz="1400" dirty="0"/>
              <a:t>Username, token,</a:t>
            </a:r>
          </a:p>
          <a:p>
            <a:pPr algn="ctr"/>
            <a:r>
              <a:rPr lang="en-US" sz="1400" dirty="0"/>
              <a:t>Etc.</a:t>
            </a:r>
          </a:p>
        </p:txBody>
      </p:sp>
      <p:sp>
        <p:nvSpPr>
          <p:cNvPr id="14" name="Right Arrow 13"/>
          <p:cNvSpPr/>
          <p:nvPr/>
        </p:nvSpPr>
        <p:spPr>
          <a:xfrm>
            <a:off x="3544399" y="4907710"/>
            <a:ext cx="1861744" cy="1158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78841" y="5102556"/>
            <a:ext cx="2590800" cy="738664"/>
          </a:xfrm>
          <a:prstGeom prst="rect">
            <a:avLst/>
          </a:prstGeom>
          <a:noFill/>
        </p:spPr>
        <p:txBody>
          <a:bodyPr wrap="square" rtlCol="0">
            <a:spAutoFit/>
          </a:bodyPr>
          <a:lstStyle/>
          <a:p>
            <a:pPr algn="ctr"/>
            <a:r>
              <a:rPr lang="en-US" sz="1400" dirty="0"/>
              <a:t>Parameters in: </a:t>
            </a:r>
          </a:p>
          <a:p>
            <a:pPr algn="ctr"/>
            <a:r>
              <a:rPr lang="en-US" sz="1400" dirty="0"/>
              <a:t>Username, token,</a:t>
            </a:r>
          </a:p>
          <a:p>
            <a:pPr algn="ctr"/>
            <a:r>
              <a:rPr lang="en-US" sz="1400" dirty="0"/>
              <a:t>Etc.</a:t>
            </a:r>
          </a:p>
        </p:txBody>
      </p:sp>
      <p:sp>
        <p:nvSpPr>
          <p:cNvPr id="8" name="TextBox 7"/>
          <p:cNvSpPr txBox="1"/>
          <p:nvPr/>
        </p:nvSpPr>
        <p:spPr>
          <a:xfrm>
            <a:off x="8045001" y="5012426"/>
            <a:ext cx="1509176" cy="419338"/>
          </a:xfrm>
          <a:prstGeom prst="flowChartInternalStorage">
            <a:avLst/>
          </a:prstGeom>
          <a:noFill/>
          <a:ln w="28575">
            <a:solidFill>
              <a:schemeClr val="tx1">
                <a:lumMod val="85000"/>
                <a:lumOff val="15000"/>
              </a:schemeClr>
            </a:solidFill>
          </a:ln>
        </p:spPr>
        <p:txBody>
          <a:bodyPr wrap="square" rtlCol="0">
            <a:spAutoFit/>
          </a:bodyPr>
          <a:lstStyle/>
          <a:p>
            <a:r>
              <a:rPr lang="en-US" dirty="0"/>
              <a:t>WEST</a:t>
            </a:r>
          </a:p>
        </p:txBody>
      </p:sp>
      <p:sp>
        <p:nvSpPr>
          <p:cNvPr id="9" name="Right Arrow 8"/>
          <p:cNvSpPr/>
          <p:nvPr/>
        </p:nvSpPr>
        <p:spPr>
          <a:xfrm>
            <a:off x="7238393" y="2514600"/>
            <a:ext cx="517074" cy="486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126217" y="5120353"/>
            <a:ext cx="517074" cy="486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955887" y="4851192"/>
            <a:ext cx="1509176" cy="733842"/>
          </a:xfrm>
          <a:prstGeom prst="flowChartInternalStorage">
            <a:avLst/>
          </a:prstGeom>
          <a:noFill/>
          <a:ln w="28575">
            <a:solidFill>
              <a:schemeClr val="tx1">
                <a:lumMod val="85000"/>
                <a:lumOff val="15000"/>
              </a:schemeClr>
            </a:solidFill>
          </a:ln>
        </p:spPr>
        <p:txBody>
          <a:bodyPr wrap="square" rtlCol="0">
            <a:spAutoFit/>
          </a:bodyPr>
          <a:lstStyle/>
          <a:p>
            <a:r>
              <a:rPr lang="en-US" dirty="0"/>
              <a:t>WEST</a:t>
            </a:r>
          </a:p>
          <a:p>
            <a:r>
              <a:rPr lang="en-US" dirty="0"/>
              <a:t>EAST</a:t>
            </a:r>
          </a:p>
        </p:txBody>
      </p:sp>
      <p:sp>
        <p:nvSpPr>
          <p:cNvPr id="22" name="TextBox 21"/>
          <p:cNvSpPr txBox="1"/>
          <p:nvPr/>
        </p:nvSpPr>
        <p:spPr>
          <a:xfrm>
            <a:off x="8180095" y="5915149"/>
            <a:ext cx="1893198" cy="733842"/>
          </a:xfrm>
          <a:prstGeom prst="flowChartInternalStorage">
            <a:avLst/>
          </a:prstGeom>
          <a:noFill/>
          <a:ln w="28575">
            <a:solidFill>
              <a:schemeClr val="tx1">
                <a:lumMod val="85000"/>
                <a:lumOff val="15000"/>
              </a:schemeClr>
            </a:solidFill>
          </a:ln>
        </p:spPr>
        <p:txBody>
          <a:bodyPr wrap="square" rtlCol="0">
            <a:spAutoFit/>
          </a:bodyPr>
          <a:lstStyle/>
          <a:p>
            <a:r>
              <a:rPr lang="en-US" dirty="0"/>
              <a:t>CUSTOMER A IN COMPANY B</a:t>
            </a:r>
          </a:p>
        </p:txBody>
      </p:sp>
      <p:sp>
        <p:nvSpPr>
          <p:cNvPr id="10" name="TextBox 9"/>
          <p:cNvSpPr txBox="1"/>
          <p:nvPr/>
        </p:nvSpPr>
        <p:spPr>
          <a:xfrm>
            <a:off x="7408333" y="1168400"/>
            <a:ext cx="2664960" cy="369332"/>
          </a:xfrm>
          <a:prstGeom prst="rect">
            <a:avLst/>
          </a:prstGeom>
          <a:noFill/>
        </p:spPr>
        <p:txBody>
          <a:bodyPr wrap="none" rtlCol="0">
            <a:spAutoFit/>
          </a:bodyPr>
          <a:lstStyle/>
          <a:p>
            <a:r>
              <a:rPr lang="en-US" dirty="0"/>
              <a:t>SP returns the actual data:</a:t>
            </a:r>
          </a:p>
        </p:txBody>
      </p:sp>
      <p:sp>
        <p:nvSpPr>
          <p:cNvPr id="24" name="TextBox 23"/>
          <p:cNvSpPr txBox="1"/>
          <p:nvPr/>
        </p:nvSpPr>
        <p:spPr>
          <a:xfrm>
            <a:off x="7496930" y="4225778"/>
            <a:ext cx="4600170" cy="369332"/>
          </a:xfrm>
          <a:prstGeom prst="rect">
            <a:avLst/>
          </a:prstGeom>
          <a:noFill/>
        </p:spPr>
        <p:txBody>
          <a:bodyPr wrap="none" rtlCol="0">
            <a:spAutoFit/>
          </a:bodyPr>
          <a:lstStyle/>
          <a:p>
            <a:r>
              <a:rPr lang="en-US" dirty="0"/>
              <a:t>SP returns the criteria for what they should see</a:t>
            </a:r>
          </a:p>
        </p:txBody>
      </p:sp>
      <p:pic>
        <p:nvPicPr>
          <p:cNvPr id="3084" name="Picture 12" descr="https://onlinehelp.tableau.com/current/pro/desktop/en-us/Img/stored_procedures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655" y="1558950"/>
            <a:ext cx="1939816" cy="22257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7"/>
          <a:stretch>
            <a:fillRect/>
          </a:stretch>
        </p:blipFill>
        <p:spPr>
          <a:xfrm>
            <a:off x="75104" y="4539564"/>
            <a:ext cx="2687269" cy="1648355"/>
          </a:xfrm>
          <a:prstGeom prst="rect">
            <a:avLst/>
          </a:prstGeom>
        </p:spPr>
      </p:pic>
      <p:sp>
        <p:nvSpPr>
          <p:cNvPr id="13" name="TextBox 12"/>
          <p:cNvSpPr txBox="1"/>
          <p:nvPr/>
        </p:nvSpPr>
        <p:spPr>
          <a:xfrm>
            <a:off x="24303" y="6323617"/>
            <a:ext cx="3588332" cy="276999"/>
          </a:xfrm>
          <a:prstGeom prst="rect">
            <a:avLst/>
          </a:prstGeom>
          <a:noFill/>
        </p:spPr>
        <p:txBody>
          <a:bodyPr wrap="square" rtlCol="0">
            <a:spAutoFit/>
          </a:bodyPr>
          <a:lstStyle/>
          <a:p>
            <a:r>
              <a:rPr lang="en-US" sz="1200" dirty="0"/>
              <a:t>(connecting to normal tables as your </a:t>
            </a:r>
            <a:r>
              <a:rPr lang="en-US" sz="1200" dirty="0" err="1"/>
              <a:t>datasource</a:t>
            </a:r>
            <a:r>
              <a:rPr lang="en-US" sz="1200" dirty="0"/>
              <a:t>)</a:t>
            </a:r>
          </a:p>
        </p:txBody>
      </p:sp>
      <p:sp>
        <p:nvSpPr>
          <p:cNvPr id="16" name="Rectangle 15"/>
          <p:cNvSpPr/>
          <p:nvPr/>
        </p:nvSpPr>
        <p:spPr>
          <a:xfrm>
            <a:off x="2380558" y="2087126"/>
            <a:ext cx="72006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1.</a:t>
            </a:r>
          </a:p>
        </p:txBody>
      </p:sp>
      <p:sp>
        <p:nvSpPr>
          <p:cNvPr id="29" name="Rectangle 28"/>
          <p:cNvSpPr/>
          <p:nvPr/>
        </p:nvSpPr>
        <p:spPr>
          <a:xfrm>
            <a:off x="2500381" y="4736578"/>
            <a:ext cx="72006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2.</a:t>
            </a:r>
          </a:p>
        </p:txBody>
      </p:sp>
    </p:spTree>
    <p:extLst>
      <p:ext uri="{BB962C8B-B14F-4D97-AF65-F5344CB8AC3E}">
        <p14:creationId xmlns:p14="http://schemas.microsoft.com/office/powerpoint/2010/main" val="3015991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C2B6-CDA7-5A47-B89E-32A655FC936C}"/>
              </a:ext>
            </a:extLst>
          </p:cNvPr>
          <p:cNvSpPr>
            <a:spLocks noGrp="1"/>
          </p:cNvSpPr>
          <p:nvPr>
            <p:ph type="title"/>
          </p:nvPr>
        </p:nvSpPr>
        <p:spPr>
          <a:xfrm>
            <a:off x="554183" y="267710"/>
            <a:ext cx="10515600" cy="1325563"/>
          </a:xfrm>
        </p:spPr>
        <p:txBody>
          <a:bodyPr>
            <a:normAutofit/>
          </a:bodyPr>
          <a:lstStyle/>
          <a:p>
            <a:r>
              <a:rPr lang="en-US" sz="4000" dirty="0">
                <a:solidFill>
                  <a:srgbClr val="0E3B5E"/>
                </a:solidFill>
                <a:latin typeface="Benton Sans Medium" panose="02000504020000020004" pitchFamily="2" charset="77"/>
              </a:rPr>
              <a:t>Stored Procedure Decision Matrix</a:t>
            </a:r>
          </a:p>
        </p:txBody>
      </p:sp>
      <p:graphicFrame>
        <p:nvGraphicFramePr>
          <p:cNvPr id="4" name="Table 3">
            <a:extLst>
              <a:ext uri="{FF2B5EF4-FFF2-40B4-BE49-F238E27FC236}">
                <a16:creationId xmlns:a16="http://schemas.microsoft.com/office/drawing/2014/main" id="{67647C2F-E0C0-6C43-AC43-FD58A7C0DBC9}"/>
              </a:ext>
            </a:extLst>
          </p:cNvPr>
          <p:cNvGraphicFramePr>
            <a:graphicFrameLocks noGrp="1"/>
          </p:cNvGraphicFramePr>
          <p:nvPr>
            <p:extLst>
              <p:ext uri="{D42A27DB-BD31-4B8C-83A1-F6EECF244321}">
                <p14:modId xmlns:p14="http://schemas.microsoft.com/office/powerpoint/2010/main" val="3387295962"/>
              </p:ext>
            </p:extLst>
          </p:nvPr>
        </p:nvGraphicFramePr>
        <p:xfrm>
          <a:off x="554183" y="1593273"/>
          <a:ext cx="11402289" cy="4904508"/>
        </p:xfrm>
        <a:graphic>
          <a:graphicData uri="http://schemas.openxmlformats.org/drawingml/2006/table">
            <a:tbl>
              <a:tblPr firstRow="1" bandRow="1">
                <a:tableStyleId>{5C22544A-7EE6-4342-B048-85BDC9FD1C3A}</a:tableStyleId>
              </a:tblPr>
              <a:tblGrid>
                <a:gridCol w="3800763">
                  <a:extLst>
                    <a:ext uri="{9D8B030D-6E8A-4147-A177-3AD203B41FA5}">
                      <a16:colId xmlns:a16="http://schemas.microsoft.com/office/drawing/2014/main" val="3717823864"/>
                    </a:ext>
                  </a:extLst>
                </a:gridCol>
                <a:gridCol w="3800763">
                  <a:extLst>
                    <a:ext uri="{9D8B030D-6E8A-4147-A177-3AD203B41FA5}">
                      <a16:colId xmlns:a16="http://schemas.microsoft.com/office/drawing/2014/main" val="1171254417"/>
                    </a:ext>
                  </a:extLst>
                </a:gridCol>
                <a:gridCol w="3800763">
                  <a:extLst>
                    <a:ext uri="{9D8B030D-6E8A-4147-A177-3AD203B41FA5}">
                      <a16:colId xmlns:a16="http://schemas.microsoft.com/office/drawing/2014/main" val="1465519424"/>
                    </a:ext>
                  </a:extLst>
                </a:gridCol>
              </a:tblGrid>
              <a:tr h="1634836">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Data Source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Security Context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4160880"/>
                  </a:ext>
                </a:extLst>
              </a:tr>
              <a:tr h="1634836">
                <a:tc>
                  <a:txBody>
                    <a:bodyPr/>
                    <a:lstStyle/>
                    <a:p>
                      <a:pPr algn="ctr"/>
                      <a:r>
                        <a:rPr lang="en-US" sz="2400" b="1" dirty="0">
                          <a:solidFill>
                            <a:schemeClr val="bg2"/>
                          </a:solidFill>
                        </a:rPr>
                        <a:t>Username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dirty="0"/>
                        <a:t>Initial 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RAWSQL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324512"/>
                  </a:ext>
                </a:extLst>
              </a:tr>
              <a:tr h="1634836">
                <a:tc>
                  <a:txBody>
                    <a:bodyPr/>
                    <a:lstStyle/>
                    <a:p>
                      <a:pPr algn="ctr"/>
                      <a:r>
                        <a:rPr lang="en-US" sz="2400" b="1" dirty="0">
                          <a:solidFill>
                            <a:schemeClr val="bg2"/>
                          </a:solidFill>
                        </a:rPr>
                        <a:t>Token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dirty="0"/>
                        <a:t>JS API or URL Parameter to Set, Decryption in the 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RAWSQL to Set, </a:t>
                      </a:r>
                    </a:p>
                    <a:p>
                      <a:pPr algn="ctr"/>
                      <a:r>
                        <a:rPr lang="en-US" sz="2400" dirty="0"/>
                        <a:t>Decryption in the 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8079801"/>
                  </a:ext>
                </a:extLst>
              </a:tr>
            </a:tbl>
          </a:graphicData>
        </a:graphic>
      </p:graphicFrame>
    </p:spTree>
    <p:extLst>
      <p:ext uri="{BB962C8B-B14F-4D97-AF65-F5344CB8AC3E}">
        <p14:creationId xmlns:p14="http://schemas.microsoft.com/office/powerpoint/2010/main" val="2710213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026584" y="2177090"/>
            <a:ext cx="9926861" cy="553998"/>
          </a:xfrm>
        </p:spPr>
        <p:txBody>
          <a:bodyPr/>
          <a:lstStyle/>
          <a:p>
            <a:r>
              <a:rPr lang="en-US" dirty="0"/>
              <a:t>Secure Data Filters in Tableau</a:t>
            </a:r>
          </a:p>
        </p:txBody>
      </p:sp>
    </p:spTree>
    <p:extLst>
      <p:ext uri="{BB962C8B-B14F-4D97-AF65-F5344CB8AC3E}">
        <p14:creationId xmlns:p14="http://schemas.microsoft.com/office/powerpoint/2010/main" val="1220868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6" descr="databa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89" y="5126262"/>
            <a:ext cx="751611" cy="7516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444" y="154620"/>
            <a:ext cx="12201444" cy="751366"/>
          </a:xfrm>
        </p:spPr>
        <p:txBody>
          <a:bodyPr>
            <a:normAutofit fontScale="90000"/>
          </a:bodyPr>
          <a:lstStyle/>
          <a:p>
            <a:r>
              <a:rPr lang="en-US" dirty="0">
                <a:latin typeface="Benton Sans Medium" panose="02000504020000020004" pitchFamily="2" charset="77"/>
              </a:rPr>
              <a:t>Stored Procs as Data Source: Passing Username</a:t>
            </a:r>
          </a:p>
        </p:txBody>
      </p:sp>
      <p:grpSp>
        <p:nvGrpSpPr>
          <p:cNvPr id="12" name="Group 11"/>
          <p:cNvGrpSpPr/>
          <p:nvPr/>
        </p:nvGrpSpPr>
        <p:grpSpPr>
          <a:xfrm>
            <a:off x="2045852" y="1377420"/>
            <a:ext cx="1656637" cy="1656638"/>
            <a:chOff x="2051477" y="1690688"/>
            <a:chExt cx="1656637" cy="1656638"/>
          </a:xfrm>
        </p:grpSpPr>
        <p:pic>
          <p:nvPicPr>
            <p:cNvPr id="4" name="Picture 6" descr="databas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1477" y="1690688"/>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pplication, process, run, runtim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4891" y="1790905"/>
              <a:ext cx="1409810" cy="140981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10" descr="analyze, data, explore, find, magnifier, search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6932" y="1377420"/>
            <a:ext cx="1206768" cy="1206769"/>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1677999" y="1754572"/>
            <a:ext cx="537301" cy="50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90772" y="2584189"/>
            <a:ext cx="1160085" cy="369332"/>
          </a:xfrm>
          <a:prstGeom prst="rect">
            <a:avLst/>
          </a:prstGeom>
          <a:noFill/>
        </p:spPr>
        <p:txBody>
          <a:bodyPr wrap="square" rtlCol="0">
            <a:spAutoFit/>
          </a:bodyPr>
          <a:lstStyle/>
          <a:p>
            <a:r>
              <a:rPr lang="en-US" dirty="0"/>
              <a:t>username</a:t>
            </a:r>
          </a:p>
        </p:txBody>
      </p:sp>
      <p:sp>
        <p:nvSpPr>
          <p:cNvPr id="10" name="Right Arrow 9"/>
          <p:cNvSpPr/>
          <p:nvPr/>
        </p:nvSpPr>
        <p:spPr>
          <a:xfrm>
            <a:off x="3617053" y="1850951"/>
            <a:ext cx="517074" cy="486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vatar, male, man, person, user, young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1800" y="1500571"/>
            <a:ext cx="1187540" cy="11875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081592" y="2584445"/>
            <a:ext cx="1459054" cy="261610"/>
          </a:xfrm>
          <a:prstGeom prst="rect">
            <a:avLst/>
          </a:prstGeom>
          <a:noFill/>
        </p:spPr>
        <p:txBody>
          <a:bodyPr wrap="none" rtlCol="0">
            <a:spAutoFit/>
          </a:bodyPr>
          <a:lstStyle/>
          <a:p>
            <a:r>
              <a:rPr lang="en-US" sz="1100" dirty="0"/>
              <a:t>Data that user can see</a:t>
            </a:r>
          </a:p>
        </p:txBody>
      </p:sp>
      <p:grpSp>
        <p:nvGrpSpPr>
          <p:cNvPr id="16" name="Group 15"/>
          <p:cNvGrpSpPr/>
          <p:nvPr/>
        </p:nvGrpSpPr>
        <p:grpSpPr>
          <a:xfrm>
            <a:off x="5267681" y="4053080"/>
            <a:ext cx="1656637" cy="1656638"/>
            <a:chOff x="2051477" y="1690688"/>
            <a:chExt cx="1656637" cy="1656638"/>
          </a:xfrm>
        </p:grpSpPr>
        <p:pic>
          <p:nvPicPr>
            <p:cNvPr id="17" name="Picture 6" descr="databas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1477" y="1690688"/>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pplication, process, run, runtim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4891" y="1790905"/>
              <a:ext cx="1409810" cy="140981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p:cNvSpPr txBox="1"/>
          <p:nvPr/>
        </p:nvSpPr>
        <p:spPr>
          <a:xfrm>
            <a:off x="5884333" y="1159932"/>
            <a:ext cx="6231467" cy="2031325"/>
          </a:xfrm>
          <a:prstGeom prst="rect">
            <a:avLst/>
          </a:prstGeom>
          <a:noFill/>
        </p:spPr>
        <p:txBody>
          <a:bodyPr wrap="square" rtlCol="0">
            <a:spAutoFit/>
          </a:bodyPr>
          <a:lstStyle/>
          <a:p>
            <a:r>
              <a:rPr lang="en-US" dirty="0"/>
              <a:t>Can’t just pass username through a Tableau Parameter because that can be easily changed via the URL and there goes all your security (but see later…)</a:t>
            </a:r>
          </a:p>
          <a:p>
            <a:endParaRPr lang="en-US" dirty="0"/>
          </a:p>
          <a:p>
            <a:r>
              <a:rPr lang="en-US" dirty="0"/>
              <a:t>Initial SQL can pass the USERNAME but requires effort</a:t>
            </a:r>
          </a:p>
          <a:p>
            <a:endParaRPr lang="en-US" dirty="0"/>
          </a:p>
          <a:p>
            <a:pPr marL="285750" indent="-285750">
              <a:buFont typeface="Arial" panose="020B0604020202020204" pitchFamily="34" charset="0"/>
              <a:buChar char="•"/>
            </a:pPr>
            <a:endParaRPr lang="en-US" dirty="0"/>
          </a:p>
        </p:txBody>
      </p:sp>
      <p:pic>
        <p:nvPicPr>
          <p:cNvPr id="20" name="Picture 6" descr="Image result for tableau icon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222" y="3422969"/>
            <a:ext cx="1024235" cy="10059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18"/>
          <p:cNvGraphicFramePr>
            <a:graphicFrameLocks noGrp="1"/>
          </p:cNvGraphicFramePr>
          <p:nvPr>
            <p:extLst/>
          </p:nvPr>
        </p:nvGraphicFramePr>
        <p:xfrm>
          <a:off x="383508" y="5464351"/>
          <a:ext cx="2783026" cy="731520"/>
        </p:xfrm>
        <a:graphic>
          <a:graphicData uri="http://schemas.openxmlformats.org/drawingml/2006/table">
            <a:tbl>
              <a:tblPr firstRow="1" bandRow="1">
                <a:tableStyleId>{5C22544A-7EE6-4342-B048-85BDC9FD1C3A}</a:tableStyleId>
              </a:tblPr>
              <a:tblGrid>
                <a:gridCol w="1391513">
                  <a:extLst>
                    <a:ext uri="{9D8B030D-6E8A-4147-A177-3AD203B41FA5}">
                      <a16:colId xmlns:a16="http://schemas.microsoft.com/office/drawing/2014/main" val="3911409631"/>
                    </a:ext>
                  </a:extLst>
                </a:gridCol>
                <a:gridCol w="1391513">
                  <a:extLst>
                    <a:ext uri="{9D8B030D-6E8A-4147-A177-3AD203B41FA5}">
                      <a16:colId xmlns:a16="http://schemas.microsoft.com/office/drawing/2014/main" val="200920826"/>
                    </a:ext>
                  </a:extLst>
                </a:gridCol>
              </a:tblGrid>
              <a:tr h="322078">
                <a:tc>
                  <a:txBody>
                    <a:bodyPr/>
                    <a:lstStyle/>
                    <a:p>
                      <a:r>
                        <a:rPr lang="en-US" dirty="0"/>
                        <a:t>USERNAME</a:t>
                      </a:r>
                    </a:p>
                  </a:txBody>
                  <a:tcPr/>
                </a:tc>
                <a:tc>
                  <a:txBody>
                    <a:bodyPr/>
                    <a:lstStyle/>
                    <a:p>
                      <a:r>
                        <a:rPr lang="en-US" dirty="0"/>
                        <a:t>SPID</a:t>
                      </a:r>
                    </a:p>
                  </a:txBody>
                  <a:tcPr/>
                </a:tc>
                <a:extLst>
                  <a:ext uri="{0D108BD9-81ED-4DB2-BD59-A6C34878D82A}">
                    <a16:rowId xmlns:a16="http://schemas.microsoft.com/office/drawing/2014/main" val="1599714369"/>
                  </a:ext>
                </a:extLst>
              </a:tr>
              <a:tr h="322078">
                <a:tc>
                  <a:txBody>
                    <a:bodyPr/>
                    <a:lstStyle/>
                    <a:p>
                      <a:r>
                        <a:rPr lang="en-US" dirty="0" err="1"/>
                        <a:t>mosterheld</a:t>
                      </a:r>
                      <a:endParaRPr lang="en-US" dirty="0"/>
                    </a:p>
                  </a:txBody>
                  <a:tcPr/>
                </a:tc>
                <a:tc>
                  <a:txBody>
                    <a:bodyPr/>
                    <a:lstStyle/>
                    <a:p>
                      <a:r>
                        <a:rPr lang="en-US" dirty="0"/>
                        <a:t>53</a:t>
                      </a:r>
                    </a:p>
                  </a:txBody>
                  <a:tcPr/>
                </a:tc>
                <a:extLst>
                  <a:ext uri="{0D108BD9-81ED-4DB2-BD59-A6C34878D82A}">
                    <a16:rowId xmlns:a16="http://schemas.microsoft.com/office/drawing/2014/main" val="1733231168"/>
                  </a:ext>
                </a:extLst>
              </a:tr>
            </a:tbl>
          </a:graphicData>
        </a:graphic>
      </p:graphicFrame>
      <p:sp>
        <p:nvSpPr>
          <p:cNvPr id="22" name="TextBox 21"/>
          <p:cNvSpPr txBox="1"/>
          <p:nvPr/>
        </p:nvSpPr>
        <p:spPr>
          <a:xfrm>
            <a:off x="721880" y="5132735"/>
            <a:ext cx="2106282" cy="369332"/>
          </a:xfrm>
          <a:prstGeom prst="rect">
            <a:avLst/>
          </a:prstGeom>
          <a:noFill/>
        </p:spPr>
        <p:txBody>
          <a:bodyPr wrap="none" rtlCol="0">
            <a:spAutoFit/>
          </a:bodyPr>
          <a:lstStyle/>
          <a:p>
            <a:r>
              <a:rPr lang="en-US" dirty="0"/>
              <a:t>My Tableau Sessions</a:t>
            </a:r>
          </a:p>
        </p:txBody>
      </p:sp>
      <p:grpSp>
        <p:nvGrpSpPr>
          <p:cNvPr id="28" name="Group 27"/>
          <p:cNvGrpSpPr/>
          <p:nvPr/>
        </p:nvGrpSpPr>
        <p:grpSpPr>
          <a:xfrm>
            <a:off x="1166493" y="3177671"/>
            <a:ext cx="2952213" cy="1789256"/>
            <a:chOff x="845365" y="3629416"/>
            <a:chExt cx="3048560" cy="1618976"/>
          </a:xfrm>
        </p:grpSpPr>
        <p:pic>
          <p:nvPicPr>
            <p:cNvPr id="24" name="Picture 23"/>
            <p:cNvPicPr>
              <a:picLocks noChangeAspect="1"/>
            </p:cNvPicPr>
            <p:nvPr/>
          </p:nvPicPr>
          <p:blipFill>
            <a:blip r:embed="rId9"/>
            <a:stretch>
              <a:fillRect/>
            </a:stretch>
          </p:blipFill>
          <p:spPr>
            <a:xfrm>
              <a:off x="845365" y="3629416"/>
              <a:ext cx="3048560" cy="1618976"/>
            </a:xfrm>
            <a:prstGeom prst="rect">
              <a:avLst/>
            </a:prstGeom>
          </p:spPr>
        </p:pic>
        <p:sp>
          <p:nvSpPr>
            <p:cNvPr id="27" name="TextBox 26"/>
            <p:cNvSpPr txBox="1"/>
            <p:nvPr/>
          </p:nvSpPr>
          <p:spPr>
            <a:xfrm>
              <a:off x="936543" y="3981048"/>
              <a:ext cx="2765946" cy="830997"/>
            </a:xfrm>
            <a:prstGeom prst="rect">
              <a:avLst/>
            </a:prstGeom>
            <a:solidFill>
              <a:schemeClr val="bg1"/>
            </a:solidFill>
          </p:spPr>
          <p:txBody>
            <a:bodyPr wrap="square" rtlCol="0">
              <a:spAutoFit/>
            </a:bodyPr>
            <a:lstStyle/>
            <a:p>
              <a:r>
                <a:rPr lang="en-US" sz="400" dirty="0"/>
                <a:t>DECLARE @query as </a:t>
              </a:r>
              <a:r>
                <a:rPr lang="en-US" sz="400" dirty="0" err="1"/>
                <a:t>nvarchar</a:t>
              </a:r>
              <a:r>
                <a:rPr lang="en-US" sz="400" dirty="0"/>
                <a:t>(300) = 'SELECT [Current SPID] FROM [Tableau Sessions] WHERE [Current SPID] = @@SPID'</a:t>
              </a:r>
            </a:p>
            <a:p>
              <a:r>
                <a:rPr lang="en-US" sz="400" dirty="0"/>
                <a:t>EXECUTE </a:t>
              </a:r>
              <a:r>
                <a:rPr lang="en-US" sz="400" dirty="0" err="1"/>
                <a:t>sp_executesql</a:t>
              </a:r>
              <a:r>
                <a:rPr lang="en-US" sz="400" dirty="0"/>
                <a:t> @query</a:t>
              </a:r>
            </a:p>
            <a:p>
              <a:r>
                <a:rPr lang="en-US" sz="400" dirty="0"/>
                <a:t>IF @@</a:t>
              </a:r>
              <a:r>
                <a:rPr lang="en-US" sz="400" dirty="0" err="1"/>
                <a:t>rowcount</a:t>
              </a:r>
              <a:r>
                <a:rPr lang="en-US" sz="400" dirty="0"/>
                <a:t> = 0</a:t>
              </a:r>
            </a:p>
            <a:p>
              <a:r>
                <a:rPr lang="en-US" sz="400" dirty="0"/>
                <a:t>BEGIN</a:t>
              </a:r>
            </a:p>
            <a:p>
              <a:r>
                <a:rPr lang="en-US" sz="400" dirty="0"/>
                <a:t>INSERT INTO [Tableau Sessions] VALUES ([</a:t>
              </a:r>
              <a:r>
                <a:rPr lang="en-US" sz="400" dirty="0" err="1"/>
                <a:t>TableauServerUser</a:t>
              </a:r>
              <a:r>
                <a:rPr lang="en-US" sz="400" dirty="0"/>
                <a:t>], @@SPID)</a:t>
              </a:r>
            </a:p>
            <a:p>
              <a:r>
                <a:rPr lang="en-US" sz="400" dirty="0"/>
                <a:t>END</a:t>
              </a:r>
            </a:p>
            <a:p>
              <a:r>
                <a:rPr lang="en-US" sz="400" dirty="0"/>
                <a:t>ELSE</a:t>
              </a:r>
            </a:p>
            <a:p>
              <a:r>
                <a:rPr lang="en-US" sz="400" dirty="0"/>
                <a:t>BEGIN</a:t>
              </a:r>
            </a:p>
            <a:p>
              <a:r>
                <a:rPr lang="en-US" sz="400" dirty="0"/>
                <a:t>UPDATE [Tableau Sessions]</a:t>
              </a:r>
            </a:p>
            <a:p>
              <a:r>
                <a:rPr lang="en-US" sz="400" dirty="0"/>
                <a:t>SET username = [</a:t>
              </a:r>
              <a:r>
                <a:rPr lang="en-US" sz="400" dirty="0" err="1"/>
                <a:t>TableauServerUser</a:t>
              </a:r>
              <a:r>
                <a:rPr lang="en-US" sz="400" dirty="0"/>
                <a:t>]</a:t>
              </a:r>
            </a:p>
            <a:p>
              <a:r>
                <a:rPr lang="en-US" sz="400" dirty="0"/>
                <a:t>WHERE [Current SPID] = @@SPID</a:t>
              </a:r>
            </a:p>
            <a:p>
              <a:r>
                <a:rPr lang="en-US" sz="400" dirty="0"/>
                <a:t>END</a:t>
              </a:r>
            </a:p>
          </p:txBody>
        </p:sp>
      </p:grpSp>
      <p:sp>
        <p:nvSpPr>
          <p:cNvPr id="29" name="Freeform 28"/>
          <p:cNvSpPr/>
          <p:nvPr/>
        </p:nvSpPr>
        <p:spPr>
          <a:xfrm>
            <a:off x="383508" y="4404844"/>
            <a:ext cx="454692" cy="721418"/>
          </a:xfrm>
          <a:custGeom>
            <a:avLst/>
            <a:gdLst>
              <a:gd name="connsiteX0" fmla="*/ 37572 w 548347"/>
              <a:gd name="connsiteY0" fmla="*/ 0 h 795866"/>
              <a:gd name="connsiteX1" fmla="*/ 46038 w 548347"/>
              <a:gd name="connsiteY1" fmla="*/ 465666 h 795866"/>
              <a:gd name="connsiteX2" fmla="*/ 494772 w 548347"/>
              <a:gd name="connsiteY2" fmla="*/ 702733 h 795866"/>
              <a:gd name="connsiteX3" fmla="*/ 545572 w 548347"/>
              <a:gd name="connsiteY3" fmla="*/ 795866 h 795866"/>
            </a:gdLst>
            <a:ahLst/>
            <a:cxnLst>
              <a:cxn ang="0">
                <a:pos x="connsiteX0" y="connsiteY0"/>
              </a:cxn>
              <a:cxn ang="0">
                <a:pos x="connsiteX1" y="connsiteY1"/>
              </a:cxn>
              <a:cxn ang="0">
                <a:pos x="connsiteX2" y="connsiteY2"/>
              </a:cxn>
              <a:cxn ang="0">
                <a:pos x="connsiteX3" y="connsiteY3"/>
              </a:cxn>
            </a:cxnLst>
            <a:rect l="l" t="t" r="r" b="b"/>
            <a:pathLst>
              <a:path w="548347" h="795866">
                <a:moveTo>
                  <a:pt x="37572" y="0"/>
                </a:moveTo>
                <a:cubicBezTo>
                  <a:pt x="3705" y="174272"/>
                  <a:pt x="-30162" y="348544"/>
                  <a:pt x="46038" y="465666"/>
                </a:cubicBezTo>
                <a:cubicBezTo>
                  <a:pt x="122238" y="582788"/>
                  <a:pt x="411516" y="647700"/>
                  <a:pt x="494772" y="702733"/>
                </a:cubicBezTo>
                <a:cubicBezTo>
                  <a:pt x="578028" y="757766"/>
                  <a:pt x="537105" y="722488"/>
                  <a:pt x="545572" y="795866"/>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98126" y="4539275"/>
            <a:ext cx="788699" cy="276999"/>
          </a:xfrm>
          <a:prstGeom prst="rect">
            <a:avLst/>
          </a:prstGeom>
          <a:noFill/>
        </p:spPr>
        <p:txBody>
          <a:bodyPr wrap="square" rtlCol="0">
            <a:spAutoFit/>
          </a:bodyPr>
          <a:lstStyle/>
          <a:p>
            <a:r>
              <a:rPr lang="en-US" sz="1200" dirty="0"/>
              <a:t>Update!</a:t>
            </a:r>
          </a:p>
        </p:txBody>
      </p:sp>
      <p:sp>
        <p:nvSpPr>
          <p:cNvPr id="31" name="Rectangle 30"/>
          <p:cNvSpPr/>
          <p:nvPr/>
        </p:nvSpPr>
        <p:spPr>
          <a:xfrm rot="19522555">
            <a:off x="2947072" y="3958110"/>
            <a:ext cx="1816408" cy="830997"/>
          </a:xfrm>
          <a:prstGeom prst="rect">
            <a:avLst/>
          </a:prstGeom>
          <a:noFill/>
        </p:spPr>
        <p:txBody>
          <a:bodyPr wrap="squar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SP INCEPTION!</a:t>
            </a:r>
          </a:p>
        </p:txBody>
      </p:sp>
      <p:sp>
        <p:nvSpPr>
          <p:cNvPr id="4096" name="Freeform 4095"/>
          <p:cNvSpPr/>
          <p:nvPr/>
        </p:nvSpPr>
        <p:spPr>
          <a:xfrm>
            <a:off x="3277720" y="4809822"/>
            <a:ext cx="2195980" cy="1160992"/>
          </a:xfrm>
          <a:custGeom>
            <a:avLst/>
            <a:gdLst>
              <a:gd name="connsiteX0" fmla="*/ 0 w 1388533"/>
              <a:gd name="connsiteY0" fmla="*/ 763437 h 763437"/>
              <a:gd name="connsiteX1" fmla="*/ 863600 w 1388533"/>
              <a:gd name="connsiteY1" fmla="*/ 103037 h 763437"/>
              <a:gd name="connsiteX2" fmla="*/ 1388533 w 1388533"/>
              <a:gd name="connsiteY2" fmla="*/ 18371 h 763437"/>
            </a:gdLst>
            <a:ahLst/>
            <a:cxnLst>
              <a:cxn ang="0">
                <a:pos x="connsiteX0" y="connsiteY0"/>
              </a:cxn>
              <a:cxn ang="0">
                <a:pos x="connsiteX1" y="connsiteY1"/>
              </a:cxn>
              <a:cxn ang="0">
                <a:pos x="connsiteX2" y="connsiteY2"/>
              </a:cxn>
            </a:cxnLst>
            <a:rect l="l" t="t" r="r" b="b"/>
            <a:pathLst>
              <a:path w="1388533" h="763437">
                <a:moveTo>
                  <a:pt x="0" y="763437"/>
                </a:moveTo>
                <a:cubicBezTo>
                  <a:pt x="316089" y="495326"/>
                  <a:pt x="632178" y="227215"/>
                  <a:pt x="863600" y="103037"/>
                </a:cubicBezTo>
                <a:cubicBezTo>
                  <a:pt x="1095022" y="-21141"/>
                  <a:pt x="1293988" y="-9851"/>
                  <a:pt x="1388533" y="18371"/>
                </a:cubicBezTo>
              </a:path>
            </a:pathLst>
          </a:custGeom>
          <a:noFill/>
          <a:ln w="381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3014133" y="3959930"/>
            <a:ext cx="427927" cy="399692"/>
            <a:chOff x="2051477" y="1690688"/>
            <a:chExt cx="1656637" cy="1656638"/>
          </a:xfrm>
        </p:grpSpPr>
        <p:pic>
          <p:nvPicPr>
            <p:cNvPr id="35" name="Picture 6" descr="database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51477" y="1690688"/>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pplication, process, run, runtime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74891" y="1790905"/>
              <a:ext cx="1409810" cy="1409810"/>
            </a:xfrm>
            <a:prstGeom prst="rect">
              <a:avLst/>
            </a:prstGeom>
            <a:noFill/>
            <a:extLst>
              <a:ext uri="{909E8E84-426E-40DD-AFC4-6F175D3DCCD1}">
                <a14:hiddenFill xmlns:a14="http://schemas.microsoft.com/office/drawing/2010/main">
                  <a:solidFill>
                    <a:srgbClr val="FFFFFF"/>
                  </a:solidFill>
                </a14:hiddenFill>
              </a:ext>
            </a:extLst>
          </p:spPr>
        </p:pic>
      </p:grpSp>
      <p:sp>
        <p:nvSpPr>
          <p:cNvPr id="4097" name="TextBox 4096"/>
          <p:cNvSpPr txBox="1"/>
          <p:nvPr/>
        </p:nvSpPr>
        <p:spPr>
          <a:xfrm rot="19321792">
            <a:off x="3516751" y="5267273"/>
            <a:ext cx="1974730" cy="369332"/>
          </a:xfrm>
          <a:prstGeom prst="rect">
            <a:avLst/>
          </a:prstGeom>
          <a:noFill/>
        </p:spPr>
        <p:txBody>
          <a:bodyPr wrap="square" rtlCol="0">
            <a:spAutoFit/>
          </a:bodyPr>
          <a:lstStyle/>
          <a:p>
            <a:r>
              <a:rPr lang="en-US" dirty="0"/>
              <a:t>Who’s logged in?</a:t>
            </a:r>
          </a:p>
        </p:txBody>
      </p:sp>
      <p:pic>
        <p:nvPicPr>
          <p:cNvPr id="38" name="Picture 10" descr="analyze, data, explore, find, magnifier, search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96682" y="4095498"/>
            <a:ext cx="1206768" cy="1206769"/>
          </a:xfrm>
          <a:prstGeom prst="rect">
            <a:avLst/>
          </a:prstGeom>
          <a:noFill/>
          <a:extLst>
            <a:ext uri="{909E8E84-426E-40DD-AFC4-6F175D3DCCD1}">
              <a14:hiddenFill xmlns:a14="http://schemas.microsoft.com/office/drawing/2010/main">
                <a:solidFill>
                  <a:srgbClr val="FFFFFF"/>
                </a:solidFill>
              </a14:hiddenFill>
            </a:ext>
          </a:extLst>
        </p:spPr>
      </p:pic>
      <p:sp>
        <p:nvSpPr>
          <p:cNvPr id="40" name="Right Arrow 39"/>
          <p:cNvSpPr/>
          <p:nvPr/>
        </p:nvSpPr>
        <p:spPr>
          <a:xfrm>
            <a:off x="7129251" y="4455494"/>
            <a:ext cx="674219" cy="486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 descr="avatar, male, man, person, user, young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58900" y="3579312"/>
            <a:ext cx="825532" cy="825532"/>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099"/>
          <p:cNvSpPr/>
          <p:nvPr/>
        </p:nvSpPr>
        <p:spPr>
          <a:xfrm>
            <a:off x="9887882" y="4308751"/>
            <a:ext cx="2227918" cy="1077218"/>
          </a:xfrm>
          <a:prstGeom prst="rect">
            <a:avLst/>
          </a:prstGeom>
          <a:noFill/>
        </p:spPr>
        <p:txBody>
          <a:bodyPr wrap="none" lIns="91440" tIns="45720" rIns="91440" bIns="45720">
            <a:spAutoFit/>
          </a:bodyPr>
          <a:lstStyle/>
          <a:p>
            <a:pPr algn="ct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Joe </a:t>
            </a:r>
            <a:r>
              <a:rPr lang="en-US" sz="3200" b="1" cap="none" spc="0" dirty="0" err="1">
                <a:ln w="6600">
                  <a:solidFill>
                    <a:schemeClr val="accent2"/>
                  </a:solidFill>
                  <a:prstDash val="solid"/>
                </a:ln>
                <a:solidFill>
                  <a:srgbClr val="FFFFFF"/>
                </a:solidFill>
                <a:effectLst>
                  <a:outerShdw dist="38100" dir="2700000" algn="tl" rotWithShape="0">
                    <a:schemeClr val="accent2"/>
                  </a:outerShdw>
                </a:effectLst>
              </a:rPr>
              <a:t>Schmo’s</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Data!</a:t>
            </a:r>
          </a:p>
        </p:txBody>
      </p:sp>
      <p:sp>
        <p:nvSpPr>
          <p:cNvPr id="4101" name="Rectangle 4100"/>
          <p:cNvSpPr/>
          <p:nvPr/>
        </p:nvSpPr>
        <p:spPr>
          <a:xfrm>
            <a:off x="5774209" y="5653789"/>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45" name="Rectangle 44"/>
          <p:cNvSpPr/>
          <p:nvPr/>
        </p:nvSpPr>
        <p:spPr>
          <a:xfrm>
            <a:off x="-9444" y="2927225"/>
            <a:ext cx="693228" cy="584775"/>
          </a:xfrm>
          <a:prstGeom prst="rect">
            <a:avLst/>
          </a:prstGeom>
          <a:noFill/>
        </p:spPr>
        <p:txBody>
          <a:bodyPr wrap="square" lIns="91440" tIns="45720" rIns="91440" bIns="45720">
            <a:spAutoFit/>
          </a:bodyPr>
          <a:lstStyle/>
          <a:p>
            <a:pPr algn="ct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
        <p:nvSpPr>
          <p:cNvPr id="46" name="Rectangle 45"/>
          <p:cNvSpPr/>
          <p:nvPr/>
        </p:nvSpPr>
        <p:spPr>
          <a:xfrm>
            <a:off x="8951459" y="5451939"/>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18739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animBg="1"/>
      <p:bldP spid="30" grpId="0"/>
      <p:bldP spid="31" grpId="0"/>
      <p:bldP spid="4096" grpId="0" animBg="1"/>
      <p:bldP spid="4097" grpId="0"/>
      <p:bldP spid="40" grpId="0" animBg="1"/>
      <p:bldP spid="4100" grpId="0"/>
      <p:bldP spid="4101" grpId="0"/>
      <p:bldP spid="45" grpId="0"/>
      <p:bldP spid="46"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8982" y="154620"/>
            <a:ext cx="11224818" cy="751366"/>
          </a:xfrm>
        </p:spPr>
        <p:txBody>
          <a:bodyPr>
            <a:noAutofit/>
          </a:bodyPr>
          <a:lstStyle/>
          <a:p>
            <a:r>
              <a:rPr lang="en-US" sz="4000" dirty="0">
                <a:latin typeface="Benton Sans Medium" panose="02000504020000020004" pitchFamily="2" charset="77"/>
              </a:rPr>
              <a:t>Stored Procs as Data Source: Passing a Token</a:t>
            </a:r>
          </a:p>
        </p:txBody>
      </p:sp>
      <p:grpSp>
        <p:nvGrpSpPr>
          <p:cNvPr id="12" name="Group 11"/>
          <p:cNvGrpSpPr/>
          <p:nvPr/>
        </p:nvGrpSpPr>
        <p:grpSpPr>
          <a:xfrm>
            <a:off x="2045852" y="1377420"/>
            <a:ext cx="1656637" cy="1656638"/>
            <a:chOff x="2051477" y="1690688"/>
            <a:chExt cx="1656637" cy="1656638"/>
          </a:xfrm>
        </p:grpSpPr>
        <p:pic>
          <p:nvPicPr>
            <p:cNvPr id="4" name="Picture 6" descr="databa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477" y="1690688"/>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pplication, process, run, runtim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4891" y="1790905"/>
              <a:ext cx="1409810" cy="140981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10" descr="analyze, data, explore, find, magnifier, search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6932" y="1377420"/>
            <a:ext cx="1206768" cy="1206769"/>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1677999" y="1754572"/>
            <a:ext cx="537301" cy="50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0941" y="2626235"/>
            <a:ext cx="1334807" cy="253916"/>
          </a:xfrm>
          <a:prstGeom prst="rect">
            <a:avLst/>
          </a:prstGeom>
          <a:noFill/>
        </p:spPr>
        <p:txBody>
          <a:bodyPr wrap="square" rtlCol="0">
            <a:spAutoFit/>
          </a:bodyPr>
          <a:lstStyle/>
          <a:p>
            <a:r>
              <a:rPr lang="en-US" sz="1050" dirty="0"/>
              <a:t>Asdljh320942liksadjf</a:t>
            </a:r>
          </a:p>
        </p:txBody>
      </p:sp>
      <p:sp>
        <p:nvSpPr>
          <p:cNvPr id="10" name="Right Arrow 9"/>
          <p:cNvSpPr/>
          <p:nvPr/>
        </p:nvSpPr>
        <p:spPr>
          <a:xfrm>
            <a:off x="3617053" y="1850951"/>
            <a:ext cx="517074" cy="486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81592" y="2584445"/>
            <a:ext cx="1459054" cy="261610"/>
          </a:xfrm>
          <a:prstGeom prst="rect">
            <a:avLst/>
          </a:prstGeom>
          <a:noFill/>
        </p:spPr>
        <p:txBody>
          <a:bodyPr wrap="none" rtlCol="0">
            <a:spAutoFit/>
          </a:bodyPr>
          <a:lstStyle/>
          <a:p>
            <a:r>
              <a:rPr lang="en-US" sz="1100" dirty="0"/>
              <a:t>Data that user can see</a:t>
            </a:r>
          </a:p>
        </p:txBody>
      </p:sp>
      <p:sp>
        <p:nvSpPr>
          <p:cNvPr id="15" name="TextBox 14"/>
          <p:cNvSpPr txBox="1"/>
          <p:nvPr/>
        </p:nvSpPr>
        <p:spPr>
          <a:xfrm>
            <a:off x="5835725" y="1159095"/>
            <a:ext cx="6231467" cy="2031325"/>
          </a:xfrm>
          <a:prstGeom prst="rect">
            <a:avLst/>
          </a:prstGeom>
          <a:noFill/>
        </p:spPr>
        <p:txBody>
          <a:bodyPr wrap="square" rtlCol="0">
            <a:spAutoFit/>
          </a:bodyPr>
          <a:lstStyle/>
          <a:p>
            <a:r>
              <a:rPr lang="en-US" dirty="0"/>
              <a:t>We can pass a token through a Tableau Parameter if it’s not something like SchmoJoeWest123 – should be passed encrypted so that we mitigate risk of setting parameters via the URL </a:t>
            </a:r>
          </a:p>
          <a:p>
            <a:endParaRPr lang="en-US" dirty="0"/>
          </a:p>
          <a:p>
            <a:r>
              <a:rPr lang="en-US" dirty="0"/>
              <a:t>We need a Tableau Parameter that is used to pass the token to the SP</a:t>
            </a:r>
          </a:p>
          <a:p>
            <a:pPr marL="285750" indent="-285750">
              <a:buFont typeface="Arial" panose="020B0604020202020204" pitchFamily="34" charset="0"/>
              <a:buChar char="•"/>
            </a:pPr>
            <a:endParaRPr lang="en-US" dirty="0"/>
          </a:p>
        </p:txBody>
      </p:sp>
      <p:pic>
        <p:nvPicPr>
          <p:cNvPr id="38" name="Picture 10" descr="analyze, data, explore, find, magnifier, search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96682" y="4095498"/>
            <a:ext cx="1206768" cy="120676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avatar, male, man, person, user, young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8900" y="3579312"/>
            <a:ext cx="825532" cy="825532"/>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099"/>
          <p:cNvSpPr/>
          <p:nvPr/>
        </p:nvSpPr>
        <p:spPr>
          <a:xfrm>
            <a:off x="9673881" y="4308751"/>
            <a:ext cx="2655919" cy="1569660"/>
          </a:xfrm>
          <a:prstGeom prst="rect">
            <a:avLst/>
          </a:prstGeom>
          <a:noFill/>
        </p:spPr>
        <p:txBody>
          <a:bodyPr wrap="none" lIns="91440" tIns="45720" rIns="91440" bIns="45720">
            <a:spAutoFit/>
          </a:bodyPr>
          <a:lstStyle/>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Joe </a:t>
            </a:r>
            <a:r>
              <a:rPr lang="en-US" sz="3200" b="1" dirty="0" err="1">
                <a:ln w="6600">
                  <a:solidFill>
                    <a:schemeClr val="accent2"/>
                  </a:solidFill>
                  <a:prstDash val="solid"/>
                </a:ln>
                <a:solidFill>
                  <a:srgbClr val="FFFFFF"/>
                </a:solidFill>
                <a:effectLst>
                  <a:outerShdw dist="38100" dir="2700000" algn="tl" rotWithShape="0">
                    <a:schemeClr val="accent2"/>
                  </a:outerShdw>
                </a:effectLst>
              </a:rPr>
              <a:t>Schmo</a:t>
            </a:r>
            <a:r>
              <a:rPr lang="en-US" sz="3200" b="1" dirty="0">
                <a:ln w="6600">
                  <a:solidFill>
                    <a:schemeClr val="accent2"/>
                  </a:solidFill>
                  <a:prstDash val="solid"/>
                </a:ln>
                <a:solidFill>
                  <a:srgbClr val="FFFFFF"/>
                </a:solidFill>
                <a:effectLst>
                  <a:outerShdw dist="38100" dir="2700000" algn="tl" rotWithShape="0">
                    <a:schemeClr val="accent2"/>
                  </a:outerShdw>
                </a:effectLst>
              </a:rPr>
              <a:t> </a:t>
            </a:r>
          </a:p>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(982374023) ’s</a:t>
            </a:r>
          </a:p>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 Data!</a:t>
            </a:r>
          </a:p>
        </p:txBody>
      </p:sp>
      <p:sp>
        <p:nvSpPr>
          <p:cNvPr id="46" name="Rectangle 45"/>
          <p:cNvSpPr/>
          <p:nvPr/>
        </p:nvSpPr>
        <p:spPr>
          <a:xfrm>
            <a:off x="8951459" y="5451939"/>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grpSp>
        <p:nvGrpSpPr>
          <p:cNvPr id="41" name="Group 40"/>
          <p:cNvGrpSpPr/>
          <p:nvPr/>
        </p:nvGrpSpPr>
        <p:grpSpPr>
          <a:xfrm>
            <a:off x="4852845" y="4348176"/>
            <a:ext cx="1656637" cy="1656638"/>
            <a:chOff x="2051477" y="1690688"/>
            <a:chExt cx="1656637" cy="1656638"/>
          </a:xfrm>
        </p:grpSpPr>
        <p:pic>
          <p:nvPicPr>
            <p:cNvPr id="43" name="Picture 6" descr="databa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477" y="1690688"/>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application, process, run, runtim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4891" y="1790905"/>
              <a:ext cx="1409810" cy="140981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4" name="Picture 4" descr="key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129" y="12413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vatar, male, man, person, user, young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8982" y="2020272"/>
            <a:ext cx="563917" cy="5639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avatar, male, man, person, user, young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57485" y="2062318"/>
            <a:ext cx="563917" cy="5639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pplication, window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741" y="3338826"/>
            <a:ext cx="1505617" cy="150561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onlinehelp.tableau.com/current/pro/desktop/en-us/Img/stored_procedures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894" y="5451939"/>
            <a:ext cx="2525000" cy="1280976"/>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1659467" y="3844897"/>
            <a:ext cx="788723" cy="845639"/>
          </a:xfrm>
          <a:custGeom>
            <a:avLst/>
            <a:gdLst>
              <a:gd name="connsiteX0" fmla="*/ 0 w 804333"/>
              <a:gd name="connsiteY0" fmla="*/ 92103 h 1116570"/>
              <a:gd name="connsiteX1" fmla="*/ 643466 w 804333"/>
              <a:gd name="connsiteY1" fmla="*/ 100570 h 1116570"/>
              <a:gd name="connsiteX2" fmla="*/ 804333 w 804333"/>
              <a:gd name="connsiteY2" fmla="*/ 1116570 h 1116570"/>
            </a:gdLst>
            <a:ahLst/>
            <a:cxnLst>
              <a:cxn ang="0">
                <a:pos x="connsiteX0" y="connsiteY0"/>
              </a:cxn>
              <a:cxn ang="0">
                <a:pos x="connsiteX1" y="connsiteY1"/>
              </a:cxn>
              <a:cxn ang="0">
                <a:pos x="connsiteX2" y="connsiteY2"/>
              </a:cxn>
            </a:cxnLst>
            <a:rect l="l" t="t" r="r" b="b"/>
            <a:pathLst>
              <a:path w="804333" h="1116570">
                <a:moveTo>
                  <a:pt x="0" y="92103"/>
                </a:moveTo>
                <a:cubicBezTo>
                  <a:pt x="254705" y="10964"/>
                  <a:pt x="509411" y="-70175"/>
                  <a:pt x="643466" y="100570"/>
                </a:cubicBezTo>
                <a:cubicBezTo>
                  <a:pt x="777522" y="271315"/>
                  <a:pt x="747889" y="965581"/>
                  <a:pt x="804333" y="111657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key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8190" y="3902041"/>
            <a:ext cx="569704" cy="569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76986" y="3896001"/>
            <a:ext cx="1408722" cy="1200329"/>
          </a:xfrm>
          <a:prstGeom prst="rect">
            <a:avLst/>
          </a:prstGeom>
          <a:noFill/>
        </p:spPr>
        <p:txBody>
          <a:bodyPr wrap="square" rtlCol="0">
            <a:spAutoFit/>
          </a:bodyPr>
          <a:lstStyle/>
          <a:p>
            <a:r>
              <a:rPr lang="en-US" sz="1200" dirty="0"/>
              <a:t>Application sets the Tableau parameter</a:t>
            </a:r>
          </a:p>
          <a:p>
            <a:r>
              <a:rPr lang="en-US" sz="1200" dirty="0"/>
              <a:t>as the encrypted token, which is tied to a parameter on the SP side.</a:t>
            </a:r>
          </a:p>
        </p:txBody>
      </p:sp>
      <p:pic>
        <p:nvPicPr>
          <p:cNvPr id="13" name="Picture 12"/>
          <p:cNvPicPr>
            <a:picLocks noChangeAspect="1"/>
          </p:cNvPicPr>
          <p:nvPr/>
        </p:nvPicPr>
        <p:blipFill>
          <a:blip r:embed="rId11"/>
          <a:stretch>
            <a:fillRect/>
          </a:stretch>
        </p:blipFill>
        <p:spPr>
          <a:xfrm>
            <a:off x="1520395" y="4700556"/>
            <a:ext cx="1456591" cy="660547"/>
          </a:xfrm>
          <a:prstGeom prst="rect">
            <a:avLst/>
          </a:prstGeom>
        </p:spPr>
      </p:pic>
      <p:sp>
        <p:nvSpPr>
          <p:cNvPr id="51" name="Rectangle 50"/>
          <p:cNvSpPr/>
          <p:nvPr/>
        </p:nvSpPr>
        <p:spPr>
          <a:xfrm>
            <a:off x="1946649" y="3293591"/>
            <a:ext cx="693228" cy="584775"/>
          </a:xfrm>
          <a:prstGeom prst="rect">
            <a:avLst/>
          </a:prstGeom>
          <a:noFill/>
        </p:spPr>
        <p:txBody>
          <a:bodyPr wrap="square" lIns="91440" tIns="45720" rIns="91440" bIns="45720">
            <a:spAutoFit/>
          </a:bodyPr>
          <a:lstStyle/>
          <a:p>
            <a:pPr algn="ct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p:txBody>
      </p:sp>
      <p:sp>
        <p:nvSpPr>
          <p:cNvPr id="52" name="Rectangle 51"/>
          <p:cNvSpPr/>
          <p:nvPr/>
        </p:nvSpPr>
        <p:spPr>
          <a:xfrm>
            <a:off x="4642182" y="4179357"/>
            <a:ext cx="693228" cy="584775"/>
          </a:xfrm>
          <a:prstGeom prst="rect">
            <a:avLst/>
          </a:prstGeom>
          <a:noFill/>
        </p:spPr>
        <p:txBody>
          <a:bodyPr wrap="square" lIns="91440" tIns="45720" rIns="91440" bIns="45720">
            <a:spAutoFit/>
          </a:bodyPr>
          <a:lstStyle/>
          <a:p>
            <a:pPr algn="ct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53" name="Right Arrow 52"/>
          <p:cNvSpPr/>
          <p:nvPr/>
        </p:nvSpPr>
        <p:spPr>
          <a:xfrm>
            <a:off x="6987960" y="4898797"/>
            <a:ext cx="723659" cy="486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2921000" y="5147733"/>
            <a:ext cx="1972733" cy="188321"/>
          </a:xfrm>
          <a:custGeom>
            <a:avLst/>
            <a:gdLst>
              <a:gd name="connsiteX0" fmla="*/ 0 w 1972733"/>
              <a:gd name="connsiteY0" fmla="*/ 152400 h 188321"/>
              <a:gd name="connsiteX1" fmla="*/ 1143000 w 1972733"/>
              <a:gd name="connsiteY1" fmla="*/ 177800 h 188321"/>
              <a:gd name="connsiteX2" fmla="*/ 1972733 w 1972733"/>
              <a:gd name="connsiteY2" fmla="*/ 0 h 188321"/>
            </a:gdLst>
            <a:ahLst/>
            <a:cxnLst>
              <a:cxn ang="0">
                <a:pos x="connsiteX0" y="connsiteY0"/>
              </a:cxn>
              <a:cxn ang="0">
                <a:pos x="connsiteX1" y="connsiteY1"/>
              </a:cxn>
              <a:cxn ang="0">
                <a:pos x="connsiteX2" y="connsiteY2"/>
              </a:cxn>
            </a:cxnLst>
            <a:rect l="l" t="t" r="r" b="b"/>
            <a:pathLst>
              <a:path w="1972733" h="188321">
                <a:moveTo>
                  <a:pt x="0" y="152400"/>
                </a:moveTo>
                <a:cubicBezTo>
                  <a:pt x="407105" y="177800"/>
                  <a:pt x="814211" y="203200"/>
                  <a:pt x="1143000" y="177800"/>
                </a:cubicBezTo>
                <a:cubicBezTo>
                  <a:pt x="1471789" y="152400"/>
                  <a:pt x="1722261" y="76200"/>
                  <a:pt x="1972733"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0" name="Picture 10" descr="action, arrow, loop, process, step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53361" y="5780175"/>
            <a:ext cx="953304" cy="953304"/>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4606452" y="6004814"/>
            <a:ext cx="688183" cy="577081"/>
          </a:xfrm>
          <a:prstGeom prst="rect">
            <a:avLst/>
          </a:prstGeom>
          <a:noFill/>
        </p:spPr>
        <p:txBody>
          <a:bodyPr wrap="square" rtlCol="0">
            <a:spAutoFit/>
          </a:bodyPr>
          <a:lstStyle/>
          <a:p>
            <a:r>
              <a:rPr lang="en-US" sz="1050" dirty="0"/>
              <a:t>Asdljh320942liksadjf</a:t>
            </a:r>
          </a:p>
        </p:txBody>
      </p:sp>
      <p:sp>
        <p:nvSpPr>
          <p:cNvPr id="57" name="TextBox 56"/>
          <p:cNvSpPr txBox="1"/>
          <p:nvPr/>
        </p:nvSpPr>
        <p:spPr>
          <a:xfrm>
            <a:off x="7751344" y="14236051"/>
            <a:ext cx="45719" cy="1546577"/>
          </a:xfrm>
          <a:prstGeom prst="rect">
            <a:avLst/>
          </a:prstGeom>
          <a:noFill/>
        </p:spPr>
        <p:txBody>
          <a:bodyPr wrap="square" rtlCol="0">
            <a:spAutoFit/>
          </a:bodyPr>
          <a:lstStyle/>
          <a:p>
            <a:r>
              <a:rPr lang="en-US" sz="1050" dirty="0"/>
              <a:t>Joe </a:t>
            </a:r>
            <a:r>
              <a:rPr lang="en-US" sz="1050" dirty="0" err="1"/>
              <a:t>Schmo</a:t>
            </a:r>
            <a:r>
              <a:rPr lang="en-US" sz="1050" dirty="0"/>
              <a:t>!</a:t>
            </a:r>
          </a:p>
        </p:txBody>
      </p:sp>
      <p:pic>
        <p:nvPicPr>
          <p:cNvPr id="5132" name="Picture 12" descr="closed, lock, secure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01021" y="6036714"/>
            <a:ext cx="440523" cy="44052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6206665" y="6038661"/>
            <a:ext cx="676528" cy="415498"/>
          </a:xfrm>
          <a:prstGeom prst="rect">
            <a:avLst/>
          </a:prstGeom>
          <a:noFill/>
        </p:spPr>
        <p:txBody>
          <a:bodyPr wrap="square" rtlCol="0">
            <a:spAutoFit/>
          </a:bodyPr>
          <a:lstStyle/>
          <a:p>
            <a:r>
              <a:rPr lang="en-US" sz="1050" dirty="0"/>
              <a:t>982374023</a:t>
            </a:r>
          </a:p>
        </p:txBody>
      </p:sp>
      <p:sp>
        <p:nvSpPr>
          <p:cNvPr id="21" name="AutoShape 16" descr="Image result for javascript api icon"/>
          <p:cNvSpPr>
            <a:spLocks noChangeAspect="1" noChangeArrowheads="1"/>
          </p:cNvSpPr>
          <p:nvPr/>
        </p:nvSpPr>
        <p:spPr bwMode="auto">
          <a:xfrm>
            <a:off x="-925433" y="-144463"/>
            <a:ext cx="1385808" cy="1385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1840772" y="3994251"/>
            <a:ext cx="460325" cy="487284"/>
            <a:chOff x="2314014" y="4439669"/>
            <a:chExt cx="603169" cy="603169"/>
          </a:xfrm>
        </p:grpSpPr>
        <p:pic>
          <p:nvPicPr>
            <p:cNvPr id="5138" name="Picture 18" descr="api, code, coding, gear, programming, settings, window ic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14014" y="4439669"/>
              <a:ext cx="603169" cy="60316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javascript, js ico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71224" y="4444580"/>
              <a:ext cx="236001" cy="2360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9042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P spid="46" grpId="0"/>
      <p:bldP spid="3" grpId="0" animBg="1"/>
      <p:bldP spid="6" grpId="0"/>
      <p:bldP spid="51" grpId="0"/>
      <p:bldP spid="52" grpId="0"/>
      <p:bldP spid="53" grpId="0" animBg="1"/>
      <p:bldP spid="14" grpId="0" animBg="1"/>
      <p:bldP spid="56"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808" y="154620"/>
            <a:ext cx="12158192" cy="751366"/>
          </a:xfrm>
        </p:spPr>
        <p:txBody>
          <a:bodyPr>
            <a:normAutofit fontScale="90000"/>
          </a:bodyPr>
          <a:lstStyle/>
          <a:p>
            <a:r>
              <a:rPr lang="en-US" dirty="0">
                <a:latin typeface="Benton Sans Medium" panose="02000504020000020004" pitchFamily="2" charset="77"/>
              </a:rPr>
              <a:t>Stored Procs for Security Context: Passing Username</a:t>
            </a:r>
          </a:p>
        </p:txBody>
      </p:sp>
      <p:sp>
        <p:nvSpPr>
          <p:cNvPr id="46" name="Rectangle 45"/>
          <p:cNvSpPr/>
          <p:nvPr/>
        </p:nvSpPr>
        <p:spPr>
          <a:xfrm>
            <a:off x="8211608" y="5355771"/>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grpSp>
        <p:nvGrpSpPr>
          <p:cNvPr id="66" name="Group 65"/>
          <p:cNvGrpSpPr/>
          <p:nvPr/>
        </p:nvGrpSpPr>
        <p:grpSpPr>
          <a:xfrm>
            <a:off x="2025309" y="1248852"/>
            <a:ext cx="1656637" cy="1656638"/>
            <a:chOff x="2051477" y="1690688"/>
            <a:chExt cx="1656637" cy="1656638"/>
          </a:xfrm>
        </p:grpSpPr>
        <p:pic>
          <p:nvPicPr>
            <p:cNvPr id="67" name="Picture 6" descr="databa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477" y="1690688"/>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application, process, run, runtim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4891" y="1790905"/>
              <a:ext cx="1409810" cy="1409810"/>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ight Arrow 68"/>
          <p:cNvSpPr/>
          <p:nvPr/>
        </p:nvSpPr>
        <p:spPr>
          <a:xfrm>
            <a:off x="1657456" y="1626004"/>
            <a:ext cx="537301" cy="50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470229" y="2455621"/>
            <a:ext cx="1160085" cy="369332"/>
          </a:xfrm>
          <a:prstGeom prst="rect">
            <a:avLst/>
          </a:prstGeom>
          <a:noFill/>
        </p:spPr>
        <p:txBody>
          <a:bodyPr wrap="square" rtlCol="0">
            <a:spAutoFit/>
          </a:bodyPr>
          <a:lstStyle/>
          <a:p>
            <a:r>
              <a:rPr lang="en-US" dirty="0"/>
              <a:t>username</a:t>
            </a:r>
          </a:p>
        </p:txBody>
      </p:sp>
      <p:sp>
        <p:nvSpPr>
          <p:cNvPr id="71" name="Right Arrow 70"/>
          <p:cNvSpPr/>
          <p:nvPr/>
        </p:nvSpPr>
        <p:spPr>
          <a:xfrm>
            <a:off x="3596510" y="1722383"/>
            <a:ext cx="517074" cy="486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avatar, male, man, person, user, young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257" y="1372003"/>
            <a:ext cx="1187540" cy="118754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4151561" y="1763185"/>
            <a:ext cx="1509176" cy="419338"/>
          </a:xfrm>
          <a:prstGeom prst="flowChartInternalStorage">
            <a:avLst/>
          </a:prstGeom>
          <a:noFill/>
          <a:ln w="28575">
            <a:solidFill>
              <a:schemeClr val="tx1">
                <a:lumMod val="85000"/>
                <a:lumOff val="15000"/>
              </a:schemeClr>
            </a:solidFill>
          </a:ln>
        </p:spPr>
        <p:txBody>
          <a:bodyPr wrap="square" rtlCol="0">
            <a:spAutoFit/>
          </a:bodyPr>
          <a:lstStyle/>
          <a:p>
            <a:r>
              <a:rPr lang="en-US" dirty="0"/>
              <a:t>WEST</a:t>
            </a:r>
          </a:p>
        </p:txBody>
      </p:sp>
      <p:pic>
        <p:nvPicPr>
          <p:cNvPr id="17" name="Picture 16"/>
          <p:cNvPicPr>
            <a:picLocks noChangeAspect="1"/>
          </p:cNvPicPr>
          <p:nvPr/>
        </p:nvPicPr>
        <p:blipFill>
          <a:blip r:embed="rId6"/>
          <a:stretch>
            <a:fillRect/>
          </a:stretch>
        </p:blipFill>
        <p:spPr>
          <a:xfrm>
            <a:off x="8754597" y="5286078"/>
            <a:ext cx="3437403" cy="1550536"/>
          </a:xfrm>
          <a:prstGeom prst="rect">
            <a:avLst/>
          </a:prstGeom>
        </p:spPr>
      </p:pic>
      <p:sp>
        <p:nvSpPr>
          <p:cNvPr id="18" name="Rectangle 17"/>
          <p:cNvSpPr/>
          <p:nvPr/>
        </p:nvSpPr>
        <p:spPr>
          <a:xfrm>
            <a:off x="9526362" y="4379078"/>
            <a:ext cx="2579530" cy="1384995"/>
          </a:xfrm>
          <a:prstGeom prst="rect">
            <a:avLst/>
          </a:prstGeom>
          <a:noFill/>
        </p:spPr>
        <p:txBody>
          <a:bodyPr wrap="square" lIns="91440" tIns="45720" rIns="91440" bIns="45720">
            <a:spAutoFit/>
          </a:bodyPr>
          <a:lstStyle/>
          <a:p>
            <a:pPr algn="ctr"/>
            <a:r>
              <a:rPr lang="en-US" sz="2800" b="1" cap="none" spc="0" dirty="0">
                <a:ln w="22225">
                  <a:solidFill>
                    <a:schemeClr val="accent2"/>
                  </a:solidFill>
                  <a:prstDash val="solid"/>
                </a:ln>
                <a:solidFill>
                  <a:schemeClr val="accent2">
                    <a:lumMod val="40000"/>
                    <a:lumOff val="60000"/>
                  </a:schemeClr>
                </a:solidFill>
                <a:effectLst/>
              </a:rPr>
              <a:t>A Boolean </a:t>
            </a:r>
            <a:r>
              <a:rPr lang="en-US" sz="2800" b="1" cap="none" spc="0" dirty="0" err="1">
                <a:ln w="22225">
                  <a:solidFill>
                    <a:schemeClr val="accent2"/>
                  </a:solidFill>
                  <a:prstDash val="solid"/>
                </a:ln>
                <a:solidFill>
                  <a:schemeClr val="accent2">
                    <a:lumMod val="40000"/>
                    <a:lumOff val="60000"/>
                  </a:schemeClr>
                </a:solidFill>
                <a:effectLst/>
              </a:rPr>
              <a:t>calc</a:t>
            </a:r>
            <a:r>
              <a:rPr lang="en-US" sz="2800" b="1" cap="none" spc="0" dirty="0">
                <a:ln w="22225">
                  <a:solidFill>
                    <a:schemeClr val="accent2"/>
                  </a:solidFill>
                  <a:prstDash val="solid"/>
                </a:ln>
                <a:solidFill>
                  <a:schemeClr val="accent2">
                    <a:lumMod val="40000"/>
                    <a:lumOff val="60000"/>
                  </a:schemeClr>
                </a:solidFill>
                <a:effectLst/>
              </a:rPr>
              <a:t> we can put on the filters shelf</a:t>
            </a:r>
          </a:p>
        </p:txBody>
      </p:sp>
      <p:pic>
        <p:nvPicPr>
          <p:cNvPr id="19" name="Picture 18"/>
          <p:cNvPicPr>
            <a:picLocks noChangeAspect="1"/>
          </p:cNvPicPr>
          <p:nvPr/>
        </p:nvPicPr>
        <p:blipFill>
          <a:blip r:embed="rId7"/>
          <a:stretch>
            <a:fillRect/>
          </a:stretch>
        </p:blipFill>
        <p:spPr>
          <a:xfrm>
            <a:off x="369373" y="3371507"/>
            <a:ext cx="7381971" cy="1984264"/>
          </a:xfrm>
          <a:prstGeom prst="rect">
            <a:avLst/>
          </a:prstGeom>
        </p:spPr>
      </p:pic>
      <p:grpSp>
        <p:nvGrpSpPr>
          <p:cNvPr id="74" name="Group 73"/>
          <p:cNvGrpSpPr/>
          <p:nvPr/>
        </p:nvGrpSpPr>
        <p:grpSpPr>
          <a:xfrm>
            <a:off x="1155191" y="5604051"/>
            <a:ext cx="995643" cy="1076283"/>
            <a:chOff x="2051477" y="1690688"/>
            <a:chExt cx="1656637" cy="1656638"/>
          </a:xfrm>
        </p:grpSpPr>
        <p:pic>
          <p:nvPicPr>
            <p:cNvPr id="75" name="Picture 6" descr="database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1477" y="1690688"/>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application, process, run, runtime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74891" y="1790905"/>
              <a:ext cx="1409810" cy="140981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3467371" y="5911359"/>
            <a:ext cx="2832946" cy="738664"/>
          </a:xfrm>
          <a:prstGeom prst="rect">
            <a:avLst/>
          </a:prstGeom>
          <a:noFill/>
        </p:spPr>
        <p:txBody>
          <a:bodyPr wrap="square" rtlCol="0">
            <a:spAutoFit/>
          </a:bodyPr>
          <a:lstStyle/>
          <a:p>
            <a:r>
              <a:rPr lang="en-US" sz="1400" dirty="0" err="1"/>
              <a:t>givMeRegion</a:t>
            </a:r>
            <a:r>
              <a:rPr lang="en-US" sz="1400" dirty="0"/>
              <a:t> is an SP the returns</a:t>
            </a:r>
          </a:p>
          <a:p>
            <a:r>
              <a:rPr lang="en-US" sz="1400" dirty="0"/>
              <a:t>a list of regions that person has access to</a:t>
            </a:r>
          </a:p>
        </p:txBody>
      </p:sp>
      <p:sp>
        <p:nvSpPr>
          <p:cNvPr id="21" name="Freeform 20"/>
          <p:cNvSpPr/>
          <p:nvPr/>
        </p:nvSpPr>
        <p:spPr>
          <a:xfrm>
            <a:off x="340925" y="3908809"/>
            <a:ext cx="1960148" cy="1628049"/>
          </a:xfrm>
          <a:custGeom>
            <a:avLst/>
            <a:gdLst>
              <a:gd name="connsiteX0" fmla="*/ 1960148 w 1960148"/>
              <a:gd name="connsiteY0" fmla="*/ 0 h 2280976"/>
              <a:gd name="connsiteX1" fmla="*/ 40912 w 1960148"/>
              <a:gd name="connsiteY1" fmla="*/ 1798655 h 2280976"/>
              <a:gd name="connsiteX2" fmla="*/ 834732 w 1960148"/>
              <a:gd name="connsiteY2" fmla="*/ 2280976 h 2280976"/>
            </a:gdLst>
            <a:ahLst/>
            <a:cxnLst>
              <a:cxn ang="0">
                <a:pos x="connsiteX0" y="connsiteY0"/>
              </a:cxn>
              <a:cxn ang="0">
                <a:pos x="connsiteX1" y="connsiteY1"/>
              </a:cxn>
              <a:cxn ang="0">
                <a:pos x="connsiteX2" y="connsiteY2"/>
              </a:cxn>
            </a:cxnLst>
            <a:rect l="l" t="t" r="r" b="b"/>
            <a:pathLst>
              <a:path w="1960148" h="2280976">
                <a:moveTo>
                  <a:pt x="1960148" y="0"/>
                </a:moveTo>
                <a:cubicBezTo>
                  <a:pt x="1094314" y="709246"/>
                  <a:pt x="228481" y="1418492"/>
                  <a:pt x="40912" y="1798655"/>
                </a:cubicBezTo>
                <a:cubicBezTo>
                  <a:pt x="-146657" y="2178818"/>
                  <a:pt x="344037" y="2229897"/>
                  <a:pt x="834732" y="2280976"/>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a:blip r:embed="rId10"/>
          <a:stretch>
            <a:fillRect/>
          </a:stretch>
        </p:blipFill>
        <p:spPr>
          <a:xfrm>
            <a:off x="6785782" y="800499"/>
            <a:ext cx="2784531" cy="1708015"/>
          </a:xfrm>
          <a:prstGeom prst="rect">
            <a:avLst/>
          </a:prstGeom>
        </p:spPr>
      </p:pic>
      <p:sp>
        <p:nvSpPr>
          <p:cNvPr id="78" name="Rectangle 77"/>
          <p:cNvSpPr/>
          <p:nvPr/>
        </p:nvSpPr>
        <p:spPr>
          <a:xfrm>
            <a:off x="6062897" y="749810"/>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endPar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2" name="TextBox 21"/>
          <p:cNvSpPr txBox="1"/>
          <p:nvPr/>
        </p:nvSpPr>
        <p:spPr>
          <a:xfrm>
            <a:off x="9584118" y="739310"/>
            <a:ext cx="2075318" cy="646331"/>
          </a:xfrm>
          <a:prstGeom prst="rect">
            <a:avLst/>
          </a:prstGeom>
          <a:noFill/>
        </p:spPr>
        <p:txBody>
          <a:bodyPr wrap="square" rtlCol="0">
            <a:spAutoFit/>
          </a:bodyPr>
          <a:lstStyle/>
          <a:p>
            <a:r>
              <a:rPr lang="en-US" dirty="0"/>
              <a:t>Connect to tables normally</a:t>
            </a:r>
          </a:p>
        </p:txBody>
      </p:sp>
      <p:sp>
        <p:nvSpPr>
          <p:cNvPr id="79" name="Rectangle 78"/>
          <p:cNvSpPr/>
          <p:nvPr/>
        </p:nvSpPr>
        <p:spPr>
          <a:xfrm>
            <a:off x="123615" y="2949572"/>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80" name="TextBox 79"/>
          <p:cNvSpPr txBox="1"/>
          <p:nvPr/>
        </p:nvSpPr>
        <p:spPr>
          <a:xfrm>
            <a:off x="700654" y="3054381"/>
            <a:ext cx="4683004" cy="369332"/>
          </a:xfrm>
          <a:prstGeom prst="rect">
            <a:avLst/>
          </a:prstGeom>
          <a:noFill/>
        </p:spPr>
        <p:txBody>
          <a:bodyPr wrap="square" rtlCol="0">
            <a:spAutoFit/>
          </a:bodyPr>
          <a:lstStyle/>
          <a:p>
            <a:r>
              <a:rPr lang="en-US" dirty="0"/>
              <a:t>Write your RAWSQL pass-thru </a:t>
            </a:r>
            <a:r>
              <a:rPr lang="en-US" dirty="0" err="1"/>
              <a:t>calc</a:t>
            </a:r>
            <a:r>
              <a:rPr lang="en-US" dirty="0"/>
              <a:t> to call the SP</a:t>
            </a:r>
          </a:p>
        </p:txBody>
      </p:sp>
      <p:sp>
        <p:nvSpPr>
          <p:cNvPr id="84" name="TextBox 83"/>
          <p:cNvSpPr txBox="1"/>
          <p:nvPr/>
        </p:nvSpPr>
        <p:spPr>
          <a:xfrm>
            <a:off x="33808" y="6517110"/>
            <a:ext cx="1205973" cy="369332"/>
          </a:xfrm>
          <a:prstGeom prst="rect">
            <a:avLst/>
          </a:prstGeom>
          <a:noFill/>
        </p:spPr>
        <p:txBody>
          <a:bodyPr wrap="square" rtlCol="0">
            <a:spAutoFit/>
          </a:bodyPr>
          <a:lstStyle/>
          <a:p>
            <a:r>
              <a:rPr lang="en-US" dirty="0" err="1"/>
              <a:t>Joeschmo</a:t>
            </a:r>
            <a:endParaRPr lang="en-US" dirty="0"/>
          </a:p>
        </p:txBody>
      </p:sp>
      <p:pic>
        <p:nvPicPr>
          <p:cNvPr id="85" name="Picture 2" descr="avatar, male, man, person, user, young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987" y="5774388"/>
            <a:ext cx="830794" cy="830794"/>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2353118" y="5980037"/>
            <a:ext cx="910518" cy="419338"/>
          </a:xfrm>
          <a:prstGeom prst="flowChartInternalStorage">
            <a:avLst/>
          </a:prstGeom>
          <a:noFill/>
          <a:ln w="28575">
            <a:solidFill>
              <a:schemeClr val="tx1">
                <a:lumMod val="85000"/>
                <a:lumOff val="15000"/>
              </a:schemeClr>
            </a:solidFill>
          </a:ln>
        </p:spPr>
        <p:txBody>
          <a:bodyPr wrap="square" rtlCol="0">
            <a:spAutoFit/>
          </a:bodyPr>
          <a:lstStyle/>
          <a:p>
            <a:r>
              <a:rPr lang="en-US" dirty="0"/>
              <a:t>WEST</a:t>
            </a:r>
          </a:p>
        </p:txBody>
      </p:sp>
      <p:sp>
        <p:nvSpPr>
          <p:cNvPr id="87" name="Right Arrow 86"/>
          <p:cNvSpPr/>
          <p:nvPr/>
        </p:nvSpPr>
        <p:spPr>
          <a:xfrm>
            <a:off x="891164" y="6030164"/>
            <a:ext cx="322978" cy="280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p:cNvSpPr/>
          <p:nvPr/>
        </p:nvSpPr>
        <p:spPr>
          <a:xfrm>
            <a:off x="2027811" y="6061346"/>
            <a:ext cx="339676" cy="338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774203" y="3103461"/>
            <a:ext cx="4482121" cy="923330"/>
          </a:xfrm>
          <a:prstGeom prst="rect">
            <a:avLst/>
          </a:prstGeom>
          <a:noFill/>
        </p:spPr>
        <p:txBody>
          <a:bodyPr wrap="square" rtlCol="0">
            <a:spAutoFit/>
          </a:bodyPr>
          <a:lstStyle/>
          <a:p>
            <a:r>
              <a:rPr lang="en-US" dirty="0"/>
              <a:t>This </a:t>
            </a:r>
            <a:r>
              <a:rPr lang="en-US" dirty="0" err="1"/>
              <a:t>calc</a:t>
            </a:r>
            <a:r>
              <a:rPr lang="en-US" dirty="0"/>
              <a:t> is essentially saying “T/F: this region in the list of regions this person has access to? (the list is given by the SP)</a:t>
            </a:r>
          </a:p>
        </p:txBody>
      </p:sp>
    </p:spTree>
    <p:extLst>
      <p:ext uri="{BB962C8B-B14F-4D97-AF65-F5344CB8AC3E}">
        <p14:creationId xmlns:p14="http://schemas.microsoft.com/office/powerpoint/2010/main" val="5118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8" grpId="0"/>
      <p:bldP spid="20" grpId="0"/>
      <p:bldP spid="21" grpId="0" animBg="1"/>
      <p:bldP spid="78" grpId="0"/>
      <p:bldP spid="22" grpId="0"/>
      <p:bldP spid="79" grpId="0"/>
      <p:bldP spid="80" grpId="0"/>
      <p:bldP spid="84" grpId="0"/>
      <p:bldP spid="86" grpId="0" animBg="1"/>
      <p:bldP spid="87" grpId="0" animBg="1"/>
      <p:bldP spid="88" grpId="0" animBg="1"/>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92899" y="3333484"/>
            <a:ext cx="5631494" cy="2358235"/>
          </a:xfrm>
          <a:prstGeom prst="rect">
            <a:avLst/>
          </a:prstGeom>
        </p:spPr>
      </p:pic>
      <p:sp>
        <p:nvSpPr>
          <p:cNvPr id="2" name="Title 1"/>
          <p:cNvSpPr>
            <a:spLocks noGrp="1"/>
          </p:cNvSpPr>
          <p:nvPr>
            <p:ph type="title"/>
          </p:nvPr>
        </p:nvSpPr>
        <p:spPr>
          <a:xfrm>
            <a:off x="838200" y="154620"/>
            <a:ext cx="10515600" cy="751366"/>
          </a:xfrm>
        </p:spPr>
        <p:txBody>
          <a:bodyPr>
            <a:normAutofit fontScale="90000"/>
          </a:bodyPr>
          <a:lstStyle/>
          <a:p>
            <a:pPr algn="ctr"/>
            <a:r>
              <a:rPr lang="en-US" dirty="0"/>
              <a:t>Stored </a:t>
            </a:r>
            <a:r>
              <a:rPr lang="en-US" dirty="0" err="1"/>
              <a:t>Procs</a:t>
            </a:r>
            <a:r>
              <a:rPr lang="en-US" dirty="0"/>
              <a:t> for the Security Context: Passing a Token</a:t>
            </a:r>
          </a:p>
        </p:txBody>
      </p:sp>
      <p:sp>
        <p:nvSpPr>
          <p:cNvPr id="46" name="Rectangle 45"/>
          <p:cNvSpPr/>
          <p:nvPr/>
        </p:nvSpPr>
        <p:spPr>
          <a:xfrm>
            <a:off x="6922398" y="4701303"/>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grpSp>
        <p:nvGrpSpPr>
          <p:cNvPr id="66" name="Group 65"/>
          <p:cNvGrpSpPr/>
          <p:nvPr/>
        </p:nvGrpSpPr>
        <p:grpSpPr>
          <a:xfrm>
            <a:off x="1504607" y="453023"/>
            <a:ext cx="1014224" cy="1096017"/>
            <a:chOff x="2051477" y="1690688"/>
            <a:chExt cx="1656637" cy="1656638"/>
          </a:xfrm>
        </p:grpSpPr>
        <p:pic>
          <p:nvPicPr>
            <p:cNvPr id="67" name="Picture 6" descr="databas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1477" y="1690688"/>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application, process, run, runtim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4891" y="1790905"/>
              <a:ext cx="1409810" cy="1409810"/>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ight Arrow 68"/>
          <p:cNvSpPr/>
          <p:nvPr/>
        </p:nvSpPr>
        <p:spPr>
          <a:xfrm>
            <a:off x="1217718" y="735365"/>
            <a:ext cx="328946" cy="334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p:cNvSpPr/>
          <p:nvPr/>
        </p:nvSpPr>
        <p:spPr>
          <a:xfrm>
            <a:off x="2443275" y="770850"/>
            <a:ext cx="316562" cy="322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2844414" y="693087"/>
            <a:ext cx="923946" cy="419338"/>
          </a:xfrm>
          <a:prstGeom prst="flowChartInternalStorage">
            <a:avLst/>
          </a:prstGeom>
          <a:noFill/>
          <a:ln w="28575">
            <a:solidFill>
              <a:schemeClr val="tx1">
                <a:lumMod val="85000"/>
                <a:lumOff val="15000"/>
              </a:schemeClr>
            </a:solidFill>
          </a:ln>
        </p:spPr>
        <p:txBody>
          <a:bodyPr wrap="square" rtlCol="0">
            <a:spAutoFit/>
          </a:bodyPr>
          <a:lstStyle/>
          <a:p>
            <a:r>
              <a:rPr lang="en-US" dirty="0"/>
              <a:t>WEST</a:t>
            </a:r>
          </a:p>
        </p:txBody>
      </p:sp>
      <p:pic>
        <p:nvPicPr>
          <p:cNvPr id="17" name="Picture 16"/>
          <p:cNvPicPr>
            <a:picLocks noChangeAspect="1"/>
          </p:cNvPicPr>
          <p:nvPr/>
        </p:nvPicPr>
        <p:blipFill>
          <a:blip r:embed="rId6"/>
          <a:stretch>
            <a:fillRect/>
          </a:stretch>
        </p:blipFill>
        <p:spPr>
          <a:xfrm>
            <a:off x="7424277" y="5073409"/>
            <a:ext cx="3437403" cy="1550536"/>
          </a:xfrm>
          <a:prstGeom prst="rect">
            <a:avLst/>
          </a:prstGeom>
        </p:spPr>
      </p:pic>
      <p:sp>
        <p:nvSpPr>
          <p:cNvPr id="18" name="Rectangle 17"/>
          <p:cNvSpPr/>
          <p:nvPr/>
        </p:nvSpPr>
        <p:spPr>
          <a:xfrm>
            <a:off x="7424277" y="4668869"/>
            <a:ext cx="3173638" cy="523220"/>
          </a:xfrm>
          <a:prstGeom prst="rect">
            <a:avLst/>
          </a:prstGeom>
          <a:noFill/>
        </p:spPr>
        <p:txBody>
          <a:bodyPr wrap="square" lIns="91440" tIns="45720" rIns="91440" bIns="45720">
            <a:spAutoFit/>
          </a:bodyPr>
          <a:lstStyle/>
          <a:p>
            <a:pPr algn="ctr"/>
            <a:r>
              <a:rPr lang="en-US" sz="2800" b="1" cap="none" spc="0" dirty="0">
                <a:ln w="22225">
                  <a:solidFill>
                    <a:schemeClr val="accent2"/>
                  </a:solidFill>
                  <a:prstDash val="solid"/>
                </a:ln>
                <a:solidFill>
                  <a:schemeClr val="accent2">
                    <a:lumMod val="40000"/>
                    <a:lumOff val="60000"/>
                  </a:schemeClr>
                </a:solidFill>
                <a:effectLst/>
              </a:rPr>
              <a:t>Data source filter</a:t>
            </a:r>
          </a:p>
        </p:txBody>
      </p:sp>
      <p:grpSp>
        <p:nvGrpSpPr>
          <p:cNvPr id="74" name="Group 73"/>
          <p:cNvGrpSpPr/>
          <p:nvPr/>
        </p:nvGrpSpPr>
        <p:grpSpPr>
          <a:xfrm>
            <a:off x="1238023" y="4811566"/>
            <a:ext cx="995643" cy="1076283"/>
            <a:chOff x="2051477" y="1690688"/>
            <a:chExt cx="1656637" cy="1656638"/>
          </a:xfrm>
        </p:grpSpPr>
        <p:pic>
          <p:nvPicPr>
            <p:cNvPr id="75" name="Picture 6" descr="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1477" y="1690688"/>
              <a:ext cx="1656637" cy="165663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application, process, run, runtime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74891" y="1790905"/>
              <a:ext cx="1409810" cy="140981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2253215" y="5848677"/>
            <a:ext cx="2832946" cy="738664"/>
          </a:xfrm>
          <a:prstGeom prst="rect">
            <a:avLst/>
          </a:prstGeom>
          <a:noFill/>
        </p:spPr>
        <p:txBody>
          <a:bodyPr wrap="square" rtlCol="0">
            <a:spAutoFit/>
          </a:bodyPr>
          <a:lstStyle/>
          <a:p>
            <a:r>
              <a:rPr lang="en-US" sz="1400" dirty="0" err="1"/>
              <a:t>givMeRegion</a:t>
            </a:r>
            <a:r>
              <a:rPr lang="en-US" sz="1400" dirty="0"/>
              <a:t> is an SP the returns</a:t>
            </a:r>
          </a:p>
          <a:p>
            <a:r>
              <a:rPr lang="en-US" sz="1400" dirty="0"/>
              <a:t>a list of regions that the token has access to</a:t>
            </a:r>
          </a:p>
        </p:txBody>
      </p:sp>
      <p:sp>
        <p:nvSpPr>
          <p:cNvPr id="21" name="Freeform 20"/>
          <p:cNvSpPr/>
          <p:nvPr/>
        </p:nvSpPr>
        <p:spPr>
          <a:xfrm>
            <a:off x="340925" y="3908809"/>
            <a:ext cx="1960148" cy="1021461"/>
          </a:xfrm>
          <a:custGeom>
            <a:avLst/>
            <a:gdLst>
              <a:gd name="connsiteX0" fmla="*/ 1960148 w 1960148"/>
              <a:gd name="connsiteY0" fmla="*/ 0 h 2280976"/>
              <a:gd name="connsiteX1" fmla="*/ 40912 w 1960148"/>
              <a:gd name="connsiteY1" fmla="*/ 1798655 h 2280976"/>
              <a:gd name="connsiteX2" fmla="*/ 834732 w 1960148"/>
              <a:gd name="connsiteY2" fmla="*/ 2280976 h 2280976"/>
            </a:gdLst>
            <a:ahLst/>
            <a:cxnLst>
              <a:cxn ang="0">
                <a:pos x="connsiteX0" y="connsiteY0"/>
              </a:cxn>
              <a:cxn ang="0">
                <a:pos x="connsiteX1" y="connsiteY1"/>
              </a:cxn>
              <a:cxn ang="0">
                <a:pos x="connsiteX2" y="connsiteY2"/>
              </a:cxn>
            </a:cxnLst>
            <a:rect l="l" t="t" r="r" b="b"/>
            <a:pathLst>
              <a:path w="1960148" h="2280976">
                <a:moveTo>
                  <a:pt x="1960148" y="0"/>
                </a:moveTo>
                <a:cubicBezTo>
                  <a:pt x="1094314" y="709246"/>
                  <a:pt x="228481" y="1418492"/>
                  <a:pt x="40912" y="1798655"/>
                </a:cubicBezTo>
                <a:cubicBezTo>
                  <a:pt x="-146657" y="2178818"/>
                  <a:pt x="344037" y="2229897"/>
                  <a:pt x="834732" y="2280976"/>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a:blip r:embed="rId9"/>
          <a:stretch>
            <a:fillRect/>
          </a:stretch>
        </p:blipFill>
        <p:spPr>
          <a:xfrm>
            <a:off x="8024123" y="622767"/>
            <a:ext cx="2348246" cy="1440400"/>
          </a:xfrm>
          <a:prstGeom prst="rect">
            <a:avLst/>
          </a:prstGeom>
        </p:spPr>
      </p:pic>
      <p:sp>
        <p:nvSpPr>
          <p:cNvPr id="78" name="Rectangle 77"/>
          <p:cNvSpPr/>
          <p:nvPr/>
        </p:nvSpPr>
        <p:spPr>
          <a:xfrm>
            <a:off x="7058116" y="658784"/>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endPar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2" name="TextBox 21"/>
          <p:cNvSpPr txBox="1"/>
          <p:nvPr/>
        </p:nvSpPr>
        <p:spPr>
          <a:xfrm>
            <a:off x="10116682" y="738268"/>
            <a:ext cx="2075318" cy="646331"/>
          </a:xfrm>
          <a:prstGeom prst="rect">
            <a:avLst/>
          </a:prstGeom>
          <a:noFill/>
        </p:spPr>
        <p:txBody>
          <a:bodyPr wrap="square" rtlCol="0">
            <a:spAutoFit/>
          </a:bodyPr>
          <a:lstStyle/>
          <a:p>
            <a:r>
              <a:rPr lang="en-US" dirty="0"/>
              <a:t>Connect to tables normally</a:t>
            </a:r>
          </a:p>
        </p:txBody>
      </p:sp>
      <p:sp>
        <p:nvSpPr>
          <p:cNvPr id="79" name="Rectangle 78"/>
          <p:cNvSpPr/>
          <p:nvPr/>
        </p:nvSpPr>
        <p:spPr>
          <a:xfrm>
            <a:off x="4226195" y="2092545"/>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80" name="TextBox 79"/>
          <p:cNvSpPr txBox="1"/>
          <p:nvPr/>
        </p:nvSpPr>
        <p:spPr>
          <a:xfrm>
            <a:off x="700654" y="3054381"/>
            <a:ext cx="4683004" cy="369332"/>
          </a:xfrm>
          <a:prstGeom prst="rect">
            <a:avLst/>
          </a:prstGeom>
          <a:noFill/>
        </p:spPr>
        <p:txBody>
          <a:bodyPr wrap="square" rtlCol="0">
            <a:spAutoFit/>
          </a:bodyPr>
          <a:lstStyle/>
          <a:p>
            <a:r>
              <a:rPr lang="en-US" dirty="0"/>
              <a:t>Write your RAWSQL pass-thru </a:t>
            </a:r>
            <a:r>
              <a:rPr lang="en-US" dirty="0" err="1"/>
              <a:t>calc</a:t>
            </a:r>
            <a:r>
              <a:rPr lang="en-US" dirty="0"/>
              <a:t> to call the SP</a:t>
            </a:r>
          </a:p>
        </p:txBody>
      </p:sp>
      <p:sp>
        <p:nvSpPr>
          <p:cNvPr id="86" name="TextBox 85"/>
          <p:cNvSpPr txBox="1"/>
          <p:nvPr/>
        </p:nvSpPr>
        <p:spPr>
          <a:xfrm>
            <a:off x="2443275" y="5257054"/>
            <a:ext cx="910518" cy="419338"/>
          </a:xfrm>
          <a:prstGeom prst="flowChartInternalStorage">
            <a:avLst/>
          </a:prstGeom>
          <a:noFill/>
          <a:ln w="28575">
            <a:solidFill>
              <a:schemeClr val="tx1">
                <a:lumMod val="85000"/>
                <a:lumOff val="15000"/>
              </a:schemeClr>
            </a:solidFill>
          </a:ln>
        </p:spPr>
        <p:txBody>
          <a:bodyPr wrap="square" rtlCol="0">
            <a:spAutoFit/>
          </a:bodyPr>
          <a:lstStyle/>
          <a:p>
            <a:r>
              <a:rPr lang="en-US" dirty="0"/>
              <a:t>WEST</a:t>
            </a:r>
          </a:p>
        </p:txBody>
      </p:sp>
      <p:sp>
        <p:nvSpPr>
          <p:cNvPr id="87" name="Right Arrow 86"/>
          <p:cNvSpPr/>
          <p:nvPr/>
        </p:nvSpPr>
        <p:spPr>
          <a:xfrm>
            <a:off x="974685" y="5333274"/>
            <a:ext cx="322978" cy="280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p:cNvSpPr/>
          <p:nvPr/>
        </p:nvSpPr>
        <p:spPr>
          <a:xfrm>
            <a:off x="2134885" y="5306565"/>
            <a:ext cx="339676" cy="338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466507" y="3250879"/>
            <a:ext cx="4482121" cy="923330"/>
          </a:xfrm>
          <a:prstGeom prst="rect">
            <a:avLst/>
          </a:prstGeom>
          <a:noFill/>
        </p:spPr>
        <p:txBody>
          <a:bodyPr wrap="square" rtlCol="0">
            <a:spAutoFit/>
          </a:bodyPr>
          <a:lstStyle/>
          <a:p>
            <a:r>
              <a:rPr lang="en-US" dirty="0"/>
              <a:t>This </a:t>
            </a:r>
            <a:r>
              <a:rPr lang="en-US" dirty="0" err="1"/>
              <a:t>calc</a:t>
            </a:r>
            <a:r>
              <a:rPr lang="en-US" dirty="0"/>
              <a:t> is essentially saying “T/F: this region in the list of regions this token has access to?” (the list is given by the SP)</a:t>
            </a:r>
          </a:p>
        </p:txBody>
      </p:sp>
      <p:sp>
        <p:nvSpPr>
          <p:cNvPr id="32" name="TextBox 31"/>
          <p:cNvSpPr txBox="1"/>
          <p:nvPr/>
        </p:nvSpPr>
        <p:spPr>
          <a:xfrm>
            <a:off x="348639" y="1284368"/>
            <a:ext cx="817194" cy="415498"/>
          </a:xfrm>
          <a:prstGeom prst="rect">
            <a:avLst/>
          </a:prstGeom>
          <a:noFill/>
        </p:spPr>
        <p:txBody>
          <a:bodyPr wrap="square" rtlCol="0">
            <a:spAutoFit/>
          </a:bodyPr>
          <a:lstStyle/>
          <a:p>
            <a:r>
              <a:rPr lang="en-US" sz="1050" dirty="0"/>
              <a:t>Asdljh320942liksadjf</a:t>
            </a:r>
          </a:p>
        </p:txBody>
      </p:sp>
      <p:pic>
        <p:nvPicPr>
          <p:cNvPr id="33" name="Picture 4" descr="key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706" y="528005"/>
            <a:ext cx="806612" cy="8066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avatar, male, man, person, user, young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8158" y="953360"/>
            <a:ext cx="386849" cy="38684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236871" y="5736473"/>
            <a:ext cx="729658" cy="276999"/>
          </a:xfrm>
          <a:prstGeom prst="rect">
            <a:avLst/>
          </a:prstGeom>
          <a:noFill/>
        </p:spPr>
        <p:txBody>
          <a:bodyPr wrap="square" rtlCol="0">
            <a:spAutoFit/>
          </a:bodyPr>
          <a:lstStyle/>
          <a:p>
            <a:r>
              <a:rPr lang="en-US" sz="600" dirty="0"/>
              <a:t>Asdljh320942liksadjf</a:t>
            </a:r>
          </a:p>
        </p:txBody>
      </p:sp>
      <p:pic>
        <p:nvPicPr>
          <p:cNvPr id="37" name="Picture 4" descr="key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230" y="4981417"/>
            <a:ext cx="706439" cy="7064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avatar, male, man, person, user, young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7909" y="5397221"/>
            <a:ext cx="326750" cy="3267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action, arrow, loop, process, step ic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92586" y="5696252"/>
            <a:ext cx="595772" cy="59577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closed, lock, secure ic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04390" y="5815304"/>
            <a:ext cx="275307" cy="27530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application, window ico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33820" y="2099503"/>
            <a:ext cx="767449" cy="767449"/>
          </a:xfrm>
          <a:prstGeom prst="rect">
            <a:avLst/>
          </a:prstGeom>
          <a:noFill/>
          <a:extLst>
            <a:ext uri="{909E8E84-426E-40DD-AFC4-6F175D3DCCD1}">
              <a14:hiddenFill xmlns:a14="http://schemas.microsoft.com/office/drawing/2010/main">
                <a:solidFill>
                  <a:srgbClr val="FFFFFF"/>
                </a:solidFill>
              </a14:hiddenFill>
            </a:ext>
          </a:extLst>
        </p:spPr>
      </p:pic>
      <p:sp>
        <p:nvSpPr>
          <p:cNvPr id="53" name="Freeform 52"/>
          <p:cNvSpPr/>
          <p:nvPr/>
        </p:nvSpPr>
        <p:spPr>
          <a:xfrm>
            <a:off x="6159680" y="2303601"/>
            <a:ext cx="613654" cy="191008"/>
          </a:xfrm>
          <a:custGeom>
            <a:avLst/>
            <a:gdLst>
              <a:gd name="connsiteX0" fmla="*/ 0 w 804333"/>
              <a:gd name="connsiteY0" fmla="*/ 92103 h 1116570"/>
              <a:gd name="connsiteX1" fmla="*/ 643466 w 804333"/>
              <a:gd name="connsiteY1" fmla="*/ 100570 h 1116570"/>
              <a:gd name="connsiteX2" fmla="*/ 804333 w 804333"/>
              <a:gd name="connsiteY2" fmla="*/ 1116570 h 1116570"/>
            </a:gdLst>
            <a:ahLst/>
            <a:cxnLst>
              <a:cxn ang="0">
                <a:pos x="connsiteX0" y="connsiteY0"/>
              </a:cxn>
              <a:cxn ang="0">
                <a:pos x="connsiteX1" y="connsiteY1"/>
              </a:cxn>
              <a:cxn ang="0">
                <a:pos x="connsiteX2" y="connsiteY2"/>
              </a:cxn>
            </a:cxnLst>
            <a:rect l="l" t="t" r="r" b="b"/>
            <a:pathLst>
              <a:path w="804333" h="1116570">
                <a:moveTo>
                  <a:pt x="0" y="92103"/>
                </a:moveTo>
                <a:cubicBezTo>
                  <a:pt x="254705" y="10964"/>
                  <a:pt x="509411" y="-70175"/>
                  <a:pt x="643466" y="100570"/>
                </a:cubicBezTo>
                <a:cubicBezTo>
                  <a:pt x="777522" y="271315"/>
                  <a:pt x="747889" y="965581"/>
                  <a:pt x="804333" y="111657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4" descr="key ico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97883" y="2303601"/>
            <a:ext cx="290392" cy="29039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8312824" y="2199387"/>
            <a:ext cx="3903140" cy="584775"/>
          </a:xfrm>
          <a:prstGeom prst="rect">
            <a:avLst/>
          </a:prstGeom>
          <a:noFill/>
        </p:spPr>
        <p:txBody>
          <a:bodyPr wrap="square" rtlCol="0">
            <a:spAutoFit/>
          </a:bodyPr>
          <a:lstStyle/>
          <a:p>
            <a:r>
              <a:rPr lang="en-US" sz="1600" dirty="0"/>
              <a:t>Application sets the Tableau parameter</a:t>
            </a:r>
          </a:p>
          <a:p>
            <a:r>
              <a:rPr lang="en-US" sz="1600" dirty="0"/>
              <a:t>as the encrypted token</a:t>
            </a:r>
          </a:p>
        </p:txBody>
      </p:sp>
      <p:pic>
        <p:nvPicPr>
          <p:cNvPr id="56" name="Picture 55"/>
          <p:cNvPicPr>
            <a:picLocks noChangeAspect="1"/>
          </p:cNvPicPr>
          <p:nvPr/>
        </p:nvPicPr>
        <p:blipFill>
          <a:blip r:embed="rId17"/>
          <a:stretch>
            <a:fillRect/>
          </a:stretch>
        </p:blipFill>
        <p:spPr>
          <a:xfrm>
            <a:off x="6526552" y="2491775"/>
            <a:ext cx="742460" cy="336697"/>
          </a:xfrm>
          <a:prstGeom prst="rect">
            <a:avLst/>
          </a:prstGeom>
        </p:spPr>
      </p:pic>
      <p:grpSp>
        <p:nvGrpSpPr>
          <p:cNvPr id="58" name="Group 57"/>
          <p:cNvGrpSpPr/>
          <p:nvPr/>
        </p:nvGrpSpPr>
        <p:grpSpPr>
          <a:xfrm>
            <a:off x="5646128" y="2303601"/>
            <a:ext cx="562766" cy="478225"/>
            <a:chOff x="2314014" y="4439669"/>
            <a:chExt cx="603169" cy="603169"/>
          </a:xfrm>
        </p:grpSpPr>
        <p:pic>
          <p:nvPicPr>
            <p:cNvPr id="59" name="Picture 18" descr="api, code, coding, gear, programming, settings, window icon"/>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14014" y="4439669"/>
              <a:ext cx="603169" cy="60316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descr="javascript, js ico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71224" y="4444580"/>
              <a:ext cx="236001" cy="23600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Rectangle 60"/>
          <p:cNvSpPr/>
          <p:nvPr/>
        </p:nvSpPr>
        <p:spPr>
          <a:xfrm>
            <a:off x="198745" y="2904596"/>
            <a:ext cx="6932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20609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8" grpId="0"/>
      <p:bldP spid="20" grpId="0"/>
      <p:bldP spid="21" grpId="0" animBg="1"/>
      <p:bldP spid="78" grpId="0"/>
      <p:bldP spid="22" grpId="0"/>
      <p:bldP spid="79" grpId="0"/>
      <p:bldP spid="80" grpId="0"/>
      <p:bldP spid="86" grpId="0" animBg="1"/>
      <p:bldP spid="87" grpId="0" animBg="1"/>
      <p:bldP spid="88" grpId="0" animBg="1"/>
      <p:bldP spid="23" grpId="0"/>
      <p:bldP spid="36" grpId="0"/>
      <p:bldP spid="53" grpId="0" animBg="1"/>
      <p:bldP spid="55" grpId="0"/>
      <p:bldP spid="6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026584" y="2177090"/>
            <a:ext cx="9926861" cy="553998"/>
          </a:xfrm>
        </p:spPr>
        <p:txBody>
          <a:bodyPr/>
          <a:lstStyle/>
          <a:p>
            <a:r>
              <a:rPr lang="en-US" dirty="0"/>
              <a:t>Hands-On: RAWSQL</a:t>
            </a:r>
          </a:p>
        </p:txBody>
      </p:sp>
    </p:spTree>
    <p:extLst>
      <p:ext uri="{BB962C8B-B14F-4D97-AF65-F5344CB8AC3E}">
        <p14:creationId xmlns:p14="http://schemas.microsoft.com/office/powerpoint/2010/main" val="20021627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8014C-0B6A-1244-9343-7EEAA9B43FF7}"/>
              </a:ext>
            </a:extLst>
          </p:cNvPr>
          <p:cNvSpPr>
            <a:spLocks noGrp="1"/>
          </p:cNvSpPr>
          <p:nvPr>
            <p:ph idx="14"/>
          </p:nvPr>
        </p:nvSpPr>
        <p:spPr>
          <a:xfrm>
            <a:off x="682256" y="2021003"/>
            <a:ext cx="11061517" cy="646203"/>
          </a:xfrm>
        </p:spPr>
        <p:txBody>
          <a:bodyPr/>
          <a:lstStyle/>
          <a:p>
            <a:pPr indent="0">
              <a:buNone/>
            </a:pPr>
            <a:r>
              <a:rPr lang="en-US" dirty="0"/>
              <a:t>RAWSQL methods do not require </a:t>
            </a:r>
            <a:r>
              <a:rPr lang="en-US" dirty="0" err="1"/>
              <a:t>JOINing</a:t>
            </a:r>
            <a:r>
              <a:rPr lang="en-US" dirty="0"/>
              <a:t> tables together, so just JOIN to the fact table / view</a:t>
            </a:r>
          </a:p>
        </p:txBody>
      </p:sp>
      <p:sp>
        <p:nvSpPr>
          <p:cNvPr id="3" name="Text Placeholder 2">
            <a:extLst>
              <a:ext uri="{FF2B5EF4-FFF2-40B4-BE49-F238E27FC236}">
                <a16:creationId xmlns:a16="http://schemas.microsoft.com/office/drawing/2014/main" id="{9ACD19D3-8A88-864C-9488-003065243F7E}"/>
              </a:ext>
            </a:extLst>
          </p:cNvPr>
          <p:cNvSpPr>
            <a:spLocks noGrp="1"/>
          </p:cNvSpPr>
          <p:nvPr>
            <p:ph type="body" sz="quarter" idx="11"/>
          </p:nvPr>
        </p:nvSpPr>
        <p:spPr>
          <a:xfrm>
            <a:off x="682256" y="543623"/>
            <a:ext cx="10827489" cy="1107996"/>
          </a:xfrm>
        </p:spPr>
        <p:txBody>
          <a:bodyPr/>
          <a:lstStyle/>
          <a:p>
            <a:r>
              <a:rPr lang="en-US" dirty="0"/>
              <a:t>Step 1: Connect just to the Superstore fact table in Tableau</a:t>
            </a:r>
          </a:p>
        </p:txBody>
      </p:sp>
    </p:spTree>
    <p:extLst>
      <p:ext uri="{BB962C8B-B14F-4D97-AF65-F5344CB8AC3E}">
        <p14:creationId xmlns:p14="http://schemas.microsoft.com/office/powerpoint/2010/main" val="3520664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8014C-0B6A-1244-9343-7EEAA9B43FF7}"/>
              </a:ext>
            </a:extLst>
          </p:cNvPr>
          <p:cNvSpPr>
            <a:spLocks noGrp="1"/>
          </p:cNvSpPr>
          <p:nvPr>
            <p:ph idx="14"/>
          </p:nvPr>
        </p:nvSpPr>
        <p:spPr>
          <a:xfrm>
            <a:off x="682256" y="1546870"/>
            <a:ext cx="11061517" cy="1420645"/>
          </a:xfrm>
        </p:spPr>
        <p:txBody>
          <a:bodyPr/>
          <a:lstStyle/>
          <a:p>
            <a:pPr indent="0">
              <a:buNone/>
            </a:pPr>
            <a:r>
              <a:rPr lang="en-US" dirty="0"/>
              <a:t>In the real world, you will use the USERNAME() function to securely pass the username into the Calculated Field</a:t>
            </a:r>
          </a:p>
          <a:p>
            <a:pPr indent="0">
              <a:buNone/>
            </a:pPr>
            <a:endParaRPr lang="en-US" dirty="0"/>
          </a:p>
          <a:p>
            <a:pPr indent="0">
              <a:buNone/>
            </a:pPr>
            <a:r>
              <a:rPr lang="en-US" dirty="0"/>
              <a:t>For this example, create a String parameter called [Username Test Param]</a:t>
            </a:r>
          </a:p>
        </p:txBody>
      </p:sp>
      <p:sp>
        <p:nvSpPr>
          <p:cNvPr id="3" name="Text Placeholder 2">
            <a:extLst>
              <a:ext uri="{FF2B5EF4-FFF2-40B4-BE49-F238E27FC236}">
                <a16:creationId xmlns:a16="http://schemas.microsoft.com/office/drawing/2014/main" id="{9ACD19D3-8A88-864C-9488-003065243F7E}"/>
              </a:ext>
            </a:extLst>
          </p:cNvPr>
          <p:cNvSpPr>
            <a:spLocks noGrp="1"/>
          </p:cNvSpPr>
          <p:nvPr>
            <p:ph type="body" sz="quarter" idx="11"/>
          </p:nvPr>
        </p:nvSpPr>
        <p:spPr/>
        <p:txBody>
          <a:bodyPr/>
          <a:lstStyle/>
          <a:p>
            <a:r>
              <a:rPr lang="en-US" dirty="0"/>
              <a:t>Step 2: Create a Test Parameter</a:t>
            </a:r>
          </a:p>
        </p:txBody>
      </p:sp>
    </p:spTree>
    <p:extLst>
      <p:ext uri="{BB962C8B-B14F-4D97-AF65-F5344CB8AC3E}">
        <p14:creationId xmlns:p14="http://schemas.microsoft.com/office/powerpoint/2010/main" val="346299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8014C-0B6A-1244-9343-7EEAA9B43FF7}"/>
              </a:ext>
            </a:extLst>
          </p:cNvPr>
          <p:cNvSpPr>
            <a:spLocks noGrp="1"/>
          </p:cNvSpPr>
          <p:nvPr>
            <p:ph idx="14"/>
          </p:nvPr>
        </p:nvSpPr>
        <p:spPr>
          <a:xfrm>
            <a:off x="682256" y="1546870"/>
            <a:ext cx="11061517" cy="2646430"/>
          </a:xfrm>
        </p:spPr>
        <p:txBody>
          <a:bodyPr/>
          <a:lstStyle/>
          <a:p>
            <a:pPr indent="0">
              <a:buNone/>
            </a:pPr>
            <a:r>
              <a:rPr lang="en-US" dirty="0"/>
              <a:t>RAWSQL_BOOL(</a:t>
            </a:r>
          </a:p>
          <a:p>
            <a:pPr indent="0">
              <a:buNone/>
            </a:pPr>
            <a:r>
              <a:rPr lang="en-US" dirty="0"/>
              <a:t>'region IN (</a:t>
            </a:r>
          </a:p>
          <a:p>
            <a:pPr indent="0">
              <a:buNone/>
            </a:pPr>
            <a:r>
              <a:rPr lang="en-US" dirty="0"/>
              <a:t>SELECT </a:t>
            </a:r>
            <a:r>
              <a:rPr lang="en-US" dirty="0" err="1"/>
              <a:t>sub_region_name</a:t>
            </a:r>
            <a:r>
              <a:rPr lang="en-US" dirty="0"/>
              <a:t> </a:t>
            </a:r>
          </a:p>
          <a:p>
            <a:pPr indent="0">
              <a:buNone/>
            </a:pPr>
            <a:r>
              <a:rPr lang="en-US" dirty="0"/>
              <a:t>FROM </a:t>
            </a:r>
            <a:r>
              <a:rPr lang="en-US" dirty="0" err="1"/>
              <a:t>users_entitlements_roles_view</a:t>
            </a:r>
            <a:r>
              <a:rPr lang="en-US" dirty="0"/>
              <a:t> </a:t>
            </a:r>
          </a:p>
          <a:p>
            <a:pPr indent="0">
              <a:buNone/>
            </a:pPr>
            <a:r>
              <a:rPr lang="en-US" dirty="0"/>
              <a:t>WHERE username = %1) ‘,</a:t>
            </a:r>
          </a:p>
          <a:p>
            <a:pPr indent="0">
              <a:buNone/>
            </a:pPr>
            <a:r>
              <a:rPr lang="en-US" dirty="0"/>
              <a:t>  [Username Test Param] </a:t>
            </a:r>
          </a:p>
          <a:p>
            <a:pPr indent="0">
              <a:buNone/>
            </a:pPr>
            <a:r>
              <a:rPr lang="en-US" dirty="0"/>
              <a:t>)</a:t>
            </a:r>
          </a:p>
        </p:txBody>
      </p:sp>
      <p:sp>
        <p:nvSpPr>
          <p:cNvPr id="3" name="Text Placeholder 2">
            <a:extLst>
              <a:ext uri="{FF2B5EF4-FFF2-40B4-BE49-F238E27FC236}">
                <a16:creationId xmlns:a16="http://schemas.microsoft.com/office/drawing/2014/main" id="{9ACD19D3-8A88-864C-9488-003065243F7E}"/>
              </a:ext>
            </a:extLst>
          </p:cNvPr>
          <p:cNvSpPr>
            <a:spLocks noGrp="1"/>
          </p:cNvSpPr>
          <p:nvPr>
            <p:ph type="body" sz="quarter" idx="11"/>
          </p:nvPr>
        </p:nvSpPr>
        <p:spPr/>
        <p:txBody>
          <a:bodyPr/>
          <a:lstStyle/>
          <a:p>
            <a:r>
              <a:rPr lang="en-US" dirty="0"/>
              <a:t>Step 3: Create this Calculated Field</a:t>
            </a:r>
          </a:p>
        </p:txBody>
      </p:sp>
    </p:spTree>
    <p:extLst>
      <p:ext uri="{BB962C8B-B14F-4D97-AF65-F5344CB8AC3E}">
        <p14:creationId xmlns:p14="http://schemas.microsoft.com/office/powerpoint/2010/main" val="3244929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8014C-0B6A-1244-9343-7EEAA9B43FF7}"/>
              </a:ext>
            </a:extLst>
          </p:cNvPr>
          <p:cNvSpPr>
            <a:spLocks noGrp="1"/>
          </p:cNvSpPr>
          <p:nvPr>
            <p:ph idx="14"/>
          </p:nvPr>
        </p:nvSpPr>
        <p:spPr>
          <a:xfrm>
            <a:off x="682256" y="2322725"/>
            <a:ext cx="11061517" cy="2259208"/>
          </a:xfrm>
        </p:spPr>
        <p:txBody>
          <a:bodyPr/>
          <a:lstStyle/>
          <a:p>
            <a:pPr indent="0">
              <a:buNone/>
            </a:pPr>
            <a:r>
              <a:rPr lang="en-US" dirty="0"/>
              <a:t>RAWSQL_BOOL(</a:t>
            </a:r>
          </a:p>
          <a:p>
            <a:pPr indent="0">
              <a:buNone/>
            </a:pPr>
            <a:r>
              <a:rPr lang="en-US" dirty="0"/>
              <a:t>'region IN (</a:t>
            </a:r>
          </a:p>
          <a:p>
            <a:pPr indent="0">
              <a:buNone/>
            </a:pPr>
            <a:r>
              <a:rPr lang="en-US" dirty="0"/>
              <a:t>SELECT </a:t>
            </a:r>
            <a:r>
              <a:rPr lang="en-US" dirty="0" err="1"/>
              <a:t>security_role</a:t>
            </a:r>
            <a:r>
              <a:rPr lang="en-US" dirty="0"/>
              <a:t>('</a:t>
            </a:r>
            <a:r>
              <a:rPr lang="en-US" dirty="0" err="1"/>
              <a:t>sub_region_name</a:t>
            </a:r>
            <a:r>
              <a:rPr lang="en-US" dirty="0"/>
              <a:t>', %1))</a:t>
            </a:r>
          </a:p>
          <a:p>
            <a:pPr indent="0">
              <a:buNone/>
            </a:pPr>
            <a:r>
              <a:rPr lang="en-US" dirty="0"/>
              <a:t>‘,</a:t>
            </a:r>
          </a:p>
          <a:p>
            <a:pPr indent="0">
              <a:buNone/>
            </a:pPr>
            <a:r>
              <a:rPr lang="en-US" dirty="0"/>
              <a:t>  [Username Test Param] </a:t>
            </a:r>
          </a:p>
          <a:p>
            <a:pPr indent="0">
              <a:buNone/>
            </a:pPr>
            <a:r>
              <a:rPr lang="en-US" dirty="0"/>
              <a:t>)</a:t>
            </a:r>
          </a:p>
        </p:txBody>
      </p:sp>
      <p:sp>
        <p:nvSpPr>
          <p:cNvPr id="3" name="Text Placeholder 2">
            <a:extLst>
              <a:ext uri="{FF2B5EF4-FFF2-40B4-BE49-F238E27FC236}">
                <a16:creationId xmlns:a16="http://schemas.microsoft.com/office/drawing/2014/main" id="{9ACD19D3-8A88-864C-9488-003065243F7E}"/>
              </a:ext>
            </a:extLst>
          </p:cNvPr>
          <p:cNvSpPr>
            <a:spLocks noGrp="1"/>
          </p:cNvSpPr>
          <p:nvPr>
            <p:ph type="body" sz="quarter" idx="11"/>
          </p:nvPr>
        </p:nvSpPr>
        <p:spPr>
          <a:xfrm>
            <a:off x="682256" y="543623"/>
            <a:ext cx="10827489" cy="1107996"/>
          </a:xfrm>
        </p:spPr>
        <p:txBody>
          <a:bodyPr/>
          <a:lstStyle/>
          <a:p>
            <a:r>
              <a:rPr lang="en-US" dirty="0"/>
              <a:t>Step 4: Alternative Calculated Field Calling a Function</a:t>
            </a:r>
          </a:p>
        </p:txBody>
      </p:sp>
    </p:spTree>
    <p:extLst>
      <p:ext uri="{BB962C8B-B14F-4D97-AF65-F5344CB8AC3E}">
        <p14:creationId xmlns:p14="http://schemas.microsoft.com/office/powerpoint/2010/main" val="6970476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536F-C013-BC44-ACD0-A917E474091A}"/>
              </a:ext>
            </a:extLst>
          </p:cNvPr>
          <p:cNvSpPr>
            <a:spLocks noGrp="1"/>
          </p:cNvSpPr>
          <p:nvPr>
            <p:ph type="title"/>
          </p:nvPr>
        </p:nvSpPr>
        <p:spPr>
          <a:xfrm>
            <a:off x="254000" y="2252036"/>
            <a:ext cx="11671300" cy="2585323"/>
          </a:xfrm>
        </p:spPr>
        <p:txBody>
          <a:bodyPr/>
          <a:lstStyle/>
          <a:p>
            <a:pPr algn="l"/>
            <a:r>
              <a:rPr lang="en-US" dirty="0">
                <a:latin typeface="Impact" panose="020B0806030902050204" pitchFamily="34" charset="0"/>
              </a:rPr>
              <a:t>Securely Filtering at </a:t>
            </a:r>
            <a:br>
              <a:rPr lang="en-US" dirty="0">
                <a:latin typeface="Impact" panose="020B0806030902050204" pitchFamily="34" charset="0"/>
              </a:rPr>
            </a:br>
            <a:r>
              <a:rPr lang="en-US" dirty="0">
                <a:latin typeface="Impact" panose="020B0806030902050204" pitchFamily="34" charset="0"/>
              </a:rPr>
              <a:t>Report Load Time </a:t>
            </a:r>
            <a:br>
              <a:rPr lang="en-US" dirty="0">
                <a:latin typeface="Impact" panose="020B0806030902050204" pitchFamily="34" charset="0"/>
              </a:rPr>
            </a:br>
            <a:r>
              <a:rPr lang="en-US" dirty="0">
                <a:latin typeface="Impact" panose="020B0806030902050204" pitchFamily="34" charset="0"/>
              </a:rPr>
              <a:t>using Parameters</a:t>
            </a:r>
          </a:p>
        </p:txBody>
      </p:sp>
    </p:spTree>
    <p:extLst>
      <p:ext uri="{BB962C8B-B14F-4D97-AF65-F5344CB8AC3E}">
        <p14:creationId xmlns:p14="http://schemas.microsoft.com/office/powerpoint/2010/main" val="46001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82256" y="543623"/>
            <a:ext cx="10827489" cy="1107996"/>
          </a:xfrm>
        </p:spPr>
        <p:txBody>
          <a:bodyPr/>
          <a:lstStyle/>
          <a:p>
            <a:r>
              <a:rPr lang="en-US" dirty="0"/>
              <a:t>Unbreakable Row Level Security Filters in Tableau</a:t>
            </a:r>
          </a:p>
        </p:txBody>
      </p:sp>
      <p:sp>
        <p:nvSpPr>
          <p:cNvPr id="3" name="Text Placeholder 2"/>
          <p:cNvSpPr>
            <a:spLocks noGrp="1"/>
          </p:cNvSpPr>
          <p:nvPr>
            <p:ph type="body" sz="quarter" idx="12"/>
          </p:nvPr>
        </p:nvSpPr>
        <p:spPr>
          <a:xfrm>
            <a:off x="682256" y="2115256"/>
            <a:ext cx="10827490" cy="2534092"/>
          </a:xfrm>
        </p:spPr>
        <p:txBody>
          <a:bodyPr/>
          <a:lstStyle/>
          <a:p>
            <a:pPr marL="457200" indent="-457200">
              <a:buFont typeface="+mj-lt"/>
              <a:buAutoNum type="arabicPeriod"/>
            </a:pPr>
            <a:r>
              <a:rPr lang="en-US" sz="2400" dirty="0"/>
              <a:t>User Calculation or Parameter in Calculated Field (Desktop)</a:t>
            </a:r>
          </a:p>
          <a:p>
            <a:pPr marL="457200" indent="-457200">
              <a:buFont typeface="+mj-lt"/>
              <a:buAutoNum type="arabicPeriod"/>
            </a:pPr>
            <a:endParaRPr lang="en-US" sz="2400" dirty="0"/>
          </a:p>
          <a:p>
            <a:pPr marL="457200" indent="-457200">
              <a:buFont typeface="+mj-lt"/>
              <a:buAutoNum type="arabicPeriod"/>
            </a:pPr>
            <a:r>
              <a:rPr lang="en-US" sz="2400" dirty="0"/>
              <a:t>Data Source Filter on Calculated Field (Desktop)</a:t>
            </a:r>
          </a:p>
          <a:p>
            <a:pPr marL="457200" indent="-457200">
              <a:buFont typeface="+mj-lt"/>
              <a:buAutoNum type="arabicPeriod"/>
            </a:pPr>
            <a:endParaRPr lang="en-US" sz="2400" dirty="0"/>
          </a:p>
          <a:p>
            <a:pPr marL="457200" indent="-457200">
              <a:buFont typeface="+mj-lt"/>
              <a:buAutoNum type="arabicPeriod"/>
            </a:pPr>
            <a:r>
              <a:rPr lang="en-US" sz="2400" dirty="0"/>
              <a:t>Published Data Source (Server)</a:t>
            </a:r>
          </a:p>
          <a:p>
            <a:endParaRPr lang="en-US" dirty="0"/>
          </a:p>
        </p:txBody>
      </p:sp>
    </p:spTree>
    <p:extLst>
      <p:ext uri="{BB962C8B-B14F-4D97-AF65-F5344CB8AC3E}">
        <p14:creationId xmlns:p14="http://schemas.microsoft.com/office/powerpoint/2010/main" val="365158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26584" y="2177090"/>
            <a:ext cx="9926861" cy="553998"/>
          </a:xfrm>
        </p:spPr>
        <p:txBody>
          <a:bodyPr/>
          <a:lstStyle/>
          <a:p>
            <a:r>
              <a:rPr lang="en-US" dirty="0"/>
              <a:t>Filtering at Report Load Time</a:t>
            </a:r>
          </a:p>
        </p:txBody>
      </p:sp>
    </p:spTree>
    <p:extLst>
      <p:ext uri="{BB962C8B-B14F-4D97-AF65-F5344CB8AC3E}">
        <p14:creationId xmlns:p14="http://schemas.microsoft.com/office/powerpoint/2010/main" val="640957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E22C1E-86C6-A14F-A3FE-1A11E35061E9}"/>
              </a:ext>
            </a:extLst>
          </p:cNvPr>
          <p:cNvSpPr/>
          <p:nvPr/>
        </p:nvSpPr>
        <p:spPr>
          <a:xfrm>
            <a:off x="7958261" y="1558408"/>
            <a:ext cx="2537460" cy="1158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Benton Sans" panose="02000504020000020004"/>
              </a:rPr>
              <a:t>All Data View</a:t>
            </a:r>
          </a:p>
        </p:txBody>
      </p:sp>
      <p:sp>
        <p:nvSpPr>
          <p:cNvPr id="5" name="Rectangle 4">
            <a:extLst>
              <a:ext uri="{FF2B5EF4-FFF2-40B4-BE49-F238E27FC236}">
                <a16:creationId xmlns:a16="http://schemas.microsoft.com/office/drawing/2014/main" id="{CFFAB841-3632-EA48-9101-5DC06047F644}"/>
              </a:ext>
            </a:extLst>
          </p:cNvPr>
          <p:cNvSpPr/>
          <p:nvPr/>
        </p:nvSpPr>
        <p:spPr>
          <a:xfrm>
            <a:off x="1224691" y="1647254"/>
            <a:ext cx="2537460" cy="1158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Benton Sans" panose="02000504020000020004"/>
              </a:rPr>
              <a:t>All Entitlements</a:t>
            </a:r>
          </a:p>
        </p:txBody>
      </p:sp>
      <p:sp>
        <p:nvSpPr>
          <p:cNvPr id="7" name="Rectangle 6">
            <a:extLst>
              <a:ext uri="{FF2B5EF4-FFF2-40B4-BE49-F238E27FC236}">
                <a16:creationId xmlns:a16="http://schemas.microsoft.com/office/drawing/2014/main" id="{29B0D239-334C-894D-A53D-B129144B5927}"/>
              </a:ext>
            </a:extLst>
          </p:cNvPr>
          <p:cNvSpPr/>
          <p:nvPr/>
        </p:nvSpPr>
        <p:spPr>
          <a:xfrm>
            <a:off x="5078954" y="3652886"/>
            <a:ext cx="1641886" cy="64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Benton Sans" panose="02000504020000020004"/>
              </a:rPr>
              <a:t>User’s Entitlements</a:t>
            </a:r>
          </a:p>
        </p:txBody>
      </p:sp>
      <p:sp>
        <p:nvSpPr>
          <p:cNvPr id="8" name="Diamond 7">
            <a:extLst>
              <a:ext uri="{FF2B5EF4-FFF2-40B4-BE49-F238E27FC236}">
                <a16:creationId xmlns:a16="http://schemas.microsoft.com/office/drawing/2014/main" id="{D0999B1F-D220-EF4C-BAA9-ACB91E594EA3}"/>
              </a:ext>
            </a:extLst>
          </p:cNvPr>
          <p:cNvSpPr/>
          <p:nvPr/>
        </p:nvSpPr>
        <p:spPr>
          <a:xfrm>
            <a:off x="7816462" y="3411362"/>
            <a:ext cx="2821058" cy="96679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Benton Sans" panose="02000504020000020004"/>
              </a:rPr>
              <a:t>Filter On Entitlements</a:t>
            </a:r>
          </a:p>
        </p:txBody>
      </p:sp>
      <p:sp>
        <p:nvSpPr>
          <p:cNvPr id="9" name="Rectangle 8">
            <a:extLst>
              <a:ext uri="{FF2B5EF4-FFF2-40B4-BE49-F238E27FC236}">
                <a16:creationId xmlns:a16="http://schemas.microsoft.com/office/drawing/2014/main" id="{39C3D905-CE5F-3446-8BE3-983B4C3F39A7}"/>
              </a:ext>
            </a:extLst>
          </p:cNvPr>
          <p:cNvSpPr/>
          <p:nvPr/>
        </p:nvSpPr>
        <p:spPr>
          <a:xfrm>
            <a:off x="8474022" y="5577682"/>
            <a:ext cx="1477697"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Benton Sans" panose="02000504020000020004"/>
              </a:rPr>
              <a:t>User’s Data</a:t>
            </a:r>
          </a:p>
        </p:txBody>
      </p:sp>
      <p:sp>
        <p:nvSpPr>
          <p:cNvPr id="10" name="Diamond 9">
            <a:extLst>
              <a:ext uri="{FF2B5EF4-FFF2-40B4-BE49-F238E27FC236}">
                <a16:creationId xmlns:a16="http://schemas.microsoft.com/office/drawing/2014/main" id="{40C8B815-710C-2C40-87B8-D2BFC300B798}"/>
              </a:ext>
            </a:extLst>
          </p:cNvPr>
          <p:cNvSpPr/>
          <p:nvPr/>
        </p:nvSpPr>
        <p:spPr>
          <a:xfrm>
            <a:off x="963482" y="3466471"/>
            <a:ext cx="3059878" cy="100977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Benton Sans" panose="02000504020000020004"/>
              </a:rPr>
              <a:t>Filter</a:t>
            </a:r>
          </a:p>
          <a:p>
            <a:pPr algn="ctr"/>
            <a:r>
              <a:rPr lang="en-US" sz="1600" dirty="0">
                <a:latin typeface="Benton Sans" panose="02000504020000020004"/>
              </a:rPr>
              <a:t>On User</a:t>
            </a:r>
          </a:p>
        </p:txBody>
      </p:sp>
      <p:cxnSp>
        <p:nvCxnSpPr>
          <p:cNvPr id="12" name="Straight Arrow Connector 11">
            <a:extLst>
              <a:ext uri="{FF2B5EF4-FFF2-40B4-BE49-F238E27FC236}">
                <a16:creationId xmlns:a16="http://schemas.microsoft.com/office/drawing/2014/main" id="{3879096F-E933-6348-806D-7336A67C0ADA}"/>
              </a:ext>
            </a:extLst>
          </p:cNvPr>
          <p:cNvCxnSpPr>
            <a:cxnSpLocks/>
          </p:cNvCxnSpPr>
          <p:nvPr/>
        </p:nvCxnSpPr>
        <p:spPr>
          <a:xfrm>
            <a:off x="2493421" y="2805494"/>
            <a:ext cx="0" cy="62091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57C6560-BE3F-5242-A2F8-7FC1DD760AE0}"/>
              </a:ext>
            </a:extLst>
          </p:cNvPr>
          <p:cNvCxnSpPr>
            <a:cxnSpLocks/>
            <a:endCxn id="7" idx="1"/>
          </p:cNvCxnSpPr>
          <p:nvPr/>
        </p:nvCxnSpPr>
        <p:spPr>
          <a:xfrm>
            <a:off x="4023360" y="3975283"/>
            <a:ext cx="105559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C03398C-EA00-0547-9DBF-156D9AABD4D4}"/>
              </a:ext>
            </a:extLst>
          </p:cNvPr>
          <p:cNvCxnSpPr>
            <a:cxnSpLocks/>
            <a:endCxn id="10" idx="2"/>
          </p:cNvCxnSpPr>
          <p:nvPr/>
        </p:nvCxnSpPr>
        <p:spPr>
          <a:xfrm flipV="1">
            <a:off x="2493421" y="4476241"/>
            <a:ext cx="0" cy="94488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D44E24B4-D817-3D4E-8C61-B42A0FE137F2}"/>
              </a:ext>
            </a:extLst>
          </p:cNvPr>
          <p:cNvCxnSpPr>
            <a:cxnSpLocks/>
          </p:cNvCxnSpPr>
          <p:nvPr/>
        </p:nvCxnSpPr>
        <p:spPr>
          <a:xfrm>
            <a:off x="6757102" y="3886200"/>
            <a:ext cx="100005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1B7F68B7-1A81-8948-9E46-ED91D08EC16E}"/>
              </a:ext>
            </a:extLst>
          </p:cNvPr>
          <p:cNvCxnSpPr>
            <a:cxnSpLocks/>
          </p:cNvCxnSpPr>
          <p:nvPr/>
        </p:nvCxnSpPr>
        <p:spPr>
          <a:xfrm flipH="1">
            <a:off x="9212871" y="2773326"/>
            <a:ext cx="14120" cy="63803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D6F2067A-B953-2A46-AB95-14A3262F8AA2}"/>
              </a:ext>
            </a:extLst>
          </p:cNvPr>
          <p:cNvCxnSpPr>
            <a:cxnSpLocks/>
          </p:cNvCxnSpPr>
          <p:nvPr/>
        </p:nvCxnSpPr>
        <p:spPr>
          <a:xfrm>
            <a:off x="9190010" y="4434839"/>
            <a:ext cx="0" cy="11428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CD9856F7-8200-094D-A1B0-09490D5FB539}"/>
              </a:ext>
            </a:extLst>
          </p:cNvPr>
          <p:cNvCxnSpPr>
            <a:cxnSpLocks/>
          </p:cNvCxnSpPr>
          <p:nvPr/>
        </p:nvCxnSpPr>
        <p:spPr>
          <a:xfrm flipH="1">
            <a:off x="3230880" y="5836920"/>
            <a:ext cx="5243142"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 name="Text Placeholder 1"/>
          <p:cNvSpPr>
            <a:spLocks noGrp="1"/>
          </p:cNvSpPr>
          <p:nvPr>
            <p:ph type="body" sz="quarter" idx="11"/>
          </p:nvPr>
        </p:nvSpPr>
        <p:spPr/>
        <p:txBody>
          <a:bodyPr/>
          <a:lstStyle/>
          <a:p>
            <a:r>
              <a:rPr lang="en-US" dirty="0"/>
              <a:t>Entitlements From Application Layer</a:t>
            </a:r>
          </a:p>
        </p:txBody>
      </p:sp>
      <p:sp>
        <p:nvSpPr>
          <p:cNvPr id="11" name="Text Placeholder 10"/>
          <p:cNvSpPr>
            <a:spLocks noGrp="1"/>
          </p:cNvSpPr>
          <p:nvPr>
            <p:ph type="body" sz="quarter" idx="12"/>
          </p:nvPr>
        </p:nvSpPr>
        <p:spPr>
          <a:xfrm>
            <a:off x="682256" y="1331336"/>
            <a:ext cx="1885453" cy="221599"/>
          </a:xfrm>
        </p:spPr>
        <p:txBody>
          <a:bodyPr/>
          <a:lstStyle/>
          <a:p>
            <a:r>
              <a:rPr lang="en-US" sz="1600" dirty="0">
                <a:latin typeface="Benton Sans" panose="02000504020000020004"/>
              </a:rPr>
              <a:t>Application Layer</a:t>
            </a:r>
          </a:p>
        </p:txBody>
      </p:sp>
      <p:sp>
        <p:nvSpPr>
          <p:cNvPr id="3" name="Rectangle 2">
            <a:extLst>
              <a:ext uri="{FF2B5EF4-FFF2-40B4-BE49-F238E27FC236}">
                <a16:creationId xmlns:a16="http://schemas.microsoft.com/office/drawing/2014/main" id="{FF2DF4C2-2CF9-4242-B818-D99C0F48094D}"/>
              </a:ext>
            </a:extLst>
          </p:cNvPr>
          <p:cNvSpPr/>
          <p:nvPr/>
        </p:nvSpPr>
        <p:spPr>
          <a:xfrm>
            <a:off x="517236" y="1126522"/>
            <a:ext cx="6346894" cy="405507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enton Sans" panose="02000504020000020004"/>
            </a:endParaRPr>
          </a:p>
        </p:txBody>
      </p:sp>
      <p:sp>
        <p:nvSpPr>
          <p:cNvPr id="21" name="TextBox 20">
            <a:extLst>
              <a:ext uri="{FF2B5EF4-FFF2-40B4-BE49-F238E27FC236}">
                <a16:creationId xmlns:a16="http://schemas.microsoft.com/office/drawing/2014/main" id="{CE925184-2B83-7845-9D0C-482BDA6B8306}"/>
              </a:ext>
            </a:extLst>
          </p:cNvPr>
          <p:cNvSpPr txBox="1"/>
          <p:nvPr/>
        </p:nvSpPr>
        <p:spPr>
          <a:xfrm>
            <a:off x="9849602" y="3294366"/>
            <a:ext cx="1649204" cy="338554"/>
          </a:xfrm>
          <a:prstGeom prst="rect">
            <a:avLst/>
          </a:prstGeom>
          <a:noFill/>
        </p:spPr>
        <p:txBody>
          <a:bodyPr wrap="square" rtlCol="0">
            <a:spAutoFit/>
          </a:bodyPr>
          <a:lstStyle/>
          <a:p>
            <a:r>
              <a:rPr lang="en-US" sz="1600" dirty="0">
                <a:latin typeface="Benton Sans" panose="02000504020000020004"/>
              </a:rPr>
              <a:t>WHERE Clause</a:t>
            </a:r>
          </a:p>
        </p:txBody>
      </p:sp>
      <p:sp>
        <p:nvSpPr>
          <p:cNvPr id="28" name="Rectangle 27">
            <a:extLst>
              <a:ext uri="{FF2B5EF4-FFF2-40B4-BE49-F238E27FC236}">
                <a16:creationId xmlns:a16="http://schemas.microsoft.com/office/drawing/2014/main" id="{13BB3768-57B7-8047-B7E6-BD515B72AA7B}"/>
              </a:ext>
            </a:extLst>
          </p:cNvPr>
          <p:cNvSpPr/>
          <p:nvPr/>
        </p:nvSpPr>
        <p:spPr>
          <a:xfrm>
            <a:off x="7504645" y="1126522"/>
            <a:ext cx="3902263" cy="405507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enton Sans" panose="02000504020000020004"/>
            </a:endParaRPr>
          </a:p>
        </p:txBody>
      </p:sp>
      <p:sp>
        <p:nvSpPr>
          <p:cNvPr id="29" name="TextBox 28">
            <a:extLst>
              <a:ext uri="{FF2B5EF4-FFF2-40B4-BE49-F238E27FC236}">
                <a16:creationId xmlns:a16="http://schemas.microsoft.com/office/drawing/2014/main" id="{7BC74A3D-0929-F14F-ACCB-16873FA33ABE}"/>
              </a:ext>
            </a:extLst>
          </p:cNvPr>
          <p:cNvSpPr txBox="1"/>
          <p:nvPr/>
        </p:nvSpPr>
        <p:spPr>
          <a:xfrm rot="16200000">
            <a:off x="5857620" y="3242084"/>
            <a:ext cx="2616215" cy="338554"/>
          </a:xfrm>
          <a:prstGeom prst="rect">
            <a:avLst/>
          </a:prstGeom>
          <a:noFill/>
        </p:spPr>
        <p:txBody>
          <a:bodyPr wrap="square" rtlCol="0">
            <a:spAutoFit/>
          </a:bodyPr>
          <a:lstStyle/>
          <a:p>
            <a:r>
              <a:rPr lang="en-US" sz="1600" dirty="0">
                <a:latin typeface="Benton Sans" panose="02000504020000020004"/>
              </a:rPr>
              <a:t>Tableau Viz URL</a:t>
            </a:r>
          </a:p>
        </p:txBody>
      </p:sp>
      <p:sp>
        <p:nvSpPr>
          <p:cNvPr id="30" name="TextBox 29">
            <a:extLst>
              <a:ext uri="{FF2B5EF4-FFF2-40B4-BE49-F238E27FC236}">
                <a16:creationId xmlns:a16="http://schemas.microsoft.com/office/drawing/2014/main" id="{4BC429B8-ACF2-8D43-828D-CA926D5F0F23}"/>
              </a:ext>
            </a:extLst>
          </p:cNvPr>
          <p:cNvSpPr txBox="1"/>
          <p:nvPr/>
        </p:nvSpPr>
        <p:spPr>
          <a:xfrm>
            <a:off x="7486741" y="1164004"/>
            <a:ext cx="2616215" cy="338554"/>
          </a:xfrm>
          <a:prstGeom prst="rect">
            <a:avLst/>
          </a:prstGeom>
          <a:noFill/>
        </p:spPr>
        <p:txBody>
          <a:bodyPr wrap="square" rtlCol="0">
            <a:spAutoFit/>
          </a:bodyPr>
          <a:lstStyle/>
          <a:p>
            <a:r>
              <a:rPr lang="en-US" sz="1600" dirty="0">
                <a:latin typeface="Benton Sans" panose="02000504020000020004"/>
              </a:rPr>
              <a:t>Database</a:t>
            </a:r>
          </a:p>
        </p:txBody>
      </p:sp>
      <p:pic>
        <p:nvPicPr>
          <p:cNvPr id="6" name="Picture 2" descr="Image result for lil xan">
            <a:extLst>
              <a:ext uri="{FF2B5EF4-FFF2-40B4-BE49-F238E27FC236}">
                <a16:creationId xmlns:a16="http://schemas.microsoft.com/office/drawing/2014/main" id="{CC721DFE-AF1A-E240-BB3D-9F01CBF8F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741" y="5486011"/>
            <a:ext cx="1087328" cy="108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45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par>
                                <p:cTn id="36" presetID="22" presetClass="entr" presetSubtype="1"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up)">
                                      <p:cBhvr>
                                        <p:cTn id="38" dur="500"/>
                                        <p:tgtEl>
                                          <p:spTgt spid="23"/>
                                        </p:tgtEl>
                                      </p:cBhvr>
                                    </p:animEffec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500"/>
                                        <p:tgtEl>
                                          <p:spTgt spid="24"/>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29"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Filters vs. Tableau Parameters</a:t>
            </a:r>
          </a:p>
        </p:txBody>
      </p:sp>
      <p:sp>
        <p:nvSpPr>
          <p:cNvPr id="5" name="Text Placeholder 4"/>
          <p:cNvSpPr>
            <a:spLocks noGrp="1"/>
          </p:cNvSpPr>
          <p:nvPr>
            <p:ph type="body" sz="quarter" idx="12"/>
          </p:nvPr>
        </p:nvSpPr>
        <p:spPr>
          <a:xfrm>
            <a:off x="682256" y="1331335"/>
            <a:ext cx="10827490" cy="4617226"/>
          </a:xfrm>
        </p:spPr>
        <p:txBody>
          <a:bodyPr/>
          <a:lstStyle/>
          <a:p>
            <a:r>
              <a:rPr lang="en-US" dirty="0"/>
              <a:t>Filter: Sets the value(s) for a particular Dimension or Measure</a:t>
            </a:r>
          </a:p>
          <a:p>
            <a:pPr lvl="1"/>
            <a:r>
              <a:rPr lang="en-US" dirty="0"/>
              <a:t>Creates a WHERE clause in the SQL</a:t>
            </a:r>
          </a:p>
          <a:p>
            <a:endParaRPr lang="en-US" dirty="0"/>
          </a:p>
          <a:p>
            <a:r>
              <a:rPr lang="en-US" dirty="0"/>
              <a:t>Tableau Parameter: Storage for a single value</a:t>
            </a:r>
          </a:p>
          <a:p>
            <a:pPr lvl="1"/>
            <a:r>
              <a:rPr lang="en-US" dirty="0"/>
              <a:t>Can be used in a Calculated Field</a:t>
            </a:r>
          </a:p>
          <a:p>
            <a:pPr lvl="1"/>
            <a:r>
              <a:rPr lang="en-US" dirty="0"/>
              <a:t>Calculated Fields become Dimensions that can be used as Filters</a:t>
            </a:r>
          </a:p>
          <a:p>
            <a:endParaRPr lang="en-US" dirty="0"/>
          </a:p>
          <a:p>
            <a:r>
              <a:rPr lang="en-US" dirty="0"/>
              <a:t>URL Parameter: Anything after the ? in a URL</a:t>
            </a:r>
          </a:p>
          <a:p>
            <a:pPr lvl="1"/>
            <a:r>
              <a:rPr lang="en-US" dirty="0"/>
              <a:t>?Something=Value</a:t>
            </a:r>
          </a:p>
          <a:p>
            <a:pPr lvl="1"/>
            <a:r>
              <a:rPr lang="en-US" dirty="0"/>
              <a:t>Can set the Value of a Filter or a Tableau Parameter</a:t>
            </a:r>
          </a:p>
          <a:p>
            <a:endParaRPr lang="en-US" dirty="0"/>
          </a:p>
        </p:txBody>
      </p:sp>
    </p:spTree>
    <p:extLst>
      <p:ext uri="{BB962C8B-B14F-4D97-AF65-F5344CB8AC3E}">
        <p14:creationId xmlns:p14="http://schemas.microsoft.com/office/powerpoint/2010/main" val="166982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4" y="233390"/>
            <a:ext cx="10269114" cy="828244"/>
          </a:xfrm>
        </p:spPr>
        <p:txBody>
          <a:bodyPr>
            <a:normAutofit/>
          </a:bodyPr>
          <a:lstStyle/>
          <a:p>
            <a:r>
              <a:rPr lang="en-US" sz="3200" dirty="0"/>
              <a:t>Setting Filter Values at Report Load Time</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a:xfrm>
            <a:off x="240222" y="1390650"/>
            <a:ext cx="11747715" cy="5162550"/>
          </a:xfrm>
        </p:spPr>
        <p:txBody>
          <a:bodyPr>
            <a:normAutofit/>
          </a:bodyPr>
          <a:lstStyle/>
          <a:p>
            <a:pPr marL="0" indent="0">
              <a:buNone/>
            </a:pPr>
            <a:r>
              <a:rPr lang="en-US" dirty="0">
                <a:solidFill>
                  <a:schemeClr val="accent4"/>
                </a:solidFill>
              </a:rPr>
              <a:t>Filters</a:t>
            </a:r>
            <a:r>
              <a:rPr lang="en-US" dirty="0"/>
              <a:t> and </a:t>
            </a:r>
            <a:r>
              <a:rPr lang="en-US" dirty="0">
                <a:solidFill>
                  <a:schemeClr val="accent3"/>
                </a:solidFill>
              </a:rPr>
              <a:t>Tableau Parameters </a:t>
            </a:r>
            <a:r>
              <a:rPr lang="en-US" dirty="0"/>
              <a:t>can be set using </a:t>
            </a:r>
            <a:r>
              <a:rPr lang="en-US" b="1" dirty="0"/>
              <a:t>URL Parameters </a:t>
            </a:r>
            <a:r>
              <a:rPr lang="en-US" dirty="0"/>
              <a:t>or </a:t>
            </a:r>
            <a:r>
              <a:rPr lang="en-US" b="1" dirty="0"/>
              <a:t>JS API</a:t>
            </a:r>
          </a:p>
          <a:p>
            <a:pPr marL="0" indent="0">
              <a:buNone/>
            </a:pPr>
            <a:endParaRPr lang="en-US" dirty="0"/>
          </a:p>
          <a:p>
            <a:pPr marL="0" indent="0">
              <a:buNone/>
            </a:pPr>
            <a:r>
              <a:rPr lang="en-US" dirty="0"/>
              <a:t>Example of Setting Values using </a:t>
            </a:r>
            <a:r>
              <a:rPr lang="en-US" b="1" dirty="0"/>
              <a:t>URL Parameters</a:t>
            </a:r>
            <a:r>
              <a:rPr lang="en-US" dirty="0"/>
              <a:t>:</a:t>
            </a:r>
          </a:p>
          <a:p>
            <a:pPr marL="0" indent="0">
              <a:buNone/>
            </a:pPr>
            <a:endParaRPr lang="en-US" dirty="0"/>
          </a:p>
          <a:p>
            <a:pPr marL="457200" lvl="1" indent="0">
              <a:buNone/>
            </a:pPr>
            <a:r>
              <a:rPr lang="en-US" dirty="0" err="1"/>
              <a:t>MyWorkbook</a:t>
            </a:r>
            <a:r>
              <a:rPr lang="en-US" dirty="0"/>
              <a:t>/</a:t>
            </a:r>
            <a:r>
              <a:rPr lang="en-US" dirty="0" err="1"/>
              <a:t>MyViz?</a:t>
            </a:r>
            <a:r>
              <a:rPr lang="en-US" dirty="0" err="1">
                <a:solidFill>
                  <a:schemeClr val="accent4"/>
                </a:solidFill>
              </a:rPr>
              <a:t>Category</a:t>
            </a:r>
            <a:r>
              <a:rPr lang="en-US" dirty="0"/>
              <a:t>=</a:t>
            </a:r>
            <a:r>
              <a:rPr lang="en-US" dirty="0" err="1"/>
              <a:t>Furniture,Office</a:t>
            </a:r>
            <a:r>
              <a:rPr lang="en-US" dirty="0"/>
              <a:t> </a:t>
            </a:r>
            <a:r>
              <a:rPr lang="en-US" dirty="0" err="1"/>
              <a:t>Supplies&amp;</a:t>
            </a:r>
            <a:r>
              <a:rPr lang="en-US" dirty="0" err="1">
                <a:solidFill>
                  <a:schemeClr val="accent3"/>
                </a:solidFill>
              </a:rPr>
              <a:t>Username</a:t>
            </a:r>
            <a:r>
              <a:rPr lang="en-US" dirty="0"/>
              <a:t>=</a:t>
            </a:r>
            <a:r>
              <a:rPr lang="en-US" dirty="0" err="1"/>
              <a:t>bhowell</a:t>
            </a:r>
            <a:endParaRPr lang="en-US" dirty="0"/>
          </a:p>
          <a:p>
            <a:pPr marL="457200" lvl="1" indent="0">
              <a:buNone/>
            </a:pPr>
            <a:endParaRPr lang="en-US" dirty="0"/>
          </a:p>
          <a:p>
            <a:pPr marL="0" indent="0">
              <a:buNone/>
            </a:pPr>
            <a:r>
              <a:rPr lang="en-US" dirty="0"/>
              <a:t>User can clear or reset Filters or Tableau Parameters via URL or JavaScript API</a:t>
            </a:r>
          </a:p>
          <a:p>
            <a:pPr marL="0" indent="0">
              <a:buNone/>
            </a:pPr>
            <a:endParaRPr lang="en-US" dirty="0"/>
          </a:p>
          <a:p>
            <a:pPr marL="0" indent="0">
              <a:buNone/>
            </a:pPr>
            <a:endParaRPr lang="en-US" dirty="0"/>
          </a:p>
        </p:txBody>
      </p:sp>
      <p:sp>
        <p:nvSpPr>
          <p:cNvPr id="2" name="Rectangle 1">
            <a:extLst>
              <a:ext uri="{FF2B5EF4-FFF2-40B4-BE49-F238E27FC236}">
                <a16:creationId xmlns:a16="http://schemas.microsoft.com/office/drawing/2014/main" id="{A8DFEF81-EBF9-BD44-A907-780E9211920C}"/>
              </a:ext>
            </a:extLst>
          </p:cNvPr>
          <p:cNvSpPr/>
          <p:nvPr/>
        </p:nvSpPr>
        <p:spPr>
          <a:xfrm>
            <a:off x="358323" y="4859867"/>
            <a:ext cx="11511511" cy="1845733"/>
          </a:xfrm>
          <a:prstGeom prst="rect">
            <a:avLst/>
          </a:prstGeom>
          <a:noFill/>
        </p:spPr>
        <p:txBody>
          <a:bodyPr wrap="square" lIns="91440" tIns="45720" rIns="91440" bIns="45720">
            <a:prstTxWarp prst="textCanUp">
              <a:avLst/>
            </a:prstTxWarp>
            <a:spAutoFit/>
          </a:bodyPr>
          <a:lstStyle/>
          <a:p>
            <a:pPr algn="ctr"/>
            <a:r>
              <a:rPr lang="en-US" sz="5400" b="1" dirty="0">
                <a:ln w="9525">
                  <a:solidFill>
                    <a:srgbClr val="FFFF00"/>
                  </a:solidFill>
                  <a:prstDash val="solid"/>
                </a:ln>
                <a:solidFill>
                  <a:schemeClr val="tx1">
                    <a:lumMod val="50000"/>
                  </a:schemeClr>
                </a:solidFill>
                <a:effectLst>
                  <a:outerShdw blurRad="12700" dist="38100" dir="2700000" algn="tl" rotWithShape="0">
                    <a:schemeClr val="accent5">
                      <a:lumMod val="60000"/>
                      <a:lumOff val="40000"/>
                    </a:schemeClr>
                  </a:outerShdw>
                </a:effectLst>
                <a:latin typeface="Impact" panose="020B0806030902050204" pitchFamily="34" charset="0"/>
              </a:rPr>
              <a:t>NOT SECURE</a:t>
            </a:r>
          </a:p>
        </p:txBody>
      </p:sp>
    </p:spTree>
    <p:extLst>
      <p:ext uri="{BB962C8B-B14F-4D97-AF65-F5344CB8AC3E}">
        <p14:creationId xmlns:p14="http://schemas.microsoft.com/office/powerpoint/2010/main" val="125209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strVal val="#ppt_w*0.70"/>
                                          </p:val>
                                        </p:tav>
                                        <p:tav tm="100000">
                                          <p:val>
                                            <p:strVal val="#ppt_w"/>
                                          </p:val>
                                        </p:tav>
                                      </p:tavLst>
                                    </p:anim>
                                    <p:anim calcmode="lin" valueType="num">
                                      <p:cBhvr>
                                        <p:cTn id="24" dur="1000" fill="hold"/>
                                        <p:tgtEl>
                                          <p:spTgt spid="2"/>
                                        </p:tgtEl>
                                        <p:attrNameLst>
                                          <p:attrName>ppt_h</p:attrName>
                                        </p:attrNameLst>
                                      </p:cBhvr>
                                      <p:tavLst>
                                        <p:tav tm="0">
                                          <p:val>
                                            <p:strVal val="#ppt_h"/>
                                          </p:val>
                                        </p:tav>
                                        <p:tav tm="100000">
                                          <p:val>
                                            <p:strVal val="#ppt_h"/>
                                          </p:val>
                                        </p:tav>
                                      </p:tavLst>
                                    </p:anim>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4" y="233390"/>
            <a:ext cx="10269114" cy="828244"/>
          </a:xfrm>
        </p:spPr>
        <p:txBody>
          <a:bodyPr>
            <a:normAutofit/>
          </a:bodyPr>
          <a:lstStyle/>
          <a:p>
            <a:r>
              <a:rPr lang="en-US" sz="3200" dirty="0"/>
              <a:t>Securely Filtering with Tableau Parameters</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a:xfrm>
            <a:off x="240222" y="1390650"/>
            <a:ext cx="11747715" cy="5467350"/>
          </a:xfrm>
        </p:spPr>
        <p:txBody>
          <a:bodyPr>
            <a:normAutofit/>
          </a:bodyPr>
          <a:lstStyle/>
          <a:p>
            <a:pPr marL="0" indent="0">
              <a:buNone/>
            </a:pPr>
            <a:r>
              <a:rPr lang="en-US" dirty="0"/>
              <a:t>Tableau Parameter values can be set to any value or null by end user</a:t>
            </a:r>
          </a:p>
          <a:p>
            <a:pPr marL="0" indent="0">
              <a:buNone/>
            </a:pPr>
            <a:endParaRPr lang="en-US" dirty="0"/>
          </a:p>
          <a:p>
            <a:pPr marL="0" indent="0">
              <a:buNone/>
            </a:pPr>
            <a:r>
              <a:rPr lang="en-US" dirty="0"/>
              <a:t>Calculated Fields can have logic to validate and protect against ”error cases”</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IF </a:t>
            </a:r>
            <a:r>
              <a:rPr lang="en-US" dirty="0">
                <a:solidFill>
                  <a:schemeClr val="accent1"/>
                </a:solidFill>
                <a:latin typeface="Courier New" panose="02070309020205020404" pitchFamily="49" charset="0"/>
                <a:cs typeface="Courier New" panose="02070309020205020404" pitchFamily="49" charset="0"/>
              </a:rPr>
              <a:t>LEN([Our Parameter]) == 20 </a:t>
            </a:r>
            <a:r>
              <a:rPr lang="en-US" dirty="0">
                <a:latin typeface="Courier New" panose="02070309020205020404" pitchFamily="49" charset="0"/>
                <a:cs typeface="Courier New" panose="02070309020205020404" pitchFamily="49" charset="0"/>
              </a:rPr>
              <a:t>THEN</a:t>
            </a:r>
          </a:p>
          <a:p>
            <a:pPr marL="457200" lvl="1" indent="0">
              <a:buNone/>
            </a:pPr>
            <a:r>
              <a:rPr lang="en-US" dirty="0">
                <a:latin typeface="Courier New" panose="02070309020205020404" pitchFamily="49" charset="0"/>
                <a:cs typeface="Courier New" panose="02070309020205020404" pitchFamily="49" charset="0"/>
              </a:rPr>
              <a:t>IF </a:t>
            </a:r>
            <a:r>
              <a:rPr lang="en-US" b="1" dirty="0">
                <a:latin typeface="Courier New" panose="02070309020205020404" pitchFamily="49" charset="0"/>
                <a:cs typeface="Courier New" panose="02070309020205020404" pitchFamily="49" charset="0"/>
              </a:rPr>
              <a:t>[Our Parameter] = [Some Field] </a:t>
            </a:r>
            <a:r>
              <a:rPr lang="en-US" dirty="0">
                <a:latin typeface="Courier New" panose="02070309020205020404" pitchFamily="49" charset="0"/>
                <a:cs typeface="Courier New" panose="02070309020205020404" pitchFamily="49" charset="0"/>
              </a:rPr>
              <a:t>THEN 1</a:t>
            </a:r>
          </a:p>
          <a:p>
            <a:pPr marL="457200" lvl="1" indent="0">
              <a:buNone/>
            </a:pPr>
            <a:r>
              <a:rPr lang="en-US" dirty="0">
                <a:solidFill>
                  <a:schemeClr val="accent6"/>
                </a:solidFill>
                <a:latin typeface="Courier New" panose="02070309020205020404" pitchFamily="49" charset="0"/>
                <a:cs typeface="Courier New" panose="02070309020205020404" pitchFamily="49" charset="0"/>
              </a:rPr>
              <a:t>ELSE 0</a:t>
            </a:r>
          </a:p>
          <a:p>
            <a:pPr marL="457200" lvl="1" indent="0">
              <a:buNone/>
            </a:pPr>
            <a:r>
              <a:rPr lang="en-US" dirty="0">
                <a:solidFill>
                  <a:schemeClr val="accent6"/>
                </a:solidFill>
                <a:latin typeface="Courier New" panose="02070309020205020404" pitchFamily="49" charset="0"/>
                <a:cs typeface="Courier New" panose="02070309020205020404" pitchFamily="49" charset="0"/>
              </a:rPr>
              <a:t>END </a:t>
            </a:r>
          </a:p>
          <a:p>
            <a:pPr marL="0" indent="0">
              <a:buNone/>
            </a:pPr>
            <a:r>
              <a:rPr lang="en-US" dirty="0">
                <a:latin typeface="Courier New" panose="02070309020205020404" pitchFamily="49" charset="0"/>
                <a:cs typeface="Courier New" panose="02070309020205020404" pitchFamily="49" charset="0"/>
              </a:rPr>
              <a:t>ELSEIF </a:t>
            </a:r>
            <a:r>
              <a:rPr lang="en-US" dirty="0">
                <a:solidFill>
                  <a:schemeClr val="accent1"/>
                </a:solidFill>
                <a:latin typeface="Courier New" panose="02070309020205020404" pitchFamily="49" charset="0"/>
                <a:cs typeface="Courier New" panose="02070309020205020404" pitchFamily="49" charset="0"/>
              </a:rPr>
              <a:t>ISNULL([Our Parameter]) THEN 0</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ELSE 0</a:t>
            </a:r>
          </a:p>
          <a:p>
            <a:pPr marL="0" indent="0">
              <a:buNone/>
            </a:pPr>
            <a:r>
              <a:rPr lang="en-US" dirty="0">
                <a:latin typeface="Courier New" panose="02070309020205020404" pitchFamily="49" charset="0"/>
                <a:cs typeface="Courier New" panose="02070309020205020404" pitchFamily="49" charset="0"/>
              </a:rPr>
              <a:t>END</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117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4" y="233390"/>
            <a:ext cx="10269114" cy="828244"/>
          </a:xfrm>
        </p:spPr>
        <p:txBody>
          <a:bodyPr>
            <a:normAutofit/>
          </a:bodyPr>
          <a:lstStyle/>
          <a:p>
            <a:r>
              <a:rPr lang="en-US" sz="4000" b="0" dirty="0">
                <a:latin typeface="Benton Sans Medium" panose="02000504020000020004" pitchFamily="2" charset="77"/>
              </a:rPr>
              <a:t>URL Parameters are an attack vector</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a:xfrm>
            <a:off x="240222" y="1390650"/>
            <a:ext cx="11747715" cy="5331883"/>
          </a:xfrm>
        </p:spPr>
        <p:txBody>
          <a:bodyPr>
            <a:normAutofit lnSpcReduction="10000"/>
          </a:bodyPr>
          <a:lstStyle/>
          <a:p>
            <a:pPr marL="0" indent="0">
              <a:buNone/>
            </a:pPr>
            <a:r>
              <a:rPr lang="en-US" b="1" dirty="0"/>
              <a:t>WARNING: </a:t>
            </a:r>
            <a:r>
              <a:rPr lang="en-US" dirty="0"/>
              <a:t>URL Parameters passed in the clear are not secure because the End User can change the values</a:t>
            </a:r>
          </a:p>
          <a:p>
            <a:pPr marL="0" indent="0">
              <a:buNone/>
            </a:pPr>
            <a:endParaRPr lang="en-US" dirty="0"/>
          </a:p>
          <a:p>
            <a:pPr marL="0" indent="0">
              <a:buNone/>
            </a:pPr>
            <a:r>
              <a:rPr lang="en-US" dirty="0"/>
              <a:t>Ex.</a:t>
            </a:r>
          </a:p>
          <a:p>
            <a:pPr marL="0" indent="0">
              <a:buNone/>
            </a:pPr>
            <a:r>
              <a:rPr lang="en-US" dirty="0" err="1"/>
              <a:t>MyWorkbook</a:t>
            </a:r>
            <a:r>
              <a:rPr lang="en-US" dirty="0"/>
              <a:t>/</a:t>
            </a:r>
            <a:r>
              <a:rPr lang="en-US" dirty="0" err="1"/>
              <a:t>MySheet?</a:t>
            </a:r>
            <a:r>
              <a:rPr lang="en-US" dirty="0" err="1">
                <a:solidFill>
                  <a:schemeClr val="accent3"/>
                </a:solidFill>
              </a:rPr>
              <a:t>username</a:t>
            </a:r>
            <a:r>
              <a:rPr lang="en-US" dirty="0"/>
              <a:t>=</a:t>
            </a:r>
            <a:r>
              <a:rPr lang="en-US" dirty="0" err="1"/>
              <a:t>rdugger&amp;</a:t>
            </a:r>
            <a:r>
              <a:rPr lang="en-US" dirty="0" err="1">
                <a:solidFill>
                  <a:schemeClr val="accent3"/>
                </a:solidFill>
              </a:rPr>
              <a:t>region</a:t>
            </a:r>
            <a:r>
              <a:rPr lang="en-US" dirty="0"/>
              <a:t>=South</a:t>
            </a:r>
          </a:p>
          <a:p>
            <a:pPr marL="0" indent="0">
              <a:buNone/>
            </a:pPr>
            <a:endParaRPr lang="en-US" dirty="0"/>
          </a:p>
          <a:p>
            <a:pPr marL="0" indent="0">
              <a:buNone/>
            </a:pPr>
            <a:r>
              <a:rPr lang="en-US" dirty="0"/>
              <a:t>Remember, the end user can see the URL and try to send other variations</a:t>
            </a:r>
          </a:p>
          <a:p>
            <a:pPr marL="457200" lvl="1" indent="0">
              <a:buNone/>
            </a:pPr>
            <a:endParaRPr lang="en-US" dirty="0"/>
          </a:p>
          <a:p>
            <a:pPr marL="457200" lvl="1" indent="0">
              <a:buNone/>
            </a:pPr>
            <a:r>
              <a:rPr lang="en-US" dirty="0"/>
              <a:t>Easy to see what the parameters stand for</a:t>
            </a:r>
          </a:p>
          <a:p>
            <a:pPr marL="457200" lvl="1" indent="0">
              <a:buNone/>
            </a:pPr>
            <a:endParaRPr lang="en-US" dirty="0"/>
          </a:p>
          <a:p>
            <a:pPr marL="457200" lvl="1" indent="0">
              <a:buNone/>
            </a:pPr>
            <a:r>
              <a:rPr lang="en-US" dirty="0"/>
              <a:t>Easy to see the pattern of the values</a:t>
            </a:r>
          </a:p>
          <a:p>
            <a:pPr marL="457200" lvl="1" indent="0">
              <a:buNone/>
            </a:pPr>
            <a:endParaRPr lang="en-US" dirty="0"/>
          </a:p>
          <a:p>
            <a:pPr marL="457200" lvl="1" indent="0">
              <a:buNone/>
            </a:pPr>
            <a:r>
              <a:rPr lang="en-US" dirty="0"/>
              <a:t>Easy to try obvious combinations </a:t>
            </a:r>
          </a:p>
          <a:p>
            <a:pPr marL="0" indent="0">
              <a:buNone/>
            </a:pPr>
            <a:endParaRPr lang="en-US" dirty="0"/>
          </a:p>
          <a:p>
            <a:endParaRPr lang="en-US" dirty="0"/>
          </a:p>
        </p:txBody>
      </p:sp>
    </p:spTree>
    <p:extLst>
      <p:ext uri="{BB962C8B-B14F-4D97-AF65-F5344CB8AC3E}">
        <p14:creationId xmlns:p14="http://schemas.microsoft.com/office/powerpoint/2010/main" val="372596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A85E-9E59-F14F-8907-835592AC772C}"/>
              </a:ext>
            </a:extLst>
          </p:cNvPr>
          <p:cNvSpPr>
            <a:spLocks noGrp="1"/>
          </p:cNvSpPr>
          <p:nvPr>
            <p:ph type="title"/>
          </p:nvPr>
        </p:nvSpPr>
        <p:spPr/>
        <p:txBody>
          <a:bodyPr>
            <a:normAutofit/>
          </a:bodyPr>
          <a:lstStyle/>
          <a:p>
            <a:r>
              <a:rPr lang="en-US" sz="4000" b="0" dirty="0">
                <a:latin typeface="Benton Sans Medium" panose="02000504020000020004" pitchFamily="2" charset="77"/>
              </a:rPr>
              <a:t>Securing the URL Parameters</a:t>
            </a:r>
          </a:p>
        </p:txBody>
      </p:sp>
      <p:sp>
        <p:nvSpPr>
          <p:cNvPr id="3" name="Text Placeholder 2">
            <a:extLst>
              <a:ext uri="{FF2B5EF4-FFF2-40B4-BE49-F238E27FC236}">
                <a16:creationId xmlns:a16="http://schemas.microsoft.com/office/drawing/2014/main" id="{F42FA4A7-FEF8-3446-ABF2-62D303662871}"/>
              </a:ext>
            </a:extLst>
          </p:cNvPr>
          <p:cNvSpPr>
            <a:spLocks noGrp="1"/>
          </p:cNvSpPr>
          <p:nvPr>
            <p:ph type="body" sz="quarter" idx="10"/>
          </p:nvPr>
        </p:nvSpPr>
        <p:spPr>
          <a:xfrm>
            <a:off x="240223" y="1390650"/>
            <a:ext cx="12439458" cy="4310063"/>
          </a:xfrm>
        </p:spPr>
        <p:txBody>
          <a:bodyPr>
            <a:normAutofit lnSpcReduction="10000"/>
          </a:bodyPr>
          <a:lstStyle/>
          <a:p>
            <a:pPr marL="0" indent="0">
              <a:buNone/>
            </a:pPr>
            <a:r>
              <a:rPr lang="en-US" dirty="0"/>
              <a:t>Goal: Obfuscate / Encrypt both parameter names and values</a:t>
            </a:r>
          </a:p>
          <a:p>
            <a:pPr marL="0" indent="0">
              <a:buNone/>
            </a:pPr>
            <a:endParaRPr lang="en-US" dirty="0"/>
          </a:p>
          <a:p>
            <a:pPr marL="0" indent="0">
              <a:buNone/>
            </a:pPr>
            <a:r>
              <a:rPr lang="en-US" b="1" dirty="0"/>
              <a:t>In the Clear</a:t>
            </a:r>
          </a:p>
          <a:p>
            <a:pPr marL="0" indent="0">
              <a:buNone/>
            </a:pPr>
            <a:endParaRPr lang="en-US" b="1" dirty="0"/>
          </a:p>
          <a:p>
            <a:pPr marL="0" indent="0">
              <a:buNone/>
            </a:pPr>
            <a:r>
              <a:rPr lang="en-US" sz="2000" dirty="0" err="1"/>
              <a:t>MyWorkbook</a:t>
            </a:r>
            <a:r>
              <a:rPr lang="en-US" sz="2000" dirty="0"/>
              <a:t>/</a:t>
            </a:r>
            <a:r>
              <a:rPr lang="en-US" sz="2000" dirty="0" err="1"/>
              <a:t>MySheet?</a:t>
            </a:r>
            <a:r>
              <a:rPr lang="en-US" sz="2000" dirty="0" err="1">
                <a:solidFill>
                  <a:schemeClr val="accent3"/>
                </a:solidFill>
              </a:rPr>
              <a:t>username</a:t>
            </a:r>
            <a:r>
              <a:rPr lang="en-US" sz="2000" dirty="0"/>
              <a:t>=</a:t>
            </a:r>
            <a:r>
              <a:rPr lang="en-US" sz="2000" dirty="0" err="1"/>
              <a:t>rdugger&amp;</a:t>
            </a:r>
            <a:r>
              <a:rPr lang="en-US" sz="2000" dirty="0" err="1">
                <a:solidFill>
                  <a:schemeClr val="accent3"/>
                </a:solidFill>
              </a:rPr>
              <a:t>region</a:t>
            </a:r>
            <a:r>
              <a:rPr lang="en-US" sz="2000" dirty="0"/>
              <a:t>=South</a:t>
            </a:r>
          </a:p>
          <a:p>
            <a:pPr marL="0" indent="0">
              <a:buNone/>
            </a:pPr>
            <a:endParaRPr lang="en-US" dirty="0"/>
          </a:p>
          <a:p>
            <a:pPr marL="0" indent="0">
              <a:buNone/>
            </a:pPr>
            <a:r>
              <a:rPr lang="en-US" b="1" dirty="0"/>
              <a:t>Obfuscated/Encrypted</a:t>
            </a:r>
          </a:p>
          <a:p>
            <a:pPr marL="0" indent="0">
              <a:buNone/>
            </a:pPr>
            <a:endParaRPr lang="en-US" b="1" dirty="0"/>
          </a:p>
          <a:p>
            <a:pPr marL="0" indent="0">
              <a:buNone/>
            </a:pPr>
            <a:r>
              <a:rPr lang="en-US" sz="2000" dirty="0" err="1"/>
              <a:t>MyWorkbook</a:t>
            </a:r>
            <a:r>
              <a:rPr lang="en-US" sz="2000" dirty="0"/>
              <a:t>/MySheet?</a:t>
            </a:r>
            <a:r>
              <a:rPr lang="en-US" sz="2000" dirty="0">
                <a:solidFill>
                  <a:schemeClr val="accent3"/>
                </a:solidFill>
              </a:rPr>
              <a:t>p1</a:t>
            </a:r>
            <a:r>
              <a:rPr lang="en-US" sz="2000" dirty="0"/>
              <a:t>=832h9hn9f8h234h943hr983&amp;</a:t>
            </a:r>
            <a:r>
              <a:rPr lang="en-US" sz="2000" dirty="0">
                <a:solidFill>
                  <a:schemeClr val="accent3"/>
                </a:solidFill>
              </a:rPr>
              <a:t>p2</a:t>
            </a:r>
            <a:r>
              <a:rPr lang="en-US" sz="2000" dirty="0"/>
              <a:t>=234829482bksdfh348hr34j</a:t>
            </a:r>
          </a:p>
          <a:p>
            <a:endParaRPr lang="en-US" dirty="0"/>
          </a:p>
          <a:p>
            <a:endParaRPr lang="en-US" dirty="0"/>
          </a:p>
        </p:txBody>
      </p:sp>
    </p:spTree>
    <p:extLst>
      <p:ext uri="{BB962C8B-B14F-4D97-AF65-F5344CB8AC3E}">
        <p14:creationId xmlns:p14="http://schemas.microsoft.com/office/powerpoint/2010/main" val="298514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4" y="233390"/>
            <a:ext cx="10269114" cy="828244"/>
          </a:xfrm>
        </p:spPr>
        <p:txBody>
          <a:bodyPr>
            <a:normAutofit/>
          </a:bodyPr>
          <a:lstStyle/>
          <a:p>
            <a:r>
              <a:rPr lang="en-US" sz="4000" b="0" dirty="0">
                <a:latin typeface="Benton Sans Medium" panose="02000504020000020004" pitchFamily="2" charset="77"/>
              </a:rPr>
              <a:t>Securing the Tableau Parameter Values</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a:xfrm>
            <a:off x="240222" y="1390650"/>
            <a:ext cx="11747715" cy="4839669"/>
          </a:xfrm>
        </p:spPr>
        <p:txBody>
          <a:bodyPr>
            <a:normAutofit fontScale="92500" lnSpcReduction="20000"/>
          </a:bodyPr>
          <a:lstStyle/>
          <a:p>
            <a:pPr marL="0" indent="0">
              <a:buNone/>
            </a:pPr>
            <a:r>
              <a:rPr lang="en-US" dirty="0"/>
              <a:t>Parameter Values must be hashed / encrypted / encoded following the principle:</a:t>
            </a:r>
          </a:p>
          <a:p>
            <a:pPr marL="0" indent="0">
              <a:buNone/>
            </a:pPr>
            <a:endParaRPr lang="en-US" dirty="0"/>
          </a:p>
          <a:p>
            <a:pPr marL="0" indent="0">
              <a:buNone/>
            </a:pPr>
            <a:r>
              <a:rPr lang="en-US" b="1" dirty="0"/>
              <a:t>If you know both encoded and real values, you still cannot generate the encoded value for any other real value.</a:t>
            </a:r>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r>
              <a:rPr lang="en-US" dirty="0"/>
              <a:t>Options:</a:t>
            </a:r>
          </a:p>
          <a:p>
            <a:pPr marL="0" indent="0">
              <a:buNone/>
            </a:pPr>
            <a:r>
              <a:rPr lang="en-US" dirty="0"/>
              <a:t>	Hash Values with Shared Salt</a:t>
            </a:r>
          </a:p>
          <a:p>
            <a:pPr marL="0" indent="0">
              <a:buNone/>
            </a:pPr>
            <a:r>
              <a:rPr lang="en-US" dirty="0"/>
              <a:t>	Encrypt Values with Shared Key</a:t>
            </a:r>
          </a:p>
          <a:p>
            <a:pPr marL="0" indent="0">
              <a:buNone/>
            </a:pPr>
            <a:r>
              <a:rPr lang="en-US" dirty="0"/>
              <a:t>	Use non-sequential alphanumeric IDs</a:t>
            </a:r>
          </a:p>
          <a:p>
            <a:pPr marL="457200" lvl="1" indent="0">
              <a:buNone/>
            </a:pPr>
            <a:endParaRPr lang="en-US" dirty="0"/>
          </a:p>
          <a:p>
            <a:pPr marL="0" indent="0">
              <a:buNone/>
            </a:pPr>
            <a:endParaRPr lang="en-US" dirty="0"/>
          </a:p>
        </p:txBody>
      </p:sp>
      <p:graphicFrame>
        <p:nvGraphicFramePr>
          <p:cNvPr id="2" name="Table 1">
            <a:extLst>
              <a:ext uri="{FF2B5EF4-FFF2-40B4-BE49-F238E27FC236}">
                <a16:creationId xmlns:a16="http://schemas.microsoft.com/office/drawing/2014/main" id="{197627B7-99B9-BB4E-8F40-0E6044EB4E8A}"/>
              </a:ext>
            </a:extLst>
          </p:cNvPr>
          <p:cNvGraphicFramePr>
            <a:graphicFrameLocks noGrp="1"/>
          </p:cNvGraphicFramePr>
          <p:nvPr>
            <p:extLst/>
          </p:nvPr>
        </p:nvGraphicFramePr>
        <p:xfrm>
          <a:off x="1310781" y="3044411"/>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52443988"/>
                    </a:ext>
                  </a:extLst>
                </a:gridCol>
                <a:gridCol w="4064000">
                  <a:extLst>
                    <a:ext uri="{9D8B030D-6E8A-4147-A177-3AD203B41FA5}">
                      <a16:colId xmlns:a16="http://schemas.microsoft.com/office/drawing/2014/main" val="4039568657"/>
                    </a:ext>
                  </a:extLst>
                </a:gridCol>
              </a:tblGrid>
              <a:tr h="370840">
                <a:tc>
                  <a:txBody>
                    <a:bodyPr/>
                    <a:lstStyle/>
                    <a:p>
                      <a:r>
                        <a:rPr lang="en-US" dirty="0"/>
                        <a:t>Real Value</a:t>
                      </a:r>
                    </a:p>
                  </a:txBody>
                  <a:tcPr/>
                </a:tc>
                <a:tc>
                  <a:txBody>
                    <a:bodyPr/>
                    <a:lstStyle/>
                    <a:p>
                      <a:r>
                        <a:rPr lang="en-US" dirty="0"/>
                        <a:t>Encoded Value</a:t>
                      </a:r>
                    </a:p>
                  </a:txBody>
                  <a:tcPr/>
                </a:tc>
                <a:extLst>
                  <a:ext uri="{0D108BD9-81ED-4DB2-BD59-A6C34878D82A}">
                    <a16:rowId xmlns:a16="http://schemas.microsoft.com/office/drawing/2014/main" val="925444745"/>
                  </a:ext>
                </a:extLst>
              </a:tr>
              <a:tr h="370840">
                <a:tc>
                  <a:txBody>
                    <a:bodyPr/>
                    <a:lstStyle/>
                    <a:p>
                      <a:r>
                        <a:rPr lang="en-US" dirty="0"/>
                        <a:t>South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234829482bksdfh348hr34j</a:t>
                      </a:r>
                    </a:p>
                  </a:txBody>
                  <a:tcPr/>
                </a:tc>
                <a:extLst>
                  <a:ext uri="{0D108BD9-81ED-4DB2-BD59-A6C34878D82A}">
                    <a16:rowId xmlns:a16="http://schemas.microsoft.com/office/drawing/2014/main" val="3993547396"/>
                  </a:ext>
                </a:extLst>
              </a:tr>
              <a:tr h="370840">
                <a:tc>
                  <a:txBody>
                    <a:bodyPr/>
                    <a:lstStyle/>
                    <a:p>
                      <a:r>
                        <a:rPr lang="en-US" dirty="0"/>
                        <a:t>North</a:t>
                      </a:r>
                    </a:p>
                  </a:txBody>
                  <a:tcPr/>
                </a:tc>
                <a:tc>
                  <a:txBody>
                    <a:bodyPr/>
                    <a:lstStyle/>
                    <a:p>
                      <a:r>
                        <a:rPr lang="en-US" dirty="0"/>
                        <a:t>???</a:t>
                      </a:r>
                    </a:p>
                  </a:txBody>
                  <a:tcPr/>
                </a:tc>
                <a:extLst>
                  <a:ext uri="{0D108BD9-81ED-4DB2-BD59-A6C34878D82A}">
                    <a16:rowId xmlns:a16="http://schemas.microsoft.com/office/drawing/2014/main" val="1099107765"/>
                  </a:ext>
                </a:extLst>
              </a:tr>
            </a:tbl>
          </a:graphicData>
        </a:graphic>
      </p:graphicFrame>
    </p:spTree>
    <p:extLst>
      <p:ext uri="{BB962C8B-B14F-4D97-AF65-F5344CB8AC3E}">
        <p14:creationId xmlns:p14="http://schemas.microsoft.com/office/powerpoint/2010/main" val="228903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80109" y="396232"/>
            <a:ext cx="12011891" cy="1107996"/>
          </a:xfrm>
        </p:spPr>
        <p:txBody>
          <a:bodyPr/>
          <a:lstStyle/>
          <a:p>
            <a:r>
              <a:rPr lang="en-US" dirty="0"/>
              <a:t>Calculated Field to Filter on Multiple Parameters</a:t>
            </a:r>
          </a:p>
        </p:txBody>
      </p:sp>
      <p:sp>
        <p:nvSpPr>
          <p:cNvPr id="7" name="Text Placeholder 6"/>
          <p:cNvSpPr>
            <a:spLocks noGrp="1"/>
          </p:cNvSpPr>
          <p:nvPr>
            <p:ph type="body" sz="quarter" idx="12"/>
          </p:nvPr>
        </p:nvSpPr>
        <p:spPr>
          <a:xfrm>
            <a:off x="682256" y="1733228"/>
            <a:ext cx="10827490" cy="949171"/>
          </a:xfrm>
        </p:spPr>
        <p:txBody>
          <a:bodyPr/>
          <a:lstStyle/>
          <a:p>
            <a:r>
              <a:rPr lang="en-US" dirty="0"/>
              <a:t>Parameters can only store one value at a time</a:t>
            </a:r>
          </a:p>
          <a:p>
            <a:endParaRPr lang="en-US" dirty="0"/>
          </a:p>
          <a:p>
            <a:r>
              <a:rPr lang="en-US" dirty="0"/>
              <a:t>To filter inclusively on multiple parameter values on the same field, you can use a CASE statement</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4294967295"/>
          </p:nvPr>
        </p:nvSpPr>
        <p:spPr>
          <a:xfrm>
            <a:off x="498764" y="3119694"/>
            <a:ext cx="5254336" cy="3123768"/>
          </a:xfrm>
        </p:spPr>
        <p:txBody>
          <a:bodyPr>
            <a:noAutofit/>
          </a:bodyPr>
          <a:lstStyle/>
          <a:p>
            <a:pPr marL="0" indent="0">
              <a:lnSpc>
                <a:spcPct val="100000"/>
              </a:lnSpc>
              <a:buNone/>
            </a:pPr>
            <a:r>
              <a:rPr lang="en-US" sz="2200" dirty="0">
                <a:latin typeface="Courier New" panose="02070309020205020404" pitchFamily="49" charset="0"/>
                <a:cs typeface="Courier New" panose="02070309020205020404" pitchFamily="49" charset="0"/>
              </a:rPr>
              <a:t>CASE [Database Field] </a:t>
            </a:r>
          </a:p>
          <a:p>
            <a:pPr marL="0" indent="0">
              <a:lnSpc>
                <a:spcPct val="100000"/>
              </a:lnSpc>
              <a:buNone/>
            </a:pPr>
            <a:r>
              <a:rPr lang="en-US" sz="2200" dirty="0">
                <a:latin typeface="Courier New" panose="02070309020205020404" pitchFamily="49" charset="0"/>
                <a:cs typeface="Courier New" panose="02070309020205020404" pitchFamily="49" charset="0"/>
              </a:rPr>
              <a:t>WHEN [Parameter 1] THEN 1 </a:t>
            </a:r>
          </a:p>
          <a:p>
            <a:pPr marL="0" indent="0">
              <a:lnSpc>
                <a:spcPct val="100000"/>
              </a:lnSpc>
              <a:buNone/>
            </a:pPr>
            <a:r>
              <a:rPr lang="en-US" sz="2200" dirty="0">
                <a:latin typeface="Courier New" panose="02070309020205020404" pitchFamily="49" charset="0"/>
                <a:cs typeface="Courier New" panose="02070309020205020404" pitchFamily="49" charset="0"/>
              </a:rPr>
              <a:t>WHEN [Parameter 2] THEN 1 </a:t>
            </a:r>
          </a:p>
          <a:p>
            <a:pPr marL="0" indent="0">
              <a:lnSpc>
                <a:spcPct val="100000"/>
              </a:lnSpc>
              <a:buNone/>
            </a:pPr>
            <a:r>
              <a:rPr lang="en-US" sz="2200" dirty="0">
                <a:latin typeface="Courier New" panose="02070309020205020404" pitchFamily="49" charset="0"/>
                <a:cs typeface="Courier New" panose="02070309020205020404" pitchFamily="49" charset="0"/>
              </a:rPr>
              <a:t>WHEN [Parameter 3] THEN 1 </a:t>
            </a:r>
          </a:p>
          <a:p>
            <a:pPr marL="0" indent="0">
              <a:lnSpc>
                <a:spcPct val="100000"/>
              </a:lnSpc>
              <a:buNone/>
            </a:pPr>
            <a:r>
              <a:rPr lang="en-US" sz="2200" dirty="0">
                <a:latin typeface="Courier New" panose="02070309020205020404" pitchFamily="49" charset="0"/>
                <a:cs typeface="Courier New" panose="02070309020205020404" pitchFamily="49" charset="0"/>
              </a:rPr>
              <a:t>... </a:t>
            </a:r>
          </a:p>
          <a:p>
            <a:pPr marL="0" indent="0">
              <a:lnSpc>
                <a:spcPct val="100000"/>
              </a:lnSpc>
              <a:buNone/>
            </a:pPr>
            <a:r>
              <a:rPr lang="en-US" sz="2200" dirty="0">
                <a:latin typeface="Courier New" panose="02070309020205020404" pitchFamily="49" charset="0"/>
                <a:cs typeface="Courier New" panose="02070309020205020404" pitchFamily="49" charset="0"/>
              </a:rPr>
              <a:t>ELSE 0 </a:t>
            </a:r>
          </a:p>
          <a:p>
            <a:pPr marL="0" indent="0">
              <a:lnSpc>
                <a:spcPct val="100000"/>
              </a:lnSpc>
              <a:buNone/>
            </a:pPr>
            <a:r>
              <a:rPr lang="en-US" sz="2200" dirty="0">
                <a:latin typeface="Courier New" panose="02070309020205020404" pitchFamily="49" charset="0"/>
                <a:cs typeface="Courier New" panose="02070309020205020404" pitchFamily="49" charset="0"/>
              </a:rPr>
              <a:t>END</a:t>
            </a:r>
          </a:p>
        </p:txBody>
      </p:sp>
      <p:sp>
        <p:nvSpPr>
          <p:cNvPr id="2" name="Rectangle 1">
            <a:extLst>
              <a:ext uri="{FF2B5EF4-FFF2-40B4-BE49-F238E27FC236}">
                <a16:creationId xmlns:a16="http://schemas.microsoft.com/office/drawing/2014/main" id="{65E17DC1-4559-EF40-A0AF-1B11F5C8815F}"/>
              </a:ext>
            </a:extLst>
          </p:cNvPr>
          <p:cNvSpPr/>
          <p:nvPr/>
        </p:nvSpPr>
        <p:spPr>
          <a:xfrm>
            <a:off x="6670194" y="3084840"/>
            <a:ext cx="3203478" cy="2462213"/>
          </a:xfrm>
          <a:prstGeom prst="rect">
            <a:avLst/>
          </a:prstGeom>
        </p:spPr>
        <p:txBody>
          <a:bodyPr wrap="square">
            <a:spAutoFit/>
          </a:bodyPr>
          <a:lstStyle/>
          <a:p>
            <a:r>
              <a:rPr lang="en-US" sz="2200" dirty="0">
                <a:latin typeface="Courier New" panose="02070309020205020404" pitchFamily="49" charset="0"/>
                <a:cs typeface="Courier New" panose="02070309020205020404" pitchFamily="49" charset="0"/>
              </a:rPr>
              <a:t>CASE [f1] </a:t>
            </a:r>
          </a:p>
          <a:p>
            <a:r>
              <a:rPr lang="en-US" sz="2200" dirty="0">
                <a:latin typeface="Courier New" panose="02070309020205020404" pitchFamily="49" charset="0"/>
                <a:cs typeface="Courier New" panose="02070309020205020404" pitchFamily="49" charset="0"/>
              </a:rPr>
              <a:t>WHEN [p1] THEN 1 </a:t>
            </a:r>
          </a:p>
          <a:p>
            <a:r>
              <a:rPr lang="en-US" sz="2200" dirty="0">
                <a:latin typeface="Courier New" panose="02070309020205020404" pitchFamily="49" charset="0"/>
                <a:cs typeface="Courier New" panose="02070309020205020404" pitchFamily="49" charset="0"/>
              </a:rPr>
              <a:t>WHEN [p2] THEN 1 </a:t>
            </a:r>
          </a:p>
          <a:p>
            <a:r>
              <a:rPr lang="en-US" sz="2200" dirty="0">
                <a:latin typeface="Courier New" panose="02070309020205020404" pitchFamily="49" charset="0"/>
                <a:cs typeface="Courier New" panose="02070309020205020404" pitchFamily="49" charset="0"/>
              </a:rPr>
              <a:t>WHEN [p3] THEN 1 </a:t>
            </a:r>
          </a:p>
          <a:p>
            <a:r>
              <a:rPr lang="en-US" sz="2200" dirty="0">
                <a:latin typeface="Courier New" panose="02070309020205020404" pitchFamily="49" charset="0"/>
                <a:cs typeface="Courier New" panose="02070309020205020404" pitchFamily="49" charset="0"/>
              </a:rPr>
              <a:t>... </a:t>
            </a:r>
          </a:p>
          <a:p>
            <a:r>
              <a:rPr lang="en-US" sz="2200" dirty="0">
                <a:latin typeface="Courier New" panose="02070309020205020404" pitchFamily="49" charset="0"/>
                <a:cs typeface="Courier New" panose="02070309020205020404" pitchFamily="49" charset="0"/>
              </a:rPr>
              <a:t>ELSE 0 </a:t>
            </a:r>
          </a:p>
          <a:p>
            <a:r>
              <a:rPr lang="en-US" sz="2200" dirty="0">
                <a:latin typeface="Courier New" panose="02070309020205020404" pitchFamily="49" charset="0"/>
                <a:cs typeface="Courier New" panose="02070309020205020404" pitchFamily="49" charset="0"/>
              </a:rPr>
              <a:t>END</a:t>
            </a:r>
          </a:p>
        </p:txBody>
      </p:sp>
      <p:sp>
        <p:nvSpPr>
          <p:cNvPr id="3" name="Striped Right Arrow 2">
            <a:extLst>
              <a:ext uri="{FF2B5EF4-FFF2-40B4-BE49-F238E27FC236}">
                <a16:creationId xmlns:a16="http://schemas.microsoft.com/office/drawing/2014/main" id="{10D5C450-1C05-5B44-AFB4-D66FE470C798}"/>
              </a:ext>
            </a:extLst>
          </p:cNvPr>
          <p:cNvSpPr/>
          <p:nvPr/>
        </p:nvSpPr>
        <p:spPr>
          <a:xfrm>
            <a:off x="5143500" y="3577695"/>
            <a:ext cx="1219200" cy="89746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63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80109" y="396232"/>
            <a:ext cx="12011891" cy="553998"/>
          </a:xfrm>
        </p:spPr>
        <p:txBody>
          <a:bodyPr/>
          <a:lstStyle/>
          <a:p>
            <a:r>
              <a:rPr lang="en-US" dirty="0"/>
              <a:t>Best Practice for Large User Counts</a:t>
            </a:r>
          </a:p>
        </p:txBody>
      </p:sp>
      <p:sp>
        <p:nvSpPr>
          <p:cNvPr id="9" name="Rectangle 8"/>
          <p:cNvSpPr/>
          <p:nvPr/>
        </p:nvSpPr>
        <p:spPr>
          <a:xfrm>
            <a:off x="533975" y="1504228"/>
            <a:ext cx="11044306" cy="3319883"/>
          </a:xfrm>
          <a:prstGeom prst="rect">
            <a:avLst/>
          </a:prstGeom>
        </p:spPr>
        <p:txBody>
          <a:bodyPr wrap="square">
            <a:spAutoFit/>
          </a:bodyPr>
          <a:lstStyle/>
          <a:p>
            <a:pPr lvl="0">
              <a:lnSpc>
                <a:spcPct val="90000"/>
              </a:lnSpc>
              <a:spcBef>
                <a:spcPts val="1000"/>
              </a:spcBef>
            </a:pPr>
            <a:r>
              <a:rPr lang="en-US" sz="2800" dirty="0">
                <a:solidFill>
                  <a:srgbClr val="0E3B5E"/>
                </a:solidFill>
              </a:rPr>
              <a:t>Even if you have too many users to add every username into Tableau, you should at minimum create a user at the “tenant” / “customer” / “organization” level </a:t>
            </a:r>
          </a:p>
          <a:p>
            <a:pPr lvl="0">
              <a:lnSpc>
                <a:spcPct val="90000"/>
              </a:lnSpc>
              <a:spcBef>
                <a:spcPts val="1000"/>
              </a:spcBef>
            </a:pPr>
            <a:endParaRPr lang="en-US" sz="2800" dirty="0">
              <a:solidFill>
                <a:srgbClr val="0E3B5E"/>
              </a:solidFill>
            </a:endParaRPr>
          </a:p>
          <a:p>
            <a:pPr lvl="0">
              <a:lnSpc>
                <a:spcPct val="90000"/>
              </a:lnSpc>
              <a:spcBef>
                <a:spcPts val="1000"/>
              </a:spcBef>
            </a:pPr>
            <a:r>
              <a:rPr lang="en-US" sz="2800" dirty="0">
                <a:solidFill>
                  <a:srgbClr val="0E3B5E"/>
                </a:solidFill>
              </a:rPr>
              <a:t>Best Practice for this scenario involves two levels of security filtering: </a:t>
            </a:r>
          </a:p>
          <a:p>
            <a:pPr lvl="0">
              <a:lnSpc>
                <a:spcPct val="90000"/>
              </a:lnSpc>
              <a:spcBef>
                <a:spcPts val="1000"/>
              </a:spcBef>
            </a:pPr>
            <a:r>
              <a:rPr lang="en-US" sz="2800" dirty="0">
                <a:solidFill>
                  <a:srgbClr val="0E3B5E"/>
                </a:solidFill>
              </a:rPr>
              <a:t>	USERNAME() function to filter at the “Tenant” level</a:t>
            </a:r>
          </a:p>
          <a:p>
            <a:pPr lvl="0">
              <a:lnSpc>
                <a:spcPct val="90000"/>
              </a:lnSpc>
              <a:spcBef>
                <a:spcPts val="1000"/>
              </a:spcBef>
            </a:pPr>
            <a:r>
              <a:rPr lang="en-US" sz="2800" dirty="0">
                <a:solidFill>
                  <a:srgbClr val="0E3B5E"/>
                </a:solidFill>
              </a:rPr>
              <a:t>	URL Parameters for additional levels of filtering</a:t>
            </a:r>
          </a:p>
        </p:txBody>
      </p:sp>
    </p:spTree>
    <p:extLst>
      <p:ext uri="{BB962C8B-B14F-4D97-AF65-F5344CB8AC3E}">
        <p14:creationId xmlns:p14="http://schemas.microsoft.com/office/powerpoint/2010/main" val="372385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4"/>
          </p:nvPr>
        </p:nvSpPr>
        <p:spPr>
          <a:xfrm>
            <a:off x="682256" y="1309804"/>
            <a:ext cx="11061517" cy="3743974"/>
          </a:xfrm>
        </p:spPr>
        <p:txBody>
          <a:bodyPr/>
          <a:lstStyle/>
          <a:p>
            <a:pPr indent="0">
              <a:buNone/>
            </a:pPr>
            <a:r>
              <a:rPr lang="en-US" dirty="0"/>
              <a:t>Tableau Calculated Fields have access to the following calculations, which return for the logged-in user</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USERNAME()</a:t>
            </a:r>
          </a:p>
          <a:p>
            <a:pPr marL="0" indent="0">
              <a:buNone/>
            </a:pPr>
            <a:r>
              <a:rPr lang="en-US" dirty="0">
                <a:latin typeface="Courier New" panose="02070309020205020404" pitchFamily="49" charset="0"/>
                <a:cs typeface="Courier New" panose="02070309020205020404" pitchFamily="49" charset="0"/>
              </a:rPr>
              <a:t>FULLNAME()</a:t>
            </a:r>
          </a:p>
          <a:p>
            <a:pPr marL="0" indent="0">
              <a:buNone/>
            </a:pPr>
            <a:r>
              <a:rPr lang="en-US" dirty="0">
                <a:latin typeface="Courier New" panose="02070309020205020404" pitchFamily="49" charset="0"/>
                <a:cs typeface="Courier New" panose="02070309020205020404" pitchFamily="49" charset="0"/>
              </a:rPr>
              <a:t>ISMEMBEROF()</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Benton Sans" panose="02000504020000020004"/>
                <a:cs typeface="Courier New" panose="02070309020205020404" pitchFamily="49" charset="0"/>
              </a:rPr>
              <a:t>Example of Calculated Field:</a:t>
            </a:r>
          </a:p>
          <a:p>
            <a:pPr marL="0" indent="0">
              <a:buNone/>
            </a:pPr>
            <a:r>
              <a:rPr lang="en-US" dirty="0">
                <a:latin typeface="Courier New" panose="02070309020205020404" pitchFamily="49" charset="0"/>
                <a:cs typeface="Courier New" panose="02070309020205020404" pitchFamily="49" charset="0"/>
              </a:rPr>
              <a:t>[Username] = USERNAME()</a:t>
            </a:r>
          </a:p>
          <a:p>
            <a:endParaRPr lang="en-US" dirty="0"/>
          </a:p>
        </p:txBody>
      </p:sp>
      <p:sp>
        <p:nvSpPr>
          <p:cNvPr id="2" name="Text Placeholder 1"/>
          <p:cNvSpPr>
            <a:spLocks noGrp="1"/>
          </p:cNvSpPr>
          <p:nvPr>
            <p:ph type="body" sz="quarter" idx="11"/>
          </p:nvPr>
        </p:nvSpPr>
        <p:spPr>
          <a:xfrm>
            <a:off x="682256" y="543623"/>
            <a:ext cx="10827489" cy="553998"/>
          </a:xfrm>
        </p:spPr>
        <p:txBody>
          <a:bodyPr/>
          <a:lstStyle/>
          <a:p>
            <a:r>
              <a:rPr lang="en-US" dirty="0"/>
              <a:t>User Calculations</a:t>
            </a:r>
          </a:p>
        </p:txBody>
      </p:sp>
    </p:spTree>
    <p:extLst>
      <p:ext uri="{BB962C8B-B14F-4D97-AF65-F5344CB8AC3E}">
        <p14:creationId xmlns:p14="http://schemas.microsoft.com/office/powerpoint/2010/main" val="312002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2942-0EFB-364B-8FFD-1F8FBFE65D53}"/>
              </a:ext>
            </a:extLst>
          </p:cNvPr>
          <p:cNvSpPr>
            <a:spLocks noGrp="1"/>
          </p:cNvSpPr>
          <p:nvPr>
            <p:ph type="title"/>
          </p:nvPr>
        </p:nvSpPr>
        <p:spPr/>
        <p:txBody>
          <a:bodyPr>
            <a:normAutofit/>
          </a:bodyPr>
          <a:lstStyle/>
          <a:p>
            <a:r>
              <a:rPr lang="en-US" sz="4000" b="0" dirty="0">
                <a:latin typeface="Benton Sans Medium" panose="02000504020000020004" pitchFamily="2" charset="77"/>
              </a:rPr>
              <a:t>Best Practice Example</a:t>
            </a:r>
          </a:p>
        </p:txBody>
      </p:sp>
      <p:sp>
        <p:nvSpPr>
          <p:cNvPr id="3" name="Text Placeholder 2">
            <a:extLst>
              <a:ext uri="{FF2B5EF4-FFF2-40B4-BE49-F238E27FC236}">
                <a16:creationId xmlns:a16="http://schemas.microsoft.com/office/drawing/2014/main" id="{3066D710-F7A5-EB40-A67C-22EFF7E69524}"/>
              </a:ext>
            </a:extLst>
          </p:cNvPr>
          <p:cNvSpPr>
            <a:spLocks noGrp="1"/>
          </p:cNvSpPr>
          <p:nvPr>
            <p:ph type="body" sz="quarter" idx="10"/>
          </p:nvPr>
        </p:nvSpPr>
        <p:spPr>
          <a:xfrm>
            <a:off x="240222" y="1390650"/>
            <a:ext cx="11747715" cy="4979153"/>
          </a:xfrm>
        </p:spPr>
        <p:txBody>
          <a:bodyPr>
            <a:normAutofit fontScale="92500" lnSpcReduction="10000"/>
          </a:bodyPr>
          <a:lstStyle/>
          <a:p>
            <a:pPr marL="0" indent="0">
              <a:buNone/>
            </a:pPr>
            <a:r>
              <a:rPr lang="en-US" dirty="0"/>
              <a:t>Ex. “Tenant” is a Customer with a unique ID:</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IF </a:t>
            </a:r>
            <a:r>
              <a:rPr lang="en-US" b="1" dirty="0">
                <a:solidFill>
                  <a:schemeClr val="accent6"/>
                </a:solidFill>
                <a:latin typeface="Courier New" panose="02070309020205020404" pitchFamily="49" charset="0"/>
                <a:cs typeface="Courier New" panose="02070309020205020404" pitchFamily="49" charset="0"/>
              </a:rPr>
              <a:t>USERNAME() == [Customer ID]</a:t>
            </a:r>
            <a:r>
              <a:rPr lang="en-US" dirty="0">
                <a:solidFill>
                  <a:schemeClr val="accent1"/>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THEN</a:t>
            </a:r>
          </a:p>
          <a:p>
            <a:pPr marL="457200" lvl="1" indent="0">
              <a:buNone/>
            </a:pPr>
            <a:r>
              <a:rPr lang="en-US" dirty="0">
                <a:latin typeface="Courier New" panose="02070309020205020404" pitchFamily="49" charset="0"/>
                <a:cs typeface="Courier New" panose="02070309020205020404" pitchFamily="49" charset="0"/>
              </a:rPr>
              <a:t>CASE </a:t>
            </a:r>
            <a:r>
              <a:rPr lang="en-US" b="1" dirty="0">
                <a:latin typeface="Courier New" panose="02070309020205020404" pitchFamily="49" charset="0"/>
                <a:cs typeface="Courier New" panose="02070309020205020404" pitchFamily="49" charset="0"/>
              </a:rPr>
              <a:t>[Some Field]</a:t>
            </a:r>
            <a:r>
              <a:rPr lang="en-US" dirty="0">
                <a:latin typeface="Courier New" panose="02070309020205020404" pitchFamily="49" charset="0"/>
                <a:cs typeface="Courier New" panose="02070309020205020404" pitchFamily="49" charset="0"/>
              </a:rPr>
              <a:t> </a:t>
            </a:r>
          </a:p>
          <a:p>
            <a:pPr marL="457200" lvl="1" indent="0">
              <a:buNone/>
            </a:pPr>
            <a:r>
              <a:rPr lang="en-US" dirty="0">
                <a:latin typeface="Courier New" panose="02070309020205020404" pitchFamily="49" charset="0"/>
                <a:cs typeface="Courier New" panose="02070309020205020404" pitchFamily="49" charset="0"/>
              </a:rPr>
              <a:t>WHEN </a:t>
            </a:r>
            <a:r>
              <a:rPr lang="en-US" b="1" dirty="0">
                <a:latin typeface="Courier New" panose="02070309020205020404" pitchFamily="49" charset="0"/>
                <a:cs typeface="Courier New" panose="02070309020205020404" pitchFamily="49" charset="0"/>
              </a:rPr>
              <a:t>[p1] </a:t>
            </a:r>
            <a:r>
              <a:rPr lang="en-US" dirty="0">
                <a:latin typeface="Courier New" panose="02070309020205020404" pitchFamily="49" charset="0"/>
                <a:cs typeface="Courier New" panose="02070309020205020404" pitchFamily="49" charset="0"/>
              </a:rPr>
              <a:t>THEN 1</a:t>
            </a:r>
          </a:p>
          <a:p>
            <a:pPr marL="457200" lvl="1" indent="0">
              <a:buNone/>
            </a:pPr>
            <a:r>
              <a:rPr lang="en-US" dirty="0">
                <a:latin typeface="Courier New" panose="02070309020205020404" pitchFamily="49" charset="0"/>
                <a:cs typeface="Courier New" panose="02070309020205020404" pitchFamily="49" charset="0"/>
              </a:rPr>
              <a:t>WHEN </a:t>
            </a:r>
            <a:r>
              <a:rPr lang="en-US" b="1" dirty="0">
                <a:latin typeface="Courier New" panose="02070309020205020404" pitchFamily="49" charset="0"/>
                <a:cs typeface="Courier New" panose="02070309020205020404" pitchFamily="49" charset="0"/>
              </a:rPr>
              <a:t>[p2] </a:t>
            </a:r>
            <a:r>
              <a:rPr lang="en-US" dirty="0">
                <a:latin typeface="Courier New" panose="02070309020205020404" pitchFamily="49" charset="0"/>
                <a:cs typeface="Courier New" panose="02070309020205020404" pitchFamily="49" charset="0"/>
              </a:rPr>
              <a:t>THEN 1</a:t>
            </a:r>
          </a:p>
          <a:p>
            <a:pPr marL="457200" lvl="1" indent="0">
              <a:buNone/>
            </a:pPr>
            <a:r>
              <a:rPr lang="en-US" dirty="0">
                <a:latin typeface="Courier New" panose="02070309020205020404" pitchFamily="49" charset="0"/>
                <a:cs typeface="Courier New" panose="02070309020205020404" pitchFamily="49" charset="0"/>
              </a:rPr>
              <a:t>WHEN </a:t>
            </a:r>
            <a:r>
              <a:rPr lang="en-US" b="1" dirty="0">
                <a:latin typeface="Courier New" panose="02070309020205020404" pitchFamily="49" charset="0"/>
                <a:cs typeface="Courier New" panose="02070309020205020404" pitchFamily="49" charset="0"/>
              </a:rPr>
              <a:t>[p3] </a:t>
            </a:r>
            <a:r>
              <a:rPr lang="en-US" dirty="0">
                <a:latin typeface="Courier New" panose="02070309020205020404" pitchFamily="49" charset="0"/>
                <a:cs typeface="Courier New" panose="02070309020205020404" pitchFamily="49" charset="0"/>
              </a:rPr>
              <a:t>THEN 1</a:t>
            </a:r>
          </a:p>
          <a:p>
            <a:pPr marL="457200" lvl="1" indent="0">
              <a:buNone/>
            </a:pPr>
            <a:r>
              <a:rPr lang="en-US" dirty="0">
                <a:latin typeface="Courier New" panose="02070309020205020404" pitchFamily="49" charset="0"/>
                <a:cs typeface="Courier New" panose="02070309020205020404" pitchFamily="49" charset="0"/>
              </a:rPr>
              <a:t>…</a:t>
            </a:r>
          </a:p>
          <a:p>
            <a:pPr marL="457200" lvl="1" indent="0">
              <a:buNone/>
            </a:pPr>
            <a:r>
              <a:rPr lang="en-US" dirty="0">
                <a:solidFill>
                  <a:schemeClr val="accent6"/>
                </a:solidFill>
                <a:latin typeface="Courier New" panose="02070309020205020404" pitchFamily="49" charset="0"/>
                <a:cs typeface="Courier New" panose="02070309020205020404" pitchFamily="49" charset="0"/>
              </a:rPr>
              <a:t>ELSE 0</a:t>
            </a:r>
          </a:p>
          <a:p>
            <a:pPr marL="457200" lvl="1" indent="0">
              <a:buNone/>
            </a:pPr>
            <a:r>
              <a:rPr lang="en-US" dirty="0">
                <a:solidFill>
                  <a:schemeClr val="accent6"/>
                </a:solidFill>
                <a:latin typeface="Courier New" panose="02070309020205020404" pitchFamily="49" charset="0"/>
                <a:cs typeface="Courier New" panose="02070309020205020404" pitchFamily="49" charset="0"/>
              </a:rPr>
              <a:t>END </a:t>
            </a:r>
          </a:p>
          <a:p>
            <a:pPr marL="0" indent="0">
              <a:buNone/>
            </a:pPr>
            <a:r>
              <a:rPr lang="en-US" dirty="0">
                <a:latin typeface="Courier New" panose="02070309020205020404" pitchFamily="49" charset="0"/>
                <a:cs typeface="Courier New" panose="02070309020205020404" pitchFamily="49" charset="0"/>
              </a:rPr>
              <a:t>ELSEIF </a:t>
            </a:r>
            <a:r>
              <a:rPr lang="en-US" dirty="0">
                <a:solidFill>
                  <a:schemeClr val="accent1"/>
                </a:solidFill>
                <a:latin typeface="Courier New" panose="02070309020205020404" pitchFamily="49" charset="0"/>
                <a:cs typeface="Courier New" panose="02070309020205020404" pitchFamily="49" charset="0"/>
              </a:rPr>
              <a:t>ISNULL([p1]) THEN 0</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ELSE 0</a:t>
            </a:r>
          </a:p>
          <a:p>
            <a:pPr marL="0" indent="0">
              <a:buNone/>
            </a:pPr>
            <a:r>
              <a:rPr lang="en-US" dirty="0">
                <a:latin typeface="Courier New" panose="02070309020205020404" pitchFamily="49" charset="0"/>
                <a:cs typeface="Courier New" panose="02070309020205020404" pitchFamily="49" charset="0"/>
              </a:rPr>
              <a:t>END</a:t>
            </a:r>
          </a:p>
          <a:p>
            <a:pPr marL="0" indent="0">
              <a:buNone/>
            </a:pPr>
            <a:endParaRPr lang="en-US" dirty="0"/>
          </a:p>
        </p:txBody>
      </p:sp>
    </p:spTree>
    <p:extLst>
      <p:ext uri="{BB962C8B-B14F-4D97-AF65-F5344CB8AC3E}">
        <p14:creationId xmlns:p14="http://schemas.microsoft.com/office/powerpoint/2010/main" val="22109485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536F-C013-BC44-ACD0-A917E474091A}"/>
              </a:ext>
            </a:extLst>
          </p:cNvPr>
          <p:cNvSpPr>
            <a:spLocks noGrp="1"/>
          </p:cNvSpPr>
          <p:nvPr>
            <p:ph type="title"/>
          </p:nvPr>
        </p:nvSpPr>
        <p:spPr>
          <a:xfrm>
            <a:off x="254000" y="2252036"/>
            <a:ext cx="11671300" cy="2585323"/>
          </a:xfrm>
        </p:spPr>
        <p:txBody>
          <a:bodyPr/>
          <a:lstStyle/>
          <a:p>
            <a:pPr algn="l"/>
            <a:r>
              <a:rPr lang="en-US" dirty="0">
                <a:latin typeface="Impact" panose="020B0806030902050204" pitchFamily="34" charset="0"/>
              </a:rPr>
              <a:t>Web Services / </a:t>
            </a:r>
            <a:br>
              <a:rPr lang="en-US" dirty="0">
                <a:latin typeface="Impact" panose="020B0806030902050204" pitchFamily="34" charset="0"/>
              </a:rPr>
            </a:br>
            <a:r>
              <a:rPr lang="en-US" dirty="0">
                <a:latin typeface="Impact" panose="020B0806030902050204" pitchFamily="34" charset="0"/>
              </a:rPr>
              <a:t>REST API</a:t>
            </a:r>
            <a:br>
              <a:rPr lang="en-US" dirty="0">
                <a:latin typeface="Impact" panose="020B0806030902050204" pitchFamily="34" charset="0"/>
              </a:rPr>
            </a:br>
            <a:r>
              <a:rPr lang="en-US" dirty="0" err="1">
                <a:latin typeface="Impact" panose="020B0806030902050204" pitchFamily="34" charset="0"/>
              </a:rPr>
              <a:t>Datasources</a:t>
            </a:r>
            <a:endParaRPr lang="en-US" dirty="0">
              <a:latin typeface="Impact" panose="020B0806030902050204" pitchFamily="34" charset="0"/>
            </a:endParaRPr>
          </a:p>
        </p:txBody>
      </p:sp>
    </p:spTree>
    <p:extLst>
      <p:ext uri="{BB962C8B-B14F-4D97-AF65-F5344CB8AC3E}">
        <p14:creationId xmlns:p14="http://schemas.microsoft.com/office/powerpoint/2010/main" val="26925572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4" y="233390"/>
            <a:ext cx="10269114" cy="828244"/>
          </a:xfrm>
        </p:spPr>
        <p:txBody>
          <a:bodyPr>
            <a:normAutofit fontScale="90000"/>
          </a:bodyPr>
          <a:lstStyle/>
          <a:p>
            <a:r>
              <a:rPr lang="en-US" sz="4000" b="0" dirty="0">
                <a:latin typeface="Benton Sans Medium" panose="02000504020000020004" pitchFamily="2" charset="77"/>
              </a:rPr>
              <a:t>Web Services / REST API “Live” Connection</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a:xfrm>
            <a:off x="240222" y="1390650"/>
            <a:ext cx="11747715" cy="5180631"/>
          </a:xfrm>
        </p:spPr>
        <p:txBody>
          <a:bodyPr>
            <a:normAutofit fontScale="92500" lnSpcReduction="10000"/>
          </a:bodyPr>
          <a:lstStyle/>
          <a:p>
            <a:pPr marL="0" indent="0">
              <a:buNone/>
            </a:pPr>
            <a:r>
              <a:rPr lang="en-US" dirty="0"/>
              <a:t>Many organizations have highly optimized Web Services / REST APIs to access data</a:t>
            </a:r>
          </a:p>
          <a:p>
            <a:pPr marL="0" indent="0">
              <a:buNone/>
            </a:pPr>
            <a:endParaRPr lang="en-US" dirty="0"/>
          </a:p>
          <a:p>
            <a:pPr marL="0" indent="0">
              <a:buNone/>
            </a:pPr>
            <a:r>
              <a:rPr lang="en-US" dirty="0"/>
              <a:t>The requirements for connecting to these Web Services typically are:</a:t>
            </a:r>
          </a:p>
          <a:p>
            <a:pPr marL="0" indent="0">
              <a:buNone/>
            </a:pPr>
            <a:endParaRPr lang="en-US" dirty="0"/>
          </a:p>
          <a:p>
            <a:pPr marL="457200" lvl="1" indent="0">
              <a:buNone/>
            </a:pPr>
            <a:r>
              <a:rPr lang="en-US" dirty="0"/>
              <a:t>Communication over HTTPS</a:t>
            </a:r>
          </a:p>
          <a:p>
            <a:pPr marL="457200" lvl="1" indent="0">
              <a:buNone/>
            </a:pPr>
            <a:endParaRPr lang="en-US" dirty="0"/>
          </a:p>
          <a:p>
            <a:pPr marL="457200" lvl="1" indent="0">
              <a:buNone/>
            </a:pPr>
            <a:r>
              <a:rPr lang="en-US" dirty="0"/>
              <a:t>Receiving responses in JSON/XML</a:t>
            </a:r>
          </a:p>
          <a:p>
            <a:pPr marL="457200" lvl="1" indent="0">
              <a:buNone/>
            </a:pPr>
            <a:endParaRPr lang="en-US" dirty="0"/>
          </a:p>
          <a:p>
            <a:pPr marL="457200" lvl="1" indent="0">
              <a:buNone/>
            </a:pPr>
            <a:r>
              <a:rPr lang="en-US" dirty="0"/>
              <a:t>Passing parameters and/or authentication tokens, most often through POST method, for each user or report that is loaded</a:t>
            </a:r>
          </a:p>
          <a:p>
            <a:pPr marL="457200" lvl="1" indent="0">
              <a:buNone/>
            </a:pPr>
            <a:endParaRPr lang="en-US" dirty="0"/>
          </a:p>
          <a:p>
            <a:pPr marL="0" indent="0">
              <a:buNone/>
            </a:pPr>
            <a:r>
              <a:rPr lang="en-US" dirty="0"/>
              <a:t>Web Services responses often aren’t tabular</a:t>
            </a:r>
          </a:p>
          <a:p>
            <a:pPr marL="457200" lvl="1" indent="0">
              <a:buNone/>
            </a:pPr>
            <a:r>
              <a:rPr lang="en-US" dirty="0"/>
              <a:t>Need to be transformed to Rows and Columns for Tableau to do analysis</a:t>
            </a:r>
          </a:p>
        </p:txBody>
      </p:sp>
    </p:spTree>
    <p:extLst>
      <p:ext uri="{BB962C8B-B14F-4D97-AF65-F5344CB8AC3E}">
        <p14:creationId xmlns:p14="http://schemas.microsoft.com/office/powerpoint/2010/main" val="283679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3" y="233390"/>
            <a:ext cx="11747713" cy="828244"/>
          </a:xfrm>
        </p:spPr>
        <p:txBody>
          <a:bodyPr>
            <a:noAutofit/>
          </a:bodyPr>
          <a:lstStyle/>
          <a:p>
            <a:r>
              <a:rPr lang="en-US" sz="4000" b="0" dirty="0">
                <a:latin typeface="Benton Sans Medium" panose="02000504020000020004" pitchFamily="2" charset="77"/>
              </a:rPr>
              <a:t>Standard Solutions for Web Services Data </a:t>
            </a:r>
            <a:br>
              <a:rPr lang="en-US" sz="4000" b="0" dirty="0">
                <a:latin typeface="Benton Sans Medium" panose="02000504020000020004" pitchFamily="2" charset="77"/>
              </a:rPr>
            </a:br>
            <a:r>
              <a:rPr lang="en-US" sz="4000" b="0" dirty="0">
                <a:latin typeface="Benton Sans Medium" panose="02000504020000020004" pitchFamily="2" charset="77"/>
              </a:rPr>
              <a:t>(and why they don’t scale) </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p:txBody>
          <a:bodyPr>
            <a:normAutofit/>
          </a:bodyPr>
          <a:lstStyle/>
          <a:p>
            <a:pPr marL="0" indent="0">
              <a:buNone/>
            </a:pPr>
            <a:r>
              <a:rPr lang="en-US" dirty="0"/>
              <a:t>JSON Connector</a:t>
            </a:r>
          </a:p>
          <a:p>
            <a:pPr marL="457200" lvl="1" indent="0">
              <a:buNone/>
            </a:pPr>
            <a:r>
              <a:rPr lang="en-US" dirty="0"/>
              <a:t>Only connects to local files on a file system</a:t>
            </a:r>
          </a:p>
          <a:p>
            <a:pPr marL="457200" lvl="1" indent="0">
              <a:buNone/>
            </a:pPr>
            <a:endParaRPr lang="en-US" dirty="0"/>
          </a:p>
          <a:p>
            <a:pPr marL="0" indent="0">
              <a:buNone/>
            </a:pPr>
            <a:r>
              <a:rPr lang="en-US" dirty="0"/>
              <a:t>Web Data Connector </a:t>
            </a:r>
          </a:p>
          <a:p>
            <a:pPr marL="457200" lvl="1" indent="0">
              <a:buNone/>
            </a:pPr>
            <a:r>
              <a:rPr lang="en-US" dirty="0"/>
              <a:t>Useful for Desktop, but not for Server</a:t>
            </a:r>
          </a:p>
          <a:p>
            <a:pPr marL="457200" lvl="1" indent="0">
              <a:buNone/>
            </a:pPr>
            <a:r>
              <a:rPr lang="en-US" dirty="0"/>
              <a:t>Creates an Extract which only refreshes on a schedule</a:t>
            </a:r>
          </a:p>
          <a:p>
            <a:pPr marL="457200" lvl="1" indent="0">
              <a:buNone/>
            </a:pPr>
            <a:r>
              <a:rPr lang="en-US" dirty="0"/>
              <a:t>Can store one set of user credentials (that of the publisher)</a:t>
            </a:r>
            <a:br>
              <a:rPr lang="en-US" dirty="0"/>
            </a:br>
            <a:endParaRPr lang="en-US" dirty="0"/>
          </a:p>
          <a:p>
            <a:pPr lvl="1"/>
            <a:endParaRPr lang="en-US" dirty="0"/>
          </a:p>
        </p:txBody>
      </p:sp>
    </p:spTree>
    <p:extLst>
      <p:ext uri="{BB962C8B-B14F-4D97-AF65-F5344CB8AC3E}">
        <p14:creationId xmlns:p14="http://schemas.microsoft.com/office/powerpoint/2010/main" val="354875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41F9-33F4-5D4F-A63A-E6DB3D5B9B8E}"/>
              </a:ext>
            </a:extLst>
          </p:cNvPr>
          <p:cNvSpPr>
            <a:spLocks noGrp="1"/>
          </p:cNvSpPr>
          <p:nvPr>
            <p:ph type="title"/>
          </p:nvPr>
        </p:nvSpPr>
        <p:spPr/>
        <p:txBody>
          <a:bodyPr>
            <a:normAutofit fontScale="90000"/>
          </a:bodyPr>
          <a:lstStyle/>
          <a:p>
            <a:r>
              <a:rPr lang="en-US" b="0" dirty="0">
                <a:latin typeface="Benton Sans Medium" panose="02000504020000020004" pitchFamily="2" charset="77"/>
              </a:rPr>
              <a:t>What does a Web Data Connector do really?</a:t>
            </a:r>
          </a:p>
        </p:txBody>
      </p:sp>
      <p:sp>
        <p:nvSpPr>
          <p:cNvPr id="3" name="Text Placeholder 2">
            <a:extLst>
              <a:ext uri="{FF2B5EF4-FFF2-40B4-BE49-F238E27FC236}">
                <a16:creationId xmlns:a16="http://schemas.microsoft.com/office/drawing/2014/main" id="{3C6E58D0-DB9A-5248-A0D6-6B32209ED09B}"/>
              </a:ext>
            </a:extLst>
          </p:cNvPr>
          <p:cNvSpPr>
            <a:spLocks noGrp="1"/>
          </p:cNvSpPr>
          <p:nvPr>
            <p:ph type="body" sz="quarter" idx="10"/>
          </p:nvPr>
        </p:nvSpPr>
        <p:spPr/>
        <p:txBody>
          <a:bodyPr/>
          <a:lstStyle/>
          <a:p>
            <a:pPr marL="0" indent="0">
              <a:buNone/>
            </a:pPr>
            <a:r>
              <a:rPr lang="en-US" dirty="0"/>
              <a:t>Tableau expects data be in a relational format</a:t>
            </a:r>
          </a:p>
          <a:p>
            <a:pPr marL="0" indent="0">
              <a:buNone/>
            </a:pPr>
            <a:endParaRPr lang="en-US" dirty="0"/>
          </a:p>
          <a:p>
            <a:pPr marL="0" indent="0">
              <a:buNone/>
            </a:pPr>
            <a:r>
              <a:rPr lang="en-US" dirty="0"/>
              <a:t>Steps:</a:t>
            </a:r>
          </a:p>
          <a:p>
            <a:pPr marL="914400" lvl="1" indent="-457200">
              <a:buAutoNum type="arabicPeriod"/>
            </a:pPr>
            <a:r>
              <a:rPr lang="en-US" dirty="0"/>
              <a:t>Retrieve Web Service Data</a:t>
            </a:r>
          </a:p>
          <a:p>
            <a:pPr marL="914400" lvl="1" indent="-457200">
              <a:buAutoNum type="arabicPeriod"/>
            </a:pPr>
            <a:r>
              <a:rPr lang="en-US" dirty="0"/>
              <a:t>Transform response from Object form to Rows of Data</a:t>
            </a:r>
          </a:p>
          <a:p>
            <a:pPr marL="914400" lvl="1" indent="-457200">
              <a:buAutoNum type="arabicPeriod"/>
            </a:pPr>
            <a:r>
              <a:rPr lang="en-US" dirty="0"/>
              <a:t>Create the Schema for the Extract table(s)</a:t>
            </a:r>
          </a:p>
          <a:p>
            <a:pPr marL="914400" lvl="1" indent="-457200">
              <a:buAutoNum type="arabicPeriod"/>
            </a:pPr>
            <a:r>
              <a:rPr lang="en-US" dirty="0"/>
              <a:t>Insert the rows of data in Tableau Extract (Hyper, previously TDE)</a:t>
            </a:r>
          </a:p>
          <a:p>
            <a:pPr marL="0" indent="0">
              <a:buNone/>
            </a:pPr>
            <a:endParaRPr lang="en-US" dirty="0"/>
          </a:p>
          <a:p>
            <a:pPr marL="0" indent="0">
              <a:buNone/>
            </a:pPr>
            <a:r>
              <a:rPr lang="en-US" dirty="0"/>
              <a:t>Retrieving response and transforming to rows of tabular data requires the effort</a:t>
            </a:r>
          </a:p>
        </p:txBody>
      </p:sp>
    </p:spTree>
    <p:extLst>
      <p:ext uri="{BB962C8B-B14F-4D97-AF65-F5344CB8AC3E}">
        <p14:creationId xmlns:p14="http://schemas.microsoft.com/office/powerpoint/2010/main" val="15521983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81891" y="2190944"/>
            <a:ext cx="10953445" cy="1107996"/>
          </a:xfrm>
        </p:spPr>
        <p:txBody>
          <a:bodyPr/>
          <a:lstStyle/>
          <a:p>
            <a:r>
              <a:rPr lang="en-US" dirty="0"/>
              <a:t>Storing Web Service Responses in an RDBMS</a:t>
            </a:r>
          </a:p>
        </p:txBody>
      </p:sp>
    </p:spTree>
    <p:extLst>
      <p:ext uri="{BB962C8B-B14F-4D97-AF65-F5344CB8AC3E}">
        <p14:creationId xmlns:p14="http://schemas.microsoft.com/office/powerpoint/2010/main" val="22120120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3" y="233390"/>
            <a:ext cx="11747713" cy="828244"/>
          </a:xfrm>
        </p:spPr>
        <p:txBody>
          <a:bodyPr>
            <a:noAutofit/>
          </a:bodyPr>
          <a:lstStyle/>
          <a:p>
            <a:r>
              <a:rPr lang="en-US" sz="4000" b="0" dirty="0">
                <a:latin typeface="Benton Sans Medium" panose="02000504020000020004" pitchFamily="2" charset="77"/>
              </a:rPr>
              <a:t>Using a Relational Database to Store Web Service Responses</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p:txBody>
          <a:bodyPr>
            <a:normAutofit/>
          </a:bodyPr>
          <a:lstStyle/>
          <a:p>
            <a:pPr marL="0" indent="0">
              <a:buNone/>
            </a:pPr>
            <a:r>
              <a:rPr lang="en-US" dirty="0"/>
              <a:t>Remember: The majority of the work is </a:t>
            </a:r>
            <a:r>
              <a:rPr lang="en-US" b="1" dirty="0"/>
              <a:t>retrieving</a:t>
            </a:r>
            <a:r>
              <a:rPr lang="en-US" dirty="0"/>
              <a:t> the web service responses and </a:t>
            </a:r>
            <a:r>
              <a:rPr lang="en-US" b="1" dirty="0"/>
              <a:t>transforming</a:t>
            </a:r>
            <a:r>
              <a:rPr lang="en-US" dirty="0"/>
              <a:t> it to a tabular format</a:t>
            </a:r>
          </a:p>
          <a:p>
            <a:pPr marL="0" indent="0">
              <a:buNone/>
            </a:pPr>
            <a:endParaRPr lang="en-US" dirty="0"/>
          </a:p>
          <a:p>
            <a:pPr marL="0" indent="0">
              <a:buNone/>
            </a:pPr>
            <a:r>
              <a:rPr lang="en-US" dirty="0"/>
              <a:t>Web Data Connector inserts </a:t>
            </a:r>
            <a:r>
              <a:rPr lang="en-US" b="1" dirty="0"/>
              <a:t>transformed rows </a:t>
            </a:r>
            <a:r>
              <a:rPr lang="en-US" dirty="0"/>
              <a:t>into an Extract file</a:t>
            </a:r>
          </a:p>
          <a:p>
            <a:pPr marL="0" indent="0">
              <a:buNone/>
            </a:pPr>
            <a:endParaRPr lang="en-US" dirty="0"/>
          </a:p>
          <a:p>
            <a:pPr marL="0" indent="0">
              <a:buNone/>
            </a:pPr>
            <a:r>
              <a:rPr lang="en-US" dirty="0"/>
              <a:t>Relational Databases are very good at inserting large numbers of rows</a:t>
            </a:r>
          </a:p>
          <a:p>
            <a:pPr marL="0" indent="0">
              <a:buNone/>
            </a:pPr>
            <a:endParaRPr lang="en-US" dirty="0"/>
          </a:p>
          <a:p>
            <a:pPr marL="0" indent="0">
              <a:buNone/>
            </a:pPr>
            <a:r>
              <a:rPr lang="en-US" b="1" dirty="0"/>
              <a:t>Solution: Store the web service responses in an RDBMS table and connect Tableau to that table</a:t>
            </a:r>
          </a:p>
        </p:txBody>
      </p:sp>
    </p:spTree>
    <p:extLst>
      <p:ext uri="{BB962C8B-B14F-4D97-AF65-F5344CB8AC3E}">
        <p14:creationId xmlns:p14="http://schemas.microsoft.com/office/powerpoint/2010/main" val="364407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3" y="233390"/>
            <a:ext cx="11813231" cy="828244"/>
          </a:xfrm>
        </p:spPr>
        <p:txBody>
          <a:bodyPr>
            <a:noAutofit/>
          </a:bodyPr>
          <a:lstStyle/>
          <a:p>
            <a:r>
              <a:rPr lang="en-US" sz="4000" b="0" dirty="0">
                <a:latin typeface="Benton Sans Medium" panose="02000504020000020004" pitchFamily="2" charset="77"/>
              </a:rPr>
              <a:t>RDBMS Storing Web Service Responses: </a:t>
            </a:r>
            <a:br>
              <a:rPr lang="en-US" sz="4000" b="0" dirty="0">
                <a:latin typeface="Benton Sans Medium" panose="02000504020000020004" pitchFamily="2" charset="77"/>
              </a:rPr>
            </a:br>
            <a:r>
              <a:rPr lang="en-US" sz="4000" b="0" dirty="0">
                <a:latin typeface="Benton Sans Medium" panose="02000504020000020004" pitchFamily="2" charset="77"/>
              </a:rPr>
              <a:t>Embedded Application</a:t>
            </a:r>
          </a:p>
        </p:txBody>
      </p:sp>
      <p:sp>
        <p:nvSpPr>
          <p:cNvPr id="7" name="Rectangle 6">
            <a:extLst>
              <a:ext uri="{FF2B5EF4-FFF2-40B4-BE49-F238E27FC236}">
                <a16:creationId xmlns:a16="http://schemas.microsoft.com/office/drawing/2014/main" id="{DB17F944-4C79-4EB1-A71A-7DE98499F0EA}"/>
              </a:ext>
            </a:extLst>
          </p:cNvPr>
          <p:cNvSpPr/>
          <p:nvPr/>
        </p:nvSpPr>
        <p:spPr>
          <a:xfrm>
            <a:off x="334321" y="5436272"/>
            <a:ext cx="1701209" cy="1201942"/>
          </a:xfrm>
          <a:prstGeom prst="rect">
            <a:avLst/>
          </a:prstGeom>
          <a:solidFill>
            <a:schemeClr val="accent5"/>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Web Service</a:t>
            </a:r>
          </a:p>
        </p:txBody>
      </p:sp>
      <p:sp>
        <p:nvSpPr>
          <p:cNvPr id="8" name="Rectangle 7">
            <a:extLst>
              <a:ext uri="{FF2B5EF4-FFF2-40B4-BE49-F238E27FC236}">
                <a16:creationId xmlns:a16="http://schemas.microsoft.com/office/drawing/2014/main" id="{79E2C51F-F6CF-4FC5-9AB0-15F536E48A40}"/>
              </a:ext>
            </a:extLst>
          </p:cNvPr>
          <p:cNvSpPr/>
          <p:nvPr/>
        </p:nvSpPr>
        <p:spPr>
          <a:xfrm>
            <a:off x="375251" y="1482858"/>
            <a:ext cx="1701209" cy="1158948"/>
          </a:xfrm>
          <a:prstGeom prst="rect">
            <a:avLst/>
          </a:prstGeom>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Application Page</a:t>
            </a:r>
          </a:p>
        </p:txBody>
      </p:sp>
      <p:cxnSp>
        <p:nvCxnSpPr>
          <p:cNvPr id="9" name="Straight Arrow Connector 8">
            <a:extLst>
              <a:ext uri="{FF2B5EF4-FFF2-40B4-BE49-F238E27FC236}">
                <a16:creationId xmlns:a16="http://schemas.microsoft.com/office/drawing/2014/main" id="{5D43BBC0-C0D8-4723-A8D0-9C11BE0F5756}"/>
              </a:ext>
            </a:extLst>
          </p:cNvPr>
          <p:cNvCxnSpPr>
            <a:cxnSpLocks/>
          </p:cNvCxnSpPr>
          <p:nvPr/>
        </p:nvCxnSpPr>
        <p:spPr>
          <a:xfrm flipV="1">
            <a:off x="2098697" y="4437185"/>
            <a:ext cx="2765088" cy="1580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8A8718-A5D6-4372-A5C3-EF833E0A7A53}"/>
              </a:ext>
            </a:extLst>
          </p:cNvPr>
          <p:cNvSpPr txBox="1"/>
          <p:nvPr/>
        </p:nvSpPr>
        <p:spPr>
          <a:xfrm rot="1196383">
            <a:off x="1901192" y="3147283"/>
            <a:ext cx="3023857" cy="646331"/>
          </a:xfrm>
          <a:prstGeom prst="rect">
            <a:avLst/>
          </a:prstGeom>
          <a:noFill/>
        </p:spPr>
        <p:txBody>
          <a:bodyPr wrap="square" rtlCol="0">
            <a:spAutoFit/>
          </a:bodyPr>
          <a:lstStyle/>
          <a:p>
            <a:pPr marL="342900" indent="-342900">
              <a:buAutoNum type="arabicPeriod"/>
            </a:pPr>
            <a:r>
              <a:rPr lang="en-US" dirty="0"/>
              <a:t>Send Authentication</a:t>
            </a:r>
          </a:p>
          <a:p>
            <a:r>
              <a:rPr lang="en-US" dirty="0"/>
              <a:t>Info (Token, Attributes, </a:t>
            </a:r>
            <a:r>
              <a:rPr lang="en-US" dirty="0" err="1"/>
              <a:t>etc</a:t>
            </a:r>
            <a:r>
              <a:rPr lang="en-US" dirty="0"/>
              <a:t>).</a:t>
            </a:r>
          </a:p>
        </p:txBody>
      </p:sp>
      <p:cxnSp>
        <p:nvCxnSpPr>
          <p:cNvPr id="11" name="Straight Arrow Connector 10">
            <a:extLst>
              <a:ext uri="{FF2B5EF4-FFF2-40B4-BE49-F238E27FC236}">
                <a16:creationId xmlns:a16="http://schemas.microsoft.com/office/drawing/2014/main" id="{45A4F6FC-77E6-42CA-B9C7-A49885E5BA0D}"/>
              </a:ext>
            </a:extLst>
          </p:cNvPr>
          <p:cNvCxnSpPr>
            <a:cxnSpLocks/>
          </p:cNvCxnSpPr>
          <p:nvPr/>
        </p:nvCxnSpPr>
        <p:spPr>
          <a:xfrm>
            <a:off x="2204795" y="2621383"/>
            <a:ext cx="2591232" cy="9963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2651E2-C30A-4D3F-924E-88957BB14708}"/>
              </a:ext>
            </a:extLst>
          </p:cNvPr>
          <p:cNvSpPr txBox="1"/>
          <p:nvPr/>
        </p:nvSpPr>
        <p:spPr>
          <a:xfrm rot="19769869">
            <a:off x="2838477" y="5219014"/>
            <a:ext cx="1860766" cy="646331"/>
          </a:xfrm>
          <a:prstGeom prst="rect">
            <a:avLst/>
          </a:prstGeom>
          <a:noFill/>
        </p:spPr>
        <p:txBody>
          <a:bodyPr wrap="none" rtlCol="0">
            <a:spAutoFit/>
          </a:bodyPr>
          <a:lstStyle/>
          <a:p>
            <a:r>
              <a:rPr lang="en-US" dirty="0"/>
              <a:t>3.Retrieve Object </a:t>
            </a:r>
          </a:p>
          <a:p>
            <a:r>
              <a:rPr lang="en-US" dirty="0"/>
              <a:t>Response</a:t>
            </a:r>
          </a:p>
        </p:txBody>
      </p:sp>
      <p:sp>
        <p:nvSpPr>
          <p:cNvPr id="13" name="Rectangle 12">
            <a:extLst>
              <a:ext uri="{FF2B5EF4-FFF2-40B4-BE49-F238E27FC236}">
                <a16:creationId xmlns:a16="http://schemas.microsoft.com/office/drawing/2014/main" id="{811DB02F-E7C9-4067-841B-3563068ECF3C}"/>
              </a:ext>
            </a:extLst>
          </p:cNvPr>
          <p:cNvSpPr/>
          <p:nvPr/>
        </p:nvSpPr>
        <p:spPr>
          <a:xfrm>
            <a:off x="8926288" y="1457979"/>
            <a:ext cx="1632908" cy="1202351"/>
          </a:xfrm>
          <a:prstGeom prst="rect">
            <a:avLst/>
          </a:prstGeom>
          <a:solidFill>
            <a:schemeClr val="accent2"/>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Tableau Workbook</a:t>
            </a:r>
          </a:p>
        </p:txBody>
      </p:sp>
      <p:sp>
        <p:nvSpPr>
          <p:cNvPr id="14" name="Can 2">
            <a:extLst>
              <a:ext uri="{FF2B5EF4-FFF2-40B4-BE49-F238E27FC236}">
                <a16:creationId xmlns:a16="http://schemas.microsoft.com/office/drawing/2014/main" id="{7876B8FA-8A83-431B-8325-CF0C33340FEE}"/>
              </a:ext>
            </a:extLst>
          </p:cNvPr>
          <p:cNvSpPr/>
          <p:nvPr/>
        </p:nvSpPr>
        <p:spPr>
          <a:xfrm>
            <a:off x="9057799" y="5279571"/>
            <a:ext cx="1369886" cy="1377928"/>
          </a:xfrm>
          <a:prstGeom prst="can">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DB</a:t>
            </a:r>
          </a:p>
        </p:txBody>
      </p:sp>
      <p:cxnSp>
        <p:nvCxnSpPr>
          <p:cNvPr id="15" name="Straight Arrow Connector 14">
            <a:extLst>
              <a:ext uri="{FF2B5EF4-FFF2-40B4-BE49-F238E27FC236}">
                <a16:creationId xmlns:a16="http://schemas.microsoft.com/office/drawing/2014/main" id="{51A3C4DD-906A-4395-8432-A047C6726776}"/>
              </a:ext>
            </a:extLst>
          </p:cNvPr>
          <p:cNvCxnSpPr>
            <a:cxnSpLocks/>
          </p:cNvCxnSpPr>
          <p:nvPr/>
        </p:nvCxnSpPr>
        <p:spPr>
          <a:xfrm flipH="1" flipV="1">
            <a:off x="2125593" y="2416696"/>
            <a:ext cx="2701519" cy="10454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CF8E2C-F4A7-4B20-B756-12A503B75981}"/>
              </a:ext>
            </a:extLst>
          </p:cNvPr>
          <p:cNvSpPr txBox="1"/>
          <p:nvPr/>
        </p:nvSpPr>
        <p:spPr>
          <a:xfrm rot="19879969">
            <a:off x="2051619" y="4468335"/>
            <a:ext cx="2451377" cy="646331"/>
          </a:xfrm>
          <a:prstGeom prst="rect">
            <a:avLst/>
          </a:prstGeom>
          <a:noFill/>
        </p:spPr>
        <p:txBody>
          <a:bodyPr wrap="none" rtlCol="0">
            <a:spAutoFit/>
          </a:bodyPr>
          <a:lstStyle/>
          <a:p>
            <a:r>
              <a:rPr lang="en-US" dirty="0"/>
              <a:t>2. Send Request for </a:t>
            </a:r>
          </a:p>
          <a:p>
            <a:r>
              <a:rPr lang="en-US" dirty="0"/>
              <a:t>Data including </a:t>
            </a:r>
            <a:r>
              <a:rPr lang="en-US" dirty="0" err="1"/>
              <a:t>Auth</a:t>
            </a:r>
            <a:r>
              <a:rPr lang="en-US" dirty="0"/>
              <a:t> Info</a:t>
            </a:r>
          </a:p>
        </p:txBody>
      </p:sp>
      <p:sp>
        <p:nvSpPr>
          <p:cNvPr id="18" name="TextBox 17">
            <a:extLst>
              <a:ext uri="{FF2B5EF4-FFF2-40B4-BE49-F238E27FC236}">
                <a16:creationId xmlns:a16="http://schemas.microsoft.com/office/drawing/2014/main" id="{A50E167D-A082-4B25-AF37-7A248048F0E1}"/>
              </a:ext>
            </a:extLst>
          </p:cNvPr>
          <p:cNvSpPr txBox="1"/>
          <p:nvPr/>
        </p:nvSpPr>
        <p:spPr>
          <a:xfrm rot="1507271">
            <a:off x="6444384" y="4783413"/>
            <a:ext cx="2360460" cy="1200329"/>
          </a:xfrm>
          <a:prstGeom prst="rect">
            <a:avLst/>
          </a:prstGeom>
          <a:noFill/>
        </p:spPr>
        <p:txBody>
          <a:bodyPr wrap="square" rtlCol="0">
            <a:spAutoFit/>
          </a:bodyPr>
          <a:lstStyle/>
          <a:p>
            <a:r>
              <a:rPr lang="en-US" dirty="0"/>
              <a:t>4. Write tabular data to Response Table with </a:t>
            </a:r>
          </a:p>
          <a:p>
            <a:r>
              <a:rPr lang="en-US" dirty="0"/>
              <a:t>Response ID in every row of a Column</a:t>
            </a:r>
          </a:p>
        </p:txBody>
      </p:sp>
      <p:sp>
        <p:nvSpPr>
          <p:cNvPr id="19" name="TextBox 18">
            <a:extLst>
              <a:ext uri="{FF2B5EF4-FFF2-40B4-BE49-F238E27FC236}">
                <a16:creationId xmlns:a16="http://schemas.microsoft.com/office/drawing/2014/main" id="{D8C5CFA1-F98A-4530-82D3-C7964CA99F87}"/>
              </a:ext>
            </a:extLst>
          </p:cNvPr>
          <p:cNvSpPr txBox="1"/>
          <p:nvPr/>
        </p:nvSpPr>
        <p:spPr>
          <a:xfrm rot="1185004" flipH="1">
            <a:off x="2471656" y="2622320"/>
            <a:ext cx="2665367" cy="369332"/>
          </a:xfrm>
          <a:prstGeom prst="rect">
            <a:avLst/>
          </a:prstGeom>
          <a:noFill/>
        </p:spPr>
        <p:txBody>
          <a:bodyPr wrap="square" rtlCol="0">
            <a:spAutoFit/>
          </a:bodyPr>
          <a:lstStyle/>
          <a:p>
            <a:r>
              <a:rPr lang="en-US" dirty="0"/>
              <a:t>5. Retrieve Response ID </a:t>
            </a:r>
          </a:p>
        </p:txBody>
      </p:sp>
      <p:cxnSp>
        <p:nvCxnSpPr>
          <p:cNvPr id="20" name="Straight Arrow Connector 19">
            <a:extLst>
              <a:ext uri="{FF2B5EF4-FFF2-40B4-BE49-F238E27FC236}">
                <a16:creationId xmlns:a16="http://schemas.microsoft.com/office/drawing/2014/main" id="{EEBBE4C1-6313-41BA-9A1E-3EC1BC27F02E}"/>
              </a:ext>
            </a:extLst>
          </p:cNvPr>
          <p:cNvCxnSpPr>
            <a:cxnSpLocks/>
          </p:cNvCxnSpPr>
          <p:nvPr/>
        </p:nvCxnSpPr>
        <p:spPr>
          <a:xfrm flipH="1">
            <a:off x="2118261" y="4300218"/>
            <a:ext cx="2657109" cy="15198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ADEACE-A47D-4EF2-AB0A-941588237398}"/>
              </a:ext>
            </a:extLst>
          </p:cNvPr>
          <p:cNvSpPr txBox="1"/>
          <p:nvPr/>
        </p:nvSpPr>
        <p:spPr>
          <a:xfrm flipH="1">
            <a:off x="9742742" y="3084525"/>
            <a:ext cx="2673323" cy="1754326"/>
          </a:xfrm>
          <a:prstGeom prst="rect">
            <a:avLst/>
          </a:prstGeom>
          <a:noFill/>
        </p:spPr>
        <p:txBody>
          <a:bodyPr wrap="square" rtlCol="0">
            <a:spAutoFit/>
          </a:bodyPr>
          <a:lstStyle/>
          <a:p>
            <a:r>
              <a:rPr lang="en-US" dirty="0"/>
              <a:t>7. Live Connection to Response Table, </a:t>
            </a:r>
          </a:p>
          <a:p>
            <a:r>
              <a:rPr lang="en-US" dirty="0"/>
              <a:t>Data Source Filter on [Response ID Column] = [Response ID Parameter]</a:t>
            </a:r>
          </a:p>
          <a:p>
            <a:endParaRPr lang="en-US" dirty="0"/>
          </a:p>
        </p:txBody>
      </p:sp>
      <p:cxnSp>
        <p:nvCxnSpPr>
          <p:cNvPr id="23" name="Straight Arrow Connector 22">
            <a:extLst>
              <a:ext uri="{FF2B5EF4-FFF2-40B4-BE49-F238E27FC236}">
                <a16:creationId xmlns:a16="http://schemas.microsoft.com/office/drawing/2014/main" id="{098DFA73-E798-498C-A2CE-8E0294853B19}"/>
              </a:ext>
            </a:extLst>
          </p:cNvPr>
          <p:cNvCxnSpPr>
            <a:cxnSpLocks/>
          </p:cNvCxnSpPr>
          <p:nvPr/>
        </p:nvCxnSpPr>
        <p:spPr>
          <a:xfrm>
            <a:off x="2167116" y="2036436"/>
            <a:ext cx="66829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CCAFE5-6E90-4A72-8AC6-0F8499A48B23}"/>
              </a:ext>
            </a:extLst>
          </p:cNvPr>
          <p:cNvSpPr txBox="1"/>
          <p:nvPr/>
        </p:nvSpPr>
        <p:spPr>
          <a:xfrm flipH="1">
            <a:off x="3474788" y="1363623"/>
            <a:ext cx="4215077" cy="923330"/>
          </a:xfrm>
          <a:prstGeom prst="rect">
            <a:avLst/>
          </a:prstGeom>
          <a:noFill/>
        </p:spPr>
        <p:txBody>
          <a:bodyPr wrap="square" rtlCol="0">
            <a:spAutoFit/>
          </a:bodyPr>
          <a:lstStyle/>
          <a:p>
            <a:r>
              <a:rPr lang="en-US" dirty="0"/>
              <a:t>6. Load Tableau Viz using JS API, with Response ID Parameter set to Response ID</a:t>
            </a:r>
          </a:p>
          <a:p>
            <a:endParaRPr lang="en-US" dirty="0"/>
          </a:p>
        </p:txBody>
      </p:sp>
      <p:sp>
        <p:nvSpPr>
          <p:cNvPr id="26" name="Hexagon 25">
            <a:extLst>
              <a:ext uri="{FF2B5EF4-FFF2-40B4-BE49-F238E27FC236}">
                <a16:creationId xmlns:a16="http://schemas.microsoft.com/office/drawing/2014/main" id="{994BDA9B-6F67-9041-8728-B19190129EDC}"/>
              </a:ext>
            </a:extLst>
          </p:cNvPr>
          <p:cNvSpPr/>
          <p:nvPr/>
        </p:nvSpPr>
        <p:spPr>
          <a:xfrm>
            <a:off x="4709876" y="3156045"/>
            <a:ext cx="2036316" cy="1478460"/>
          </a:xfrm>
          <a:prstGeom prst="hexagon">
            <a:avLst/>
          </a:prstGeom>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Code:</a:t>
            </a:r>
          </a:p>
          <a:p>
            <a:pPr algn="ctr"/>
            <a:r>
              <a:rPr lang="en-US" dirty="0"/>
              <a:t>Retrieve, Transform, Insert</a:t>
            </a:r>
          </a:p>
        </p:txBody>
      </p:sp>
      <p:cxnSp>
        <p:nvCxnSpPr>
          <p:cNvPr id="27" name="Straight Arrow Connector 26">
            <a:extLst>
              <a:ext uri="{FF2B5EF4-FFF2-40B4-BE49-F238E27FC236}">
                <a16:creationId xmlns:a16="http://schemas.microsoft.com/office/drawing/2014/main" id="{6B654C18-2C10-CE4A-B1AC-22C1BEEB0C72}"/>
              </a:ext>
            </a:extLst>
          </p:cNvPr>
          <p:cNvCxnSpPr>
            <a:cxnSpLocks/>
          </p:cNvCxnSpPr>
          <p:nvPr/>
        </p:nvCxnSpPr>
        <p:spPr>
          <a:xfrm>
            <a:off x="6703865" y="4195619"/>
            <a:ext cx="2353934" cy="10839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B2D0383-A0B6-A343-8415-AAF8452E35AA}"/>
              </a:ext>
            </a:extLst>
          </p:cNvPr>
          <p:cNvCxnSpPr/>
          <p:nvPr/>
        </p:nvCxnSpPr>
        <p:spPr>
          <a:xfrm>
            <a:off x="9742742" y="2730031"/>
            <a:ext cx="0" cy="245156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8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up)">
                                      <p:cBhvr>
                                        <p:cTn id="61" dur="500"/>
                                        <p:tgtEl>
                                          <p:spTgt spid="51"/>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18" grpId="0"/>
      <p:bldP spid="19" grpId="0"/>
      <p:bldP spid="22" grpId="0"/>
      <p:bldP spid="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1EEE-E84C-C641-AFEC-420453F53A99}"/>
              </a:ext>
            </a:extLst>
          </p:cNvPr>
          <p:cNvSpPr>
            <a:spLocks noGrp="1"/>
          </p:cNvSpPr>
          <p:nvPr>
            <p:ph type="title"/>
          </p:nvPr>
        </p:nvSpPr>
        <p:spPr/>
        <p:txBody>
          <a:bodyPr>
            <a:normAutofit/>
          </a:bodyPr>
          <a:lstStyle/>
          <a:p>
            <a:r>
              <a:rPr lang="en-US" sz="4000" b="0" dirty="0">
                <a:latin typeface="Benton Sans Medium" panose="02000504020000020004" pitchFamily="2" charset="77"/>
              </a:rPr>
              <a:t>Example Response Table</a:t>
            </a:r>
          </a:p>
        </p:txBody>
      </p:sp>
      <p:sp>
        <p:nvSpPr>
          <p:cNvPr id="3" name="Text Placeholder 2">
            <a:extLst>
              <a:ext uri="{FF2B5EF4-FFF2-40B4-BE49-F238E27FC236}">
                <a16:creationId xmlns:a16="http://schemas.microsoft.com/office/drawing/2014/main" id="{7830220D-D93D-EE4F-9970-75ADBA4DE5FD}"/>
              </a:ext>
            </a:extLst>
          </p:cNvPr>
          <p:cNvSpPr>
            <a:spLocks noGrp="1"/>
          </p:cNvSpPr>
          <p:nvPr>
            <p:ph type="body" sz="quarter" idx="10"/>
          </p:nvPr>
        </p:nvSpPr>
        <p:spPr/>
        <p:txBody>
          <a:bodyPr/>
          <a:lstStyle/>
          <a:p>
            <a:r>
              <a:rPr lang="en-US" dirty="0"/>
              <a:t>Should store Response ID as an </a:t>
            </a:r>
            <a:r>
              <a:rPr lang="en-US" dirty="0" err="1"/>
              <a:t>INDEXed</a:t>
            </a:r>
            <a:r>
              <a:rPr lang="en-US" dirty="0"/>
              <a:t> field</a:t>
            </a:r>
          </a:p>
          <a:p>
            <a:r>
              <a:rPr lang="en-US" dirty="0"/>
              <a:t>Store timestamp to allow cleaning up out-of-date responses</a:t>
            </a:r>
          </a:p>
        </p:txBody>
      </p:sp>
      <p:graphicFrame>
        <p:nvGraphicFramePr>
          <p:cNvPr id="4" name="Table 3">
            <a:extLst>
              <a:ext uri="{FF2B5EF4-FFF2-40B4-BE49-F238E27FC236}">
                <a16:creationId xmlns:a16="http://schemas.microsoft.com/office/drawing/2014/main" id="{76895F4A-D673-AC4A-8713-BBC246590118}"/>
              </a:ext>
            </a:extLst>
          </p:cNvPr>
          <p:cNvGraphicFramePr>
            <a:graphicFrameLocks noGrp="1"/>
          </p:cNvGraphicFramePr>
          <p:nvPr>
            <p:extLst/>
          </p:nvPr>
        </p:nvGraphicFramePr>
        <p:xfrm>
          <a:off x="240221" y="3545681"/>
          <a:ext cx="10623722" cy="2595880"/>
        </p:xfrm>
        <a:graphic>
          <a:graphicData uri="http://schemas.openxmlformats.org/drawingml/2006/table">
            <a:tbl>
              <a:tblPr firstRow="1" bandRow="1">
                <a:tableStyleId>{5C22544A-7EE6-4342-B048-85BDC9FD1C3A}</a:tableStyleId>
              </a:tblPr>
              <a:tblGrid>
                <a:gridCol w="3078247">
                  <a:extLst>
                    <a:ext uri="{9D8B030D-6E8A-4147-A177-3AD203B41FA5}">
                      <a16:colId xmlns:a16="http://schemas.microsoft.com/office/drawing/2014/main" val="43053346"/>
                    </a:ext>
                  </a:extLst>
                </a:gridCol>
                <a:gridCol w="2225507">
                  <a:extLst>
                    <a:ext uri="{9D8B030D-6E8A-4147-A177-3AD203B41FA5}">
                      <a16:colId xmlns:a16="http://schemas.microsoft.com/office/drawing/2014/main" val="2498526053"/>
                    </a:ext>
                  </a:extLst>
                </a:gridCol>
                <a:gridCol w="856825">
                  <a:extLst>
                    <a:ext uri="{9D8B030D-6E8A-4147-A177-3AD203B41FA5}">
                      <a16:colId xmlns:a16="http://schemas.microsoft.com/office/drawing/2014/main" val="1950974739"/>
                    </a:ext>
                  </a:extLst>
                </a:gridCol>
                <a:gridCol w="947057">
                  <a:extLst>
                    <a:ext uri="{9D8B030D-6E8A-4147-A177-3AD203B41FA5}">
                      <a16:colId xmlns:a16="http://schemas.microsoft.com/office/drawing/2014/main" val="41225615"/>
                    </a:ext>
                  </a:extLst>
                </a:gridCol>
                <a:gridCol w="892629">
                  <a:extLst>
                    <a:ext uri="{9D8B030D-6E8A-4147-A177-3AD203B41FA5}">
                      <a16:colId xmlns:a16="http://schemas.microsoft.com/office/drawing/2014/main" val="2525096435"/>
                    </a:ext>
                  </a:extLst>
                </a:gridCol>
                <a:gridCol w="870857">
                  <a:extLst>
                    <a:ext uri="{9D8B030D-6E8A-4147-A177-3AD203B41FA5}">
                      <a16:colId xmlns:a16="http://schemas.microsoft.com/office/drawing/2014/main" val="2395186563"/>
                    </a:ext>
                  </a:extLst>
                </a:gridCol>
                <a:gridCol w="838200">
                  <a:extLst>
                    <a:ext uri="{9D8B030D-6E8A-4147-A177-3AD203B41FA5}">
                      <a16:colId xmlns:a16="http://schemas.microsoft.com/office/drawing/2014/main" val="2486039210"/>
                    </a:ext>
                  </a:extLst>
                </a:gridCol>
                <a:gridCol w="914400">
                  <a:extLst>
                    <a:ext uri="{9D8B030D-6E8A-4147-A177-3AD203B41FA5}">
                      <a16:colId xmlns:a16="http://schemas.microsoft.com/office/drawing/2014/main" val="2959775812"/>
                    </a:ext>
                  </a:extLst>
                </a:gridCol>
              </a:tblGrid>
              <a:tr h="370840">
                <a:tc>
                  <a:txBody>
                    <a:bodyPr/>
                    <a:lstStyle/>
                    <a:p>
                      <a:r>
                        <a:rPr lang="en-US" dirty="0"/>
                        <a:t>Response ID</a:t>
                      </a:r>
                    </a:p>
                  </a:txBody>
                  <a:tcPr/>
                </a:tc>
                <a:tc>
                  <a:txBody>
                    <a:bodyPr/>
                    <a:lstStyle/>
                    <a:p>
                      <a:r>
                        <a:rPr lang="en-US" dirty="0"/>
                        <a:t>Timestamp</a:t>
                      </a:r>
                    </a:p>
                  </a:txBody>
                  <a:tcPr/>
                </a:tc>
                <a:tc>
                  <a:txBody>
                    <a:bodyPr/>
                    <a:lstStyle/>
                    <a:p>
                      <a:r>
                        <a:rPr lang="en-US" dirty="0"/>
                        <a:t>Field 1</a:t>
                      </a:r>
                    </a:p>
                  </a:txBody>
                  <a:tcPr/>
                </a:tc>
                <a:tc>
                  <a:txBody>
                    <a:bodyPr/>
                    <a:lstStyle/>
                    <a:p>
                      <a:r>
                        <a:rPr lang="en-US" dirty="0"/>
                        <a:t>Field 2</a:t>
                      </a:r>
                    </a:p>
                  </a:txBody>
                  <a:tcPr/>
                </a:tc>
                <a:tc>
                  <a:txBody>
                    <a:bodyPr/>
                    <a:lstStyle/>
                    <a:p>
                      <a:r>
                        <a:rPr lang="en-US" dirty="0"/>
                        <a:t>Field 3</a:t>
                      </a:r>
                    </a:p>
                  </a:txBody>
                  <a:tcPr/>
                </a:tc>
                <a:tc>
                  <a:txBody>
                    <a:bodyPr/>
                    <a:lstStyle/>
                    <a:p>
                      <a:r>
                        <a:rPr lang="en-US" dirty="0"/>
                        <a:t>Field 4</a:t>
                      </a:r>
                    </a:p>
                  </a:txBody>
                  <a:tcPr/>
                </a:tc>
                <a:tc>
                  <a:txBody>
                    <a:bodyPr/>
                    <a:lstStyle/>
                    <a:p>
                      <a:r>
                        <a:rPr lang="en-US" dirty="0"/>
                        <a:t>Field 5</a:t>
                      </a:r>
                    </a:p>
                  </a:txBody>
                  <a:tcPr/>
                </a:tc>
                <a:tc>
                  <a:txBody>
                    <a:bodyPr/>
                    <a:lstStyle/>
                    <a:p>
                      <a:r>
                        <a:rPr lang="en-US" dirty="0"/>
                        <a:t>Field 6</a:t>
                      </a:r>
                    </a:p>
                  </a:txBody>
                  <a:tcPr/>
                </a:tc>
                <a:extLst>
                  <a:ext uri="{0D108BD9-81ED-4DB2-BD59-A6C34878D82A}">
                    <a16:rowId xmlns:a16="http://schemas.microsoft.com/office/drawing/2014/main" val="3772479444"/>
                  </a:ext>
                </a:extLst>
              </a:tr>
              <a:tr h="370840">
                <a:tc>
                  <a:txBody>
                    <a:bodyPr/>
                    <a:lstStyle/>
                    <a:p>
                      <a:r>
                        <a:rPr lang="en-US" dirty="0"/>
                        <a:t>jxX32jC309xc0489bmujZXUxZ</a:t>
                      </a:r>
                    </a:p>
                  </a:txBody>
                  <a:tcPr/>
                </a:tc>
                <a:tc>
                  <a:txBody>
                    <a:bodyPr/>
                    <a:lstStyle/>
                    <a:p>
                      <a:r>
                        <a:rPr lang="en-US" dirty="0"/>
                        <a:t>2018-10-21 10:21:12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175861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jxX32jC309xc0489bmujZXUxZ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2018-10-21 10:21:12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824670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jxX32jC309xc0489bmujZXUxZ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2018-10-21 10:21:12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770764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G0Fj3xV39320v038X0389lzBe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2018-10-21 14:42:52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198186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G0Fj3xV39320v038X0389lzBe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2018-10-21 14:42:52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205845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a0X538xc2z33420oT4UzxXLuU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2018-10-21 14:44:32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79137894"/>
                  </a:ext>
                </a:extLst>
              </a:tr>
            </a:tbl>
          </a:graphicData>
        </a:graphic>
      </p:graphicFrame>
    </p:spTree>
    <p:extLst>
      <p:ext uri="{BB962C8B-B14F-4D97-AF65-F5344CB8AC3E}">
        <p14:creationId xmlns:p14="http://schemas.microsoft.com/office/powerpoint/2010/main" val="39466710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a:xfrm>
            <a:off x="240224" y="233390"/>
            <a:ext cx="10269114" cy="828244"/>
          </a:xfrm>
        </p:spPr>
        <p:txBody>
          <a:bodyPr>
            <a:normAutofit/>
          </a:bodyPr>
          <a:lstStyle/>
          <a:p>
            <a:r>
              <a:rPr lang="en-US" sz="3200" dirty="0"/>
              <a:t>Filtering on Response ID in Tableau</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a:xfrm>
            <a:off x="240222" y="1390650"/>
            <a:ext cx="11747715" cy="5128683"/>
          </a:xfrm>
        </p:spPr>
        <p:txBody>
          <a:bodyPr>
            <a:normAutofit/>
          </a:bodyPr>
          <a:lstStyle/>
          <a:p>
            <a:pPr marL="0" indent="0">
              <a:buNone/>
            </a:pPr>
            <a:r>
              <a:rPr lang="en-US" dirty="0"/>
              <a:t>Response should be a long unique randomly generated string</a:t>
            </a:r>
          </a:p>
          <a:p>
            <a:pPr marL="457200" lvl="1" indent="0">
              <a:buNone/>
            </a:pPr>
            <a:endParaRPr lang="en-US" dirty="0"/>
          </a:p>
          <a:p>
            <a:pPr marL="0" indent="0">
              <a:buNone/>
            </a:pPr>
            <a:r>
              <a:rPr lang="en-US" dirty="0"/>
              <a:t>INDEX the columns storing the Response ID in the DB</a:t>
            </a:r>
          </a:p>
          <a:p>
            <a:pPr marL="457200" lvl="1" indent="0">
              <a:buNone/>
            </a:pPr>
            <a:endParaRPr lang="en-US" dirty="0"/>
          </a:p>
          <a:p>
            <a:pPr marL="0" indent="0">
              <a:buNone/>
            </a:pPr>
            <a:r>
              <a:rPr lang="en-US" dirty="0"/>
              <a:t>The Tableau Parameter name to receive this value can be short</a:t>
            </a:r>
          </a:p>
          <a:p>
            <a:pPr marL="457200" lvl="1" indent="0">
              <a:buNone/>
            </a:pPr>
            <a:r>
              <a:rPr lang="en-US" dirty="0"/>
              <a:t>p1, s1, etc.</a:t>
            </a:r>
          </a:p>
          <a:p>
            <a:pPr marL="457200" lvl="1" indent="0">
              <a:buNone/>
            </a:pPr>
            <a:endParaRPr lang="en-US" dirty="0"/>
          </a:p>
          <a:p>
            <a:pPr marL="0" indent="0">
              <a:buNone/>
            </a:pPr>
            <a:r>
              <a:rPr lang="en-US" dirty="0"/>
              <a:t>Create a Calculated Field to filter to the Parameter value</a:t>
            </a:r>
          </a:p>
          <a:p>
            <a:pPr marL="457200" lvl="1" indent="0">
              <a:buNone/>
            </a:pPr>
            <a:r>
              <a:rPr lang="en-US" dirty="0"/>
              <a:t>[Response ID] = [p1]</a:t>
            </a:r>
          </a:p>
          <a:p>
            <a:pPr marL="457200" lvl="1" indent="0">
              <a:buNone/>
            </a:pPr>
            <a:endParaRPr lang="en-US" dirty="0"/>
          </a:p>
          <a:p>
            <a:pPr marL="0" indent="0">
              <a:buNone/>
            </a:pPr>
            <a:r>
              <a:rPr lang="en-US" dirty="0"/>
              <a:t>Create a Data Source Filter on the Calculated Field</a:t>
            </a:r>
          </a:p>
        </p:txBody>
      </p:sp>
    </p:spTree>
    <p:extLst>
      <p:ext uri="{BB962C8B-B14F-4D97-AF65-F5344CB8AC3E}">
        <p14:creationId xmlns:p14="http://schemas.microsoft.com/office/powerpoint/2010/main" val="4443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HW2017">
  <a:themeElements>
    <a:clrScheme name="GSKO 19">
      <a:dk1>
        <a:srgbClr val="0E3B5E"/>
      </a:dk1>
      <a:lt1>
        <a:srgbClr val="FFFFFF"/>
      </a:lt1>
      <a:dk2>
        <a:srgbClr val="0E3B5E"/>
      </a:dk2>
      <a:lt2>
        <a:srgbClr val="FFFFFF"/>
      </a:lt2>
      <a:accent1>
        <a:srgbClr val="0E3B5E"/>
      </a:accent1>
      <a:accent2>
        <a:srgbClr val="1275BB"/>
      </a:accent2>
      <a:accent3>
        <a:srgbClr val="299DE5"/>
      </a:accent3>
      <a:accent4>
        <a:srgbClr val="25BE76"/>
      </a:accent4>
      <a:accent5>
        <a:srgbClr val="EFAF11"/>
      </a:accent5>
      <a:accent6>
        <a:srgbClr val="FFFBFD"/>
      </a:accent6>
      <a:hlink>
        <a:srgbClr val="25BE76"/>
      </a:hlink>
      <a:folHlink>
        <a:srgbClr val="969696"/>
      </a:folHlink>
    </a:clrScheme>
    <a:fontScheme name="Custom 2">
      <a:majorFont>
        <a:latin typeface="BentonSans"/>
        <a:ea typeface=""/>
        <a:cs typeface=""/>
      </a:majorFont>
      <a:minorFont>
        <a:latin typeface="Benton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SKO 2019 PPT - Option 1" id="{242E1FD9-B7CC-4827-A8F1-54CEDABC4926}" vid="{E88E8188-D2B2-4E84-934E-C6C6A2B35E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39541</TotalTime>
  <Words>7829</Words>
  <Application>Microsoft Macintosh PowerPoint</Application>
  <PresentationFormat>Widescreen</PresentationFormat>
  <Paragraphs>1520</Paragraphs>
  <Slides>115</Slides>
  <Notes>64</Notes>
  <HiddenSlides>18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115</vt:i4>
      </vt:variant>
    </vt:vector>
  </HeadingPairs>
  <TitlesOfParts>
    <vt:vector size="126" baseType="lpstr">
      <vt:lpstr>Arial</vt:lpstr>
      <vt:lpstr>Benton Sans</vt:lpstr>
      <vt:lpstr>Benton Sans Medium</vt:lpstr>
      <vt:lpstr>BentonSans</vt:lpstr>
      <vt:lpstr>BentonSans Light</vt:lpstr>
      <vt:lpstr>Calibri</vt:lpstr>
      <vt:lpstr>Calibri Light</vt:lpstr>
      <vt:lpstr>Courier New</vt:lpstr>
      <vt:lpstr>Impact</vt:lpstr>
      <vt:lpstr>Office Theme</vt:lpstr>
      <vt:lpstr>AHW2017</vt:lpstr>
      <vt:lpstr>PowerPoint Presentation</vt:lpstr>
      <vt:lpstr>PowerPoint Presentation</vt:lpstr>
      <vt:lpstr>Row Level  Security Overview</vt:lpstr>
      <vt:lpstr>PowerPoint Presentation</vt:lpstr>
      <vt:lpstr>PowerPoint Presentation</vt:lpstr>
      <vt:lpstr>If you want to filter rows of data</vt:lpstr>
      <vt:lpstr>PowerPoint Presentation</vt:lpstr>
      <vt:lpstr>PowerPoint Presentation</vt:lpstr>
      <vt:lpstr>PowerPoint Presentation</vt:lpstr>
      <vt:lpstr>Synchronizing Users into Tableau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Row Level  Security in Tableau  (JOINing Tables)</vt:lpstr>
      <vt:lpstr>PowerPoint Presentation</vt:lpstr>
      <vt:lpstr>PowerPoint Presentation</vt:lpstr>
      <vt:lpstr>PowerPoint Presentation</vt:lpstr>
      <vt:lpstr>Filtering and JOINing</vt:lpstr>
      <vt:lpstr>Compound Keys vs. Synthetic / Surrogate Keys</vt:lpstr>
      <vt:lpstr>How It is Supposed to Work</vt:lpstr>
      <vt:lpstr>When it all blows up</vt:lpstr>
      <vt:lpstr>Options for Live Standard Row Level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Single-Table Extracts w/ Entitlements “Blow Up”</vt:lpstr>
      <vt:lpstr>PowerPoint Presentation</vt:lpstr>
      <vt:lpstr>PowerPoint Presentation</vt:lpstr>
      <vt:lpstr>PowerPoint Presentation</vt:lpstr>
      <vt:lpstr>PowerPoint Presentation</vt:lpstr>
      <vt:lpstr>PowerPoint Presentation</vt:lpstr>
      <vt:lpstr>Non-JOIN Database Techniques</vt:lpstr>
      <vt:lpstr>PowerPoint Presentation</vt:lpstr>
      <vt:lpstr>PowerPoint Presentation</vt:lpstr>
      <vt:lpstr>PowerPoint Presentation</vt:lpstr>
      <vt:lpstr>RAWSQL to write direct SQL statement taking Username() as input</vt:lpstr>
      <vt:lpstr>PowerPoint Presentation</vt:lpstr>
      <vt:lpstr>Stored Procedures:  Two Major Ways We Work With Them</vt:lpstr>
      <vt:lpstr>Stored Procedure Decision Matrix</vt:lpstr>
      <vt:lpstr>Stored Procs as Data Source: Passing Username</vt:lpstr>
      <vt:lpstr>Stored Procs as Data Source: Passing a Token</vt:lpstr>
      <vt:lpstr>Stored Procs for Security Context: Passing Username</vt:lpstr>
      <vt:lpstr>Stored Procs for the Security Context: Passing a Token</vt:lpstr>
      <vt:lpstr>PowerPoint Presentation</vt:lpstr>
      <vt:lpstr>PowerPoint Presentation</vt:lpstr>
      <vt:lpstr>PowerPoint Presentation</vt:lpstr>
      <vt:lpstr>PowerPoint Presentation</vt:lpstr>
      <vt:lpstr>PowerPoint Presentation</vt:lpstr>
      <vt:lpstr>Securely Filtering at  Report Load Time  using Parameters</vt:lpstr>
      <vt:lpstr>PowerPoint Presentation</vt:lpstr>
      <vt:lpstr>PowerPoint Presentation</vt:lpstr>
      <vt:lpstr>PowerPoint Presentation</vt:lpstr>
      <vt:lpstr>Setting Filter Values at Report Load Time</vt:lpstr>
      <vt:lpstr>Securely Filtering with Tableau Parameters</vt:lpstr>
      <vt:lpstr>URL Parameters are an attack vector</vt:lpstr>
      <vt:lpstr>Securing the URL Parameters</vt:lpstr>
      <vt:lpstr>Securing the Tableau Parameter Values</vt:lpstr>
      <vt:lpstr>PowerPoint Presentation</vt:lpstr>
      <vt:lpstr>PowerPoint Presentation</vt:lpstr>
      <vt:lpstr>Best Practice Example</vt:lpstr>
      <vt:lpstr>Web Services /  REST API Datasources</vt:lpstr>
      <vt:lpstr>Web Services / REST API “Live” Connection</vt:lpstr>
      <vt:lpstr>Standard Solutions for Web Services Data  (and why they don’t scale) </vt:lpstr>
      <vt:lpstr>What does a Web Data Connector do really?</vt:lpstr>
      <vt:lpstr>PowerPoint Presentation</vt:lpstr>
      <vt:lpstr>Using a Relational Database to Store Web Service Responses</vt:lpstr>
      <vt:lpstr>RDBMS Storing Web Service Responses:  Embedded Application</vt:lpstr>
      <vt:lpstr>Example Response Table</vt:lpstr>
      <vt:lpstr>Filtering on Response ID in Tableau</vt:lpstr>
      <vt:lpstr>Assumptions for Storing Web Service Responses in Database Table</vt:lpstr>
      <vt:lpstr>What about non-embedded use cases?</vt:lpstr>
      <vt:lpstr>RDBMS Storing Web Service Responses:  Extension in Dashboard</vt:lpstr>
      <vt:lpstr>PowerPoint Presentation</vt:lpstr>
      <vt:lpstr>Flexible On-Demand Extracts with Extract API</vt:lpstr>
      <vt:lpstr>Use Case for Extract API</vt:lpstr>
      <vt:lpstr>Extract API</vt:lpstr>
      <vt:lpstr>Extract Generator Workflow –  New Extract for Web Edit</vt:lpstr>
      <vt:lpstr>Conclusion</vt:lpstr>
      <vt:lpstr>PowerPoint Presentation</vt:lpstr>
      <vt:lpstr>Thank You!</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Rowing Securely To Shore: Row Level Security in Tableau</dc:title>
  <dc:creator>Bryant Howell</dc:creator>
  <cp:lastModifiedBy>Bryant Howell</cp:lastModifiedBy>
  <cp:revision>231</cp:revision>
  <dcterms:created xsi:type="dcterms:W3CDTF">2018-09-25T19:00:51Z</dcterms:created>
  <dcterms:modified xsi:type="dcterms:W3CDTF">2019-02-11T03:01:18Z</dcterms:modified>
</cp:coreProperties>
</file>